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55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94" r:id="rId26"/>
    <p:sldId id="295" r:id="rId27"/>
    <p:sldId id="300" r:id="rId28"/>
    <p:sldId id="298" r:id="rId29"/>
    <p:sldId id="301" r:id="rId30"/>
    <p:sldId id="303" r:id="rId31"/>
    <p:sldId id="304" r:id="rId32"/>
    <p:sldId id="305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257" r:id="rId8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0000FF"/>
    <a:srgbClr val="990099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>
      <p:cViewPr>
        <p:scale>
          <a:sx n="120" d="100"/>
          <a:sy n="120" d="100"/>
        </p:scale>
        <p:origin x="-72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00249EF-DC35-4B43-A6BA-C54CE747D33B}" type="datetimeFigureOut">
              <a:rPr lang="cs-CZ"/>
              <a:pPr>
                <a:defRPr/>
              </a:pPr>
              <a:t>09.11.2018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F54E1BA-3876-46DD-8117-DF67C65BC3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62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C0F946-C896-4F9A-A2D5-BDCFEC50DA1C}" type="datetimeFigureOut">
              <a:rPr lang="cs-CZ"/>
              <a:pPr>
                <a:defRPr/>
              </a:pPr>
              <a:t>09.11.2018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B020CF-0020-45B5-B904-2CFE268800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283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E02E6F-D19D-4500-B740-447D60FBA75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166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3FEFD1-F0BB-40DB-873D-FD7DE031D4FA}" type="slidenum">
              <a:rPr lang="cs-CZ" sz="1200">
                <a:latin typeface="Calibri" pitchFamily="34" charset="0"/>
              </a:rPr>
              <a:pPr algn="r"/>
              <a:t>2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1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7BDE46-2E6F-4945-AA47-81E7E9F6B7F0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36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ED2CD-5640-47C7-9BE3-5444DB0A3E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C554A-13A6-431A-959F-758ABACDA2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4E92-2F6D-4714-B389-5099512E5A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4C6E-634E-485A-B280-3B8C1F93F1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2D639-FC5D-4FEF-974D-67B32D3CFF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7786-A3E1-4F5A-8717-06B353FAB3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F443F-2108-4698-A674-68E99B7540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B59B2-75CA-4144-B2DA-8A8F67163D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66E08-6ACB-48F2-9533-C370E13795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AAA8-D335-4E16-9F89-48BDC885AD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61B1-C7B2-4384-A20B-946E35479B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64AE95-1582-40D7-8D48-32AD1DD390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forum-media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forum-media.cz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forum-media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forum-media.cz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38209" y="1990725"/>
            <a:ext cx="7772400" cy="1470025"/>
          </a:xfrm>
        </p:spPr>
        <p:txBody>
          <a:bodyPr/>
          <a:lstStyle/>
          <a:p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Požární  bezpečnost  v  budově</a:t>
            </a:r>
            <a:br>
              <a:rPr lang="cs-CZ" b="1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Doc. Ing. Václav Kupilík, CSc.</a:t>
            </a: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4365104"/>
            <a:ext cx="6400800" cy="792088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13. 11. 2018, Hotel Olympik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50825" y="5949950"/>
            <a:ext cx="8497888" cy="771525"/>
          </a:xfrm>
        </p:spPr>
        <p:txBody>
          <a:bodyPr/>
          <a:lstStyle/>
          <a:p>
            <a:pPr>
              <a:defRPr/>
            </a:pPr>
            <a:r>
              <a:rPr lang="cs-CZ" dirty="0"/>
              <a:t>Nakladatelství FORUM s.r.o., divize školení a vzdělávání, Střelničná 1861/8a, Praha 8</a:t>
            </a:r>
          </a:p>
          <a:p>
            <a:pPr>
              <a:defRPr/>
            </a:pPr>
            <a:r>
              <a:rPr lang="cs-CZ" dirty="0"/>
              <a:t>tel: +420 251 115 579, fax: +420 251 512 422, </a:t>
            </a:r>
            <a:r>
              <a:rPr lang="cs-CZ" u="sng" dirty="0">
                <a:hlinkClick r:id="rId3"/>
              </a:rPr>
              <a:t>office@forum-media.cz</a:t>
            </a:r>
            <a:r>
              <a:rPr lang="cs-CZ" dirty="0"/>
              <a:t>, </a:t>
            </a:r>
            <a:r>
              <a:rPr lang="cs-CZ" u="sng" dirty="0">
                <a:hlinkClick r:id="rId4"/>
              </a:rPr>
              <a:t>www.forum-media.cz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45FCB-FD9F-4D77-8B84-6EB6B7FCBFE7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  <p:pic>
        <p:nvPicPr>
          <p:cNvPr id="15365" name="Obrázek 9" descr="forum logo 2010_27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188913"/>
            <a:ext cx="180181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6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424862" cy="525621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a)  Nerespektování platných požárních norem, např. u ČSN</a:t>
            </a:r>
          </a:p>
          <a:p>
            <a:pPr marL="444500" indent="-444500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      73 08 35 Budovy zdravotnických zařízení a sociální  péče:</a:t>
            </a:r>
          </a:p>
          <a:p>
            <a:pPr marL="444500" indent="-444500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  - u jeslí a lůžkových zdravotnických zařízení LZ 1</a:t>
            </a:r>
          </a:p>
          <a:p>
            <a:pPr marL="896938" indent="-4445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■    nezávisle na hodnotě indexu šíření plamene nesmí být kromě nášlapných vrstev podlah a lemovacích lišt keramických obkladů či podlahových krytin použito</a:t>
            </a:r>
            <a:r>
              <a:rPr lang="cs-CZ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plastických hmot.</a:t>
            </a:r>
          </a:p>
          <a:p>
            <a:pPr marL="444500" indent="7938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Plastová okna ve srovnání s dřevěnými provází při požáru únik nebezpečných toxických látek. Nejobávanějšími produkty při rozkladu PVC jsou </a:t>
            </a:r>
            <a:r>
              <a:rPr lang="cs-CZ" sz="24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HCl</a:t>
            </a: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cs-CZ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 </a:t>
            </a:r>
            <a:r>
              <a:rPr lang="cs-CZ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(viz následující tabulka). </a:t>
            </a: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Při spalování 300 g PVC v uzavřeném prostoru o objemu 100 m</a:t>
            </a:r>
            <a:r>
              <a:rPr lang="cs-CZ" sz="2400" b="1" baseline="30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 </a:t>
            </a: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 vytvoří koncentrace </a:t>
            </a:r>
            <a:r>
              <a:rPr lang="cs-CZ" sz="2400" b="1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HCl</a:t>
            </a: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nad 1,5 mg/l ohrožující již lidský život.</a:t>
            </a:r>
          </a:p>
          <a:p>
            <a:pPr marL="444500" indent="7938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Z 1 kg čistého PVC se uvolní cca 380 až 400 l plynného </a:t>
            </a:r>
            <a:r>
              <a:rPr lang="cs-CZ" sz="2400" b="1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HCl</a:t>
            </a:r>
            <a:r>
              <a:rPr lang="cs-CZ" sz="2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s dráždivými účinky ohrožující zdraví uživatelů interiérů.</a:t>
            </a:r>
          </a:p>
          <a:p>
            <a:pPr marL="444500" indent="7938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2400" b="1" dirty="0" smtClean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7543800" cy="460375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65175"/>
            <a:ext cx="8699500" cy="6294438"/>
          </a:xfrm>
        </p:spPr>
      </p:pic>
    </p:spTree>
    <p:extLst>
      <p:ext uri="{BB962C8B-B14F-4D97-AF65-F5344CB8AC3E}">
        <p14:creationId xmlns:p14="http://schemas.microsoft.com/office/powerpoint/2010/main" val="452299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20713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424862" cy="525621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SzTx/>
              <a:buFontTx/>
              <a:buNone/>
              <a:defRPr/>
            </a:pPr>
            <a:r>
              <a:rPr lang="cs-CZ" sz="28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a)    Nerespektování platných požárních norem, např.:</a:t>
            </a:r>
          </a:p>
          <a:p>
            <a:pPr marL="444500" indent="-444500" eaLnBrk="1" hangingPunct="1">
              <a:buClr>
                <a:srgbClr val="0000CC"/>
              </a:buClr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■    v konstrukcích střech u zdravotnických staveb nesmí být použito světlíků z materiálu třídy reakce na oheň F až B</a:t>
            </a:r>
          </a:p>
          <a:p>
            <a:pPr marL="444500" indent="-4445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■    za otvory se nepovažují otvory, jejichž výplň odpovídá E 15 zasklené sklem s drátěnou vložkou, tvrzeným či bezpečnostním sklem nebo skleněnými tvárnicemi</a:t>
            </a:r>
          </a:p>
          <a:p>
            <a:pPr marL="444500" indent="-4445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rgbClr val="9900FF"/>
                </a:solidFill>
                <a:latin typeface="Arial Narrow" panose="020B0606020202030204" pitchFamily="34" charset="0"/>
              </a:rPr>
              <a:t>■    u  kontaktního zateplení nevýrobních objektů s požární výškou nad 22,5 m použití expandovaného polystyrenu místo minerálně vláknitých desek</a:t>
            </a:r>
          </a:p>
          <a:p>
            <a:pPr marL="444500" indent="-4445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800" b="1" dirty="0" smtClean="0">
                <a:solidFill>
                  <a:srgbClr val="660033"/>
                </a:solidFill>
                <a:effectLst/>
                <a:latin typeface="Arial Narrow" panose="020B0606020202030204" pitchFamily="34" charset="0"/>
              </a:rPr>
              <a:t>■   </a:t>
            </a:r>
            <a:r>
              <a:rPr lang="cs-CZ" sz="2400" b="1" dirty="0" smtClean="0">
                <a:solidFill>
                  <a:srgbClr val="660033"/>
                </a:solidFill>
                <a:effectLst/>
                <a:latin typeface="Arial Narrow" panose="020B0606020202030204" pitchFamily="34" charset="0"/>
              </a:rPr>
              <a:t>pokud jsou ve střešním plášti zasklené plochy, musí vykazovat alespoň stejnou požární odolnost jako střešní plášť nebo se posuzují jako požárně otevřené plochy</a:t>
            </a:r>
          </a:p>
          <a:p>
            <a:pPr marL="444500" indent="-4445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400" b="1" dirty="0" smtClean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■    ve střešní konstrukci nad půdní nástavbou se nesmí nacházet požární zatížení</a:t>
            </a:r>
          </a:p>
        </p:txBody>
      </p:sp>
    </p:spTree>
    <p:extLst>
      <p:ext uri="{BB962C8B-B14F-4D97-AF65-F5344CB8AC3E}">
        <p14:creationId xmlns:p14="http://schemas.microsoft.com/office/powerpoint/2010/main" val="27006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60350"/>
            <a:ext cx="5616575" cy="561975"/>
          </a:xfrm>
        </p:spPr>
        <p:txBody>
          <a:bodyPr/>
          <a:lstStyle/>
          <a:p>
            <a:pPr algn="ctr" eaLnBrk="1" hangingPunct="1"/>
            <a:r>
              <a:rPr lang="cs-CZ" altLang="cs-CZ" sz="32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497888" cy="12239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Mezi požárními úseky je možno místo přesahu požární stěny nad střechu (k-</a:t>
            </a:r>
            <a:r>
              <a:rPr lang="cs-CZ" sz="2400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ce</a:t>
            </a: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typu DP2, DP3)  provést pás z nehořlavých hmot v šířce alespoň 1,2 m</a:t>
            </a:r>
          </a:p>
        </p:txBody>
      </p:sp>
      <p:pic>
        <p:nvPicPr>
          <p:cNvPr id="25604" name="Picture 4" descr="Vodorovný pás místo vertikální po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349500"/>
            <a:ext cx="550862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23850" y="2276475"/>
            <a:ext cx="2952750" cy="3816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Velmi často u hotové stavby je pás zakryt krytinou a zespodu podhledem, takže nelze zkontrolovat, zda např. plechová krytina je uložena na bednění nebo na nehořlavých deskách např. z </a:t>
            </a:r>
            <a:r>
              <a:rPr lang="cs-CZ" sz="2400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Cetrisu</a:t>
            </a:r>
            <a:endParaRPr lang="cs-CZ" sz="2400" b="1" dirty="0" smtClean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60350"/>
            <a:ext cx="6481762" cy="574675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ve stadiu projektování</a:t>
            </a:r>
            <a:r>
              <a:rPr lang="cs-CZ" sz="4000" b="1" dirty="0" smtClean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424862" cy="561657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SzTx/>
              <a:buFontTx/>
              <a:buNone/>
              <a:defRPr/>
            </a:pPr>
            <a:r>
              <a:rPr lang="cs-CZ" sz="28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b)    Nesprávný výklad požárních norem, např.: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sz="1000" b="1" dirty="0" smtClean="0">
              <a:solidFill>
                <a:srgbClr val="009900"/>
              </a:solidFill>
              <a:latin typeface="Arial Narrow" panose="020B0606020202030204" pitchFamily="34" charset="0"/>
            </a:endParaRPr>
          </a:p>
          <a:p>
            <a:pPr marL="444500" indent="-444500"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■    u nevýrobních objektů je v bodě 9.8.1 uvedeno, že NÚC  může být použita u nadzemních podlaží s výškovým rozdílem do 9 m, ale platí to za předpokladu, že je dodržena její mezní délka</a:t>
            </a:r>
          </a:p>
          <a:p>
            <a:pPr marL="444500" indent="-444500"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7030A0"/>
                </a:solidFill>
                <a:effectLst/>
                <a:latin typeface="Arial Narrow" panose="020B0606020202030204" pitchFamily="34" charset="0"/>
              </a:rPr>
              <a:t>■    odvětrávací otvor v chráněné únikové cestě o ploše min.2 m</a:t>
            </a:r>
            <a:r>
              <a:rPr lang="cs-CZ" sz="2400" b="1" baseline="30000" dirty="0" smtClean="0">
                <a:solidFill>
                  <a:srgbClr val="7030A0"/>
                </a:solidFill>
                <a:effectLst/>
                <a:latin typeface="Arial Narrow" panose="020B0606020202030204" pitchFamily="34" charset="0"/>
              </a:rPr>
              <a:t>2 </a:t>
            </a:r>
            <a:r>
              <a:rPr lang="cs-CZ" sz="2400" b="1" dirty="0" smtClean="0">
                <a:solidFill>
                  <a:srgbClr val="7030A0"/>
                </a:solidFill>
                <a:effectLst/>
                <a:latin typeface="Arial Narrow" panose="020B0606020202030204" pitchFamily="34" charset="0"/>
              </a:rPr>
              <a:t> v nejvyšším místě únikové cesty má být z výrobků třídy reakce na oheň A1 až C, což ne vždy vyhovuje pro aplikaci plastových světlíků (např. z PMMA), které vykazují třídu reakce na oheň nižší </a:t>
            </a:r>
          </a:p>
          <a:p>
            <a:pPr marL="444500" indent="-444500"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660033"/>
                </a:solidFill>
                <a:effectLst/>
                <a:latin typeface="Arial Narrow" panose="020B0606020202030204" pitchFamily="34" charset="0"/>
              </a:rPr>
              <a:t>■    dle ČSN Obytné budovy musí mít místnosti v podkroví min. světlost 2,3 m </a:t>
            </a:r>
            <a:r>
              <a:rPr lang="cs-CZ" sz="2400" b="1" dirty="0" smtClean="0">
                <a:solidFill>
                  <a:srgbClr val="660033"/>
                </a:solidFill>
                <a:effectLst/>
                <a:latin typeface="Arial Narrow" panose="020B0606020202030204" pitchFamily="34" charset="0"/>
                <a:sym typeface="Symbol" panose="05050102010706020507" pitchFamily="18" charset="2"/>
              </a:rPr>
              <a:t> dle ČSN 73 0833 to patří do obytné buňky. Velmi často se např. ateliéry se světlostí pod 2,3 m nepovažují za obytné buňky a jsou provedeny se stropní konstrukcí bez požární odolnosti (podhled ze dřevěných palubek a tlusté minerální vlny)</a:t>
            </a:r>
          </a:p>
        </p:txBody>
      </p:sp>
    </p:spTree>
    <p:extLst>
      <p:ext uri="{BB962C8B-B14F-4D97-AF65-F5344CB8AC3E}">
        <p14:creationId xmlns:p14="http://schemas.microsoft.com/office/powerpoint/2010/main" val="28978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04813"/>
            <a:ext cx="6048375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748713" cy="1222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3333CC"/>
                </a:solidFill>
                <a:latin typeface="Arial Narrow" panose="020B0606020202030204" pitchFamily="34" charset="0"/>
              </a:rPr>
              <a:t>c)  Výkresová část požárně bezpečnostního řešení není dostatečně podrobně zpracována, jak je uvedeno v příloze ČSN 01 3495 Výkresy požární bezpečnosti staveb</a:t>
            </a:r>
          </a:p>
        </p:txBody>
      </p:sp>
      <p:pic>
        <p:nvPicPr>
          <p:cNvPr id="27652" name="Picture 5" descr="Půdorys s protipožárními značkami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08275"/>
            <a:ext cx="5329238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0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1331913" y="260350"/>
            <a:ext cx="6296025" cy="41751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graphicFrame>
        <p:nvGraphicFramePr>
          <p:cNvPr id="2867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4213" y="2492375"/>
          <a:ext cx="78232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rawing" r:id="rId3" imgW="9334500" imgH="4772025" progId="AutoCAD.Drawing.15">
                  <p:embed/>
                </p:oleObj>
              </mc:Choice>
              <mc:Fallback>
                <p:oleObj name="Drawing" r:id="rId3" imgW="9334500" imgH="4772025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2369" b="16597"/>
                      <a:stretch>
                        <a:fillRect/>
                      </a:stretch>
                    </p:blipFill>
                    <p:spPr bwMode="auto">
                      <a:xfrm>
                        <a:off x="684213" y="2492375"/>
                        <a:ext cx="7823200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23850" y="981075"/>
            <a:ext cx="8532813" cy="1081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cs-CZ" sz="28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Ve výkresech je vhodné označit i prostupy nejen z hlediska správného provedení, ale i kvůli spoluzodpovědnosti projektanta</a:t>
            </a:r>
          </a:p>
        </p:txBody>
      </p:sp>
    </p:spTree>
    <p:extLst>
      <p:ext uri="{BB962C8B-B14F-4D97-AF65-F5344CB8AC3E}">
        <p14:creationId xmlns:p14="http://schemas.microsoft.com/office/powerpoint/2010/main" val="38461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88913"/>
            <a:ext cx="6265863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97887" cy="5327650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d)    Chyby ve výpočtech např. numerické chyby, přehlédnutí přebíraných hodnot z tabulek, nesprávná interpolace mezilehlých hodnot atd.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e)    Použití zastaralých, v současné době již neplatných technických listů a parametrů výrobců – vztahuje se k hotovým výrobkům </a:t>
            </a:r>
            <a:r>
              <a:rPr lang="cs-CZ" sz="28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(např. požární uzávěry) </a:t>
            </a: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nebo k ochranným prostředkům </a:t>
            </a:r>
            <a:r>
              <a:rPr lang="cs-CZ" sz="28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(obklady, nástřiky, nátěry) </a:t>
            </a: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atd.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f)     Termín odevzdání požárně bezpečnostního řešení </a:t>
            </a:r>
            <a:r>
              <a:rPr lang="cs-CZ" sz="28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(nedostatek času pro zpracování)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g)    Snaha co nejvíce ušetřit finanční prostředky, které již byly v předchozí fázi z větší části vyčerpány</a:t>
            </a:r>
          </a:p>
        </p:txBody>
      </p:sp>
    </p:spTree>
    <p:extLst>
      <p:ext uri="{BB962C8B-B14F-4D97-AF65-F5344CB8AC3E}">
        <p14:creationId xmlns:p14="http://schemas.microsoft.com/office/powerpoint/2010/main" val="11161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88913"/>
            <a:ext cx="6048375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765175"/>
            <a:ext cx="8820150" cy="5832475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h)  projektové řešení provedené bez řádného výkresu</a:t>
            </a:r>
          </a:p>
          <a:p>
            <a:pPr marL="609600" indent="-6096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    </a:t>
            </a:r>
            <a:r>
              <a:rPr lang="cs-CZ" sz="2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■ situace </a:t>
            </a:r>
            <a:r>
              <a:rPr lang="cs-CZ" sz="28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(provedení jen na základě katastrální mapy), </a:t>
            </a:r>
            <a:r>
              <a:rPr lang="cs-CZ" sz="2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ze které by byly patrné vazby na požárně nebezpečný prostor sousedních objektů, inženýrské sítě, přístupové komunikace atd.), </a:t>
            </a:r>
          </a:p>
          <a:p>
            <a:pPr marL="609600" indent="-6096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■ není známé výškové zaměření ani vrstevnice</a:t>
            </a:r>
          </a:p>
          <a:p>
            <a:pPr marL="609600" indent="-6096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i)     Nedostatečné odborné znalosti, zejména v chování materiálů, použitých typů ochran </a:t>
            </a:r>
            <a:r>
              <a:rPr lang="cs-CZ" sz="28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(např. intumescentní nátěry nesmí být uzavřeny, výplň ocelových trub betonem musí mít pod stropem vyvrtán otvor, odolnost obkladových materiálů do vlhkého či atmosférického prostředí) atd.</a:t>
            </a:r>
          </a:p>
        </p:txBody>
      </p:sp>
    </p:spTree>
    <p:extLst>
      <p:ext uri="{BB962C8B-B14F-4D97-AF65-F5344CB8AC3E}">
        <p14:creationId xmlns:p14="http://schemas.microsoft.com/office/powerpoint/2010/main" val="15965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404813"/>
            <a:ext cx="6480175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8208963" cy="5327650"/>
          </a:xfrm>
        </p:spPr>
        <p:txBody>
          <a:bodyPr/>
          <a:lstStyle/>
          <a:p>
            <a:pPr marL="441325" indent="-441325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j)   Odevzdání požárně bezpečnostního řešení bez předchozí kontroly: u stavební dokumentace je na rozpiskách uvedena samostatně osoba, která projekt vypracovala a která jej kontrolovala. Požárně bezpečnostní řešení zejména většího rozsahu by si rovněž zasloužilo kontrolu další zodpovědnou osobou</a:t>
            </a:r>
          </a:p>
          <a:p>
            <a:pPr marL="441325" indent="-441325" eaLnBrk="1" hangingPunct="1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k)   Snaha co nejvíce ušetřit finanční prostředky, které již byly v předchozí fázi z větší části vyčerpány – požárně bezpečnostní řešení se obvykle zpracovává po vyhotovení stěžejních částí projektové dokumentace </a:t>
            </a:r>
            <a:r>
              <a:rPr lang="cs-CZ" sz="2800" b="1" dirty="0" smtClean="0">
                <a:solidFill>
                  <a:srgbClr val="5D2884"/>
                </a:solidFill>
                <a:latin typeface="Arial Narrow" panose="020B0606020202030204" pitchFamily="34" charset="0"/>
              </a:rPr>
              <a:t>(část stavební, statická a TZB část) </a:t>
            </a:r>
            <a:r>
              <a:rPr lang="cs-CZ" sz="28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a investor se snaží  požární opatření redukovat na minimum </a:t>
            </a:r>
          </a:p>
        </p:txBody>
      </p:sp>
    </p:spTree>
    <p:extLst>
      <p:ext uri="{BB962C8B-B14F-4D97-AF65-F5344CB8AC3E}">
        <p14:creationId xmlns:p14="http://schemas.microsoft.com/office/powerpoint/2010/main" val="12123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 idx="4294967295"/>
          </p:nvPr>
        </p:nvSpPr>
        <p:spPr>
          <a:xfrm>
            <a:off x="457200" y="827810"/>
            <a:ext cx="8229600" cy="3096344"/>
          </a:xfrm>
        </p:spPr>
        <p:txBody>
          <a:bodyPr/>
          <a:lstStyle/>
          <a:p>
            <a:pPr algn="l"/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Na </a:t>
            </a:r>
            <a:r>
              <a:rPr lang="cs-CZ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základě zákona o požární ochraně je nutno vytvořit podmínky, které mají zabránit vzniku požáru, dále zamezit jeho rozšíření, zabezpečit evakuaci osob a materiálu a v neposlední řadě i zajistit rychlý hasební zásah. Pro splnění těchto požadavků je nutno zpracovat nejen dobře vypracovanou </a:t>
            </a:r>
            <a:r>
              <a:rPr 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dokumentaci požární ochrany s požárně bezpečnostním řešením</a:t>
            </a:r>
            <a:r>
              <a:rPr lang="cs-CZ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, ale zajistit i v souladu s tímto řešením </a:t>
            </a:r>
            <a:r>
              <a:rPr 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správný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výběr materiálů, bezchybnou montáž na stavbě a následnou kontrolu. </a:t>
            </a:r>
            <a:endParaRPr lang="cs-CZ" sz="2400" b="1" dirty="0" smtClea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71AD47-819C-4E8D-A74B-7530C3E5741B}" type="slidenum">
              <a:rPr lang="cs-CZ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cs-CZ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38675"/>
            <a:ext cx="7772400" cy="548680"/>
          </a:xfrm>
          <a:prstGeom prst="rect">
            <a:avLst/>
          </a:prstGeom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36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Úvod</a:t>
            </a:r>
            <a:endParaRPr lang="cs-CZ" altLang="cs-CZ" sz="36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11560" y="4005064"/>
            <a:ext cx="7772400" cy="548680"/>
          </a:xfrm>
          <a:prstGeom prst="rect">
            <a:avLst/>
          </a:prstGeom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36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Cíl  semináře</a:t>
            </a:r>
            <a:endParaRPr lang="cs-CZ" altLang="cs-CZ" sz="36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457200" y="4653136"/>
            <a:ext cx="82296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Dodržením výše uvedených požadavků zabráníme jednak zbytečným průtahům při kolaudaci, vyvarujeme se nežádoucím reklamacím, popř. soudním sporům, zajistíme předpoklady pro prodloužení životnosti objektu a v neposlední řadě i velmi důležitou úsporu finančních nákladů.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567737" cy="7191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Použití materiálů (bez řádně doloženého certifikátu)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5545138"/>
          </a:xfrm>
        </p:spPr>
        <p:txBody>
          <a:bodyPr/>
          <a:lstStyle/>
          <a:p>
            <a:pPr marL="180975" indent="-4763">
              <a:lnSpc>
                <a:spcPct val="120000"/>
              </a:lnSpc>
              <a:buClr>
                <a:schemeClr val="bg1"/>
              </a:buClr>
              <a:buFont typeface="Times New Roman" panose="02020603050405020304" pitchFamily="18" charset="0"/>
              <a:buNone/>
              <a:defRPr/>
            </a:pP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Zákon č.183 / 2006 Sb. ze dne 6.12. 2006 O územním plánování a stavebním řádu (stavební zákon) § 156</a:t>
            </a:r>
            <a:endParaRPr lang="cs-CZ" sz="2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452438" indent="-277813" eaLnBrk="1" hangingPunct="1">
              <a:lnSpc>
                <a:spcPct val="12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1)  Pro stavbu mohou být navrženy a použity jen takové výrobky a konstrukce, jejichž vlastnosti z hlediska způsobilosti stavby pro navržený účel zaručují, že stavba při správném provedení a běžné údržbě po dobu předpokládané existence splňuje požadavky na mechanickou pevnost a stabilitu, požární bezpečnost, hygienu, ochranu zdraví a životního prostředí, bezpečnost ...</a:t>
            </a:r>
          </a:p>
          <a:p>
            <a:pPr marL="452438" indent="-277813" eaLnBrk="1" hangingPunct="1">
              <a:lnSpc>
                <a:spcPct val="12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2)  Vlastnosti výrobků pro stavby mající rozhodující význam pro výslednou kvalitu stavby musí být ověřeny podle zvláštních předpisů </a:t>
            </a:r>
            <a:r>
              <a:rPr lang="cs-CZ" sz="2400" b="1" i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3)</a:t>
            </a: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z hledisek uvedených v odstavci 1.</a:t>
            </a:r>
          </a:p>
          <a:p>
            <a:pPr marL="452438" indent="-277813" eaLnBrk="1" hangingPunct="1">
              <a:lnSpc>
                <a:spcPct val="120000"/>
              </a:lnSpc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Např. zákon č.22/1997 Sb., o technických požadavcích na výrobky …</a:t>
            </a:r>
          </a:p>
        </p:txBody>
      </p:sp>
    </p:spTree>
    <p:extLst>
      <p:ext uri="{BB962C8B-B14F-4D97-AF65-F5344CB8AC3E}">
        <p14:creationId xmlns:p14="http://schemas.microsoft.com/office/powerpoint/2010/main" val="26475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784976" cy="722312"/>
          </a:xfrm>
        </p:spPr>
        <p:txBody>
          <a:bodyPr/>
          <a:lstStyle/>
          <a:p>
            <a:pPr marL="1255713" indent="-1154113" algn="l" eaLnBrk="1" hangingPunct="1">
              <a:defRPr/>
            </a:pPr>
            <a:r>
              <a:rPr lang="cs-CZ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  </a:t>
            </a: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Použití materiálů (bez řádného certifikátu)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7921625" cy="5184775"/>
          </a:xfrm>
        </p:spPr>
        <p:txBody>
          <a:bodyPr/>
          <a:lstStyle/>
          <a:p>
            <a:pPr marL="441325" indent="-441325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a)   Chybějící certifikát se projevuje jak u hotových dílů, např. dodaných požárních uzávěrů, tak u doplňkových výrobků (</a:t>
            </a:r>
            <a:r>
              <a:rPr lang="cs-CZ" sz="2400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např.obklady</a:t>
            </a: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, nátěry, omítkoviny, nástřiky atd.)</a:t>
            </a:r>
          </a:p>
          <a:p>
            <a:pPr marL="441325" indent="-441325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b)  U ochranných prostředků je nutno respektovat zásadu, že použitý výrobek musí být proveden v celém systému podle daného předpisu –např. u intumescentního nátěru jako:</a:t>
            </a:r>
          </a:p>
          <a:p>
            <a:pPr marL="441325" indent="-441325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     </a:t>
            </a: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■  základní nátěr,</a:t>
            </a:r>
          </a:p>
          <a:p>
            <a:pPr marL="441325" indent="-441325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 ■  vlastní </a:t>
            </a:r>
            <a:r>
              <a:rPr lang="cs-CZ" sz="2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zpěnitelný</a:t>
            </a: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nátěr,</a:t>
            </a:r>
          </a:p>
          <a:p>
            <a:pPr marL="441325" indent="-441325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 ■  ochranný nátěr</a:t>
            </a:r>
          </a:p>
          <a:p>
            <a:pPr marL="441325" indent="-441325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c)   Musí být rovněž uvedeny podmínky použití – do suchého či </a:t>
            </a:r>
          </a:p>
          <a:p>
            <a:pPr marL="441325" indent="-441325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      vlhkého prostředí </a:t>
            </a:r>
          </a:p>
        </p:txBody>
      </p:sp>
    </p:spTree>
    <p:extLst>
      <p:ext uri="{BB962C8B-B14F-4D97-AF65-F5344CB8AC3E}">
        <p14:creationId xmlns:p14="http://schemas.microsoft.com/office/powerpoint/2010/main" val="3784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350"/>
            <a:ext cx="8640960" cy="6334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</a:t>
            </a: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nevhodně zvoleného materiálu 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68313" y="981075"/>
            <a:ext cx="8266112" cy="806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cs-CZ" sz="24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</a:t>
            </a:r>
            <a:endParaRPr lang="cs-CZ" sz="2400" dirty="0" smtClean="0"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cs-CZ" sz="2800" dirty="0">
                <a:solidFill>
                  <a:srgbClr val="990099"/>
                </a:solidFill>
                <a:latin typeface="Arial Narrow" panose="020B0606020202030204" pitchFamily="34" charset="0"/>
              </a:rPr>
              <a:t>N</a:t>
            </a:r>
            <a:r>
              <a:rPr lang="cs-CZ" sz="2800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ávrh plastového světlíku pro osvětlení a větrání chráněné únikové cesty</a:t>
            </a:r>
            <a:r>
              <a:rPr lang="cs-CZ" sz="2400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/>
            </a:r>
            <a:br>
              <a:rPr lang="cs-CZ" sz="2400" dirty="0" smtClean="0">
                <a:solidFill>
                  <a:srgbClr val="990099"/>
                </a:solidFill>
                <a:latin typeface="Arial Narrow" panose="020B0606020202030204" pitchFamily="34" charset="0"/>
              </a:rPr>
            </a:br>
            <a:endParaRPr lang="cs-CZ" sz="2400" dirty="0" smtClean="0">
              <a:solidFill>
                <a:srgbClr val="990099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9420" y="2204864"/>
            <a:ext cx="8351837" cy="3959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defRPr/>
            </a:pP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Podle ČSN 73 0810, </a:t>
            </a:r>
            <a:r>
              <a:rPr lang="cs-CZ" sz="2400" dirty="0" err="1" smtClean="0">
                <a:solidFill>
                  <a:srgbClr val="000099"/>
                </a:solidFill>
                <a:latin typeface="Arial Narrow" panose="020B0606020202030204" pitchFamily="34" charset="0"/>
              </a:rPr>
              <a:t>čl.xxx</a:t>
            </a: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je uvedeno v odstavci Povrchové úpravy:</a:t>
            </a:r>
          </a:p>
          <a:p>
            <a:pPr marL="342900" indent="-342900" eaLnBrk="1" hangingPunct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v  konstrukcích stropů a podhledů </a:t>
            </a:r>
            <a:r>
              <a:rPr lang="cs-CZ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(včetně světlíků ve 3.NP) se nesmí použít hmot, které při požáru jako hořící odpadávají, nebo odkapávají (omezení neplatí pro osvětlovací tělesa, jejichž celková plocha nepřesahuje 15 % podlahové plochy)</a:t>
            </a:r>
          </a:p>
          <a:p>
            <a:pPr marL="342900" indent="-342900" eaLnBrk="1" hangingPunct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světlíky v prostoru CHÚC musí mít výplň z hmot třídy reakce na oheň A1/A2</a:t>
            </a:r>
          </a:p>
          <a:p>
            <a:pPr marL="342900" indent="-342900" eaLnBrk="1" hangingPunct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střešní plášť nesmí vykazovat schopnost šířit požár – vyhovuje – opatřeno posypem, </a:t>
            </a:r>
            <a:r>
              <a:rPr lang="cs-CZ" sz="2400" dirty="0" err="1" smtClean="0">
                <a:solidFill>
                  <a:srgbClr val="000099"/>
                </a:solidFill>
                <a:latin typeface="Arial Narrow" panose="020B0606020202030204" pitchFamily="34" charset="0"/>
              </a:rPr>
              <a:t>resp.dlažbou</a:t>
            </a:r>
            <a:r>
              <a:rPr lang="cs-CZ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a vegetační vrstvou</a:t>
            </a:r>
            <a:r>
              <a:rPr lang="cs-CZ" sz="2400" b="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 eaLnBrk="1" hangingPunct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s-CZ" sz="2400" b="0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7" name="Rectangle 5"/>
          <p:cNvSpPr>
            <a:spLocks noChangeArrowheads="1"/>
          </p:cNvSpPr>
          <p:nvPr/>
        </p:nvSpPr>
        <p:spPr bwMode="auto">
          <a:xfrm>
            <a:off x="323850" y="1412875"/>
            <a:ext cx="8266113" cy="806450"/>
          </a:xfrm>
          <a:prstGeom prst="rect">
            <a:avLst/>
          </a:prstGeom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cs-CZ" sz="24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</a:t>
            </a:r>
            <a:endParaRPr lang="cs-CZ" sz="2400" dirty="0" smtClean="0"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cs-CZ" sz="2800" dirty="0">
                <a:solidFill>
                  <a:srgbClr val="990099"/>
                </a:solidFill>
                <a:latin typeface="Arial Narrow" panose="020B0606020202030204" pitchFamily="34" charset="0"/>
              </a:rPr>
              <a:t>N</a:t>
            </a:r>
            <a:r>
              <a:rPr lang="cs-CZ" sz="2800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ávrh plastového světlíku pro osvětlení a větrání chráněné únikové cesty</a:t>
            </a:r>
            <a:br>
              <a:rPr lang="cs-CZ" sz="2800" dirty="0" smtClean="0">
                <a:solidFill>
                  <a:srgbClr val="990099"/>
                </a:solidFill>
                <a:latin typeface="Arial Narrow" panose="020B0606020202030204" pitchFamily="34" charset="0"/>
              </a:rPr>
            </a:br>
            <a:r>
              <a:rPr lang="cs-CZ" sz="2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/>
            </a:r>
            <a:br>
              <a:rPr lang="cs-CZ" sz="2400" dirty="0" smtClean="0">
                <a:solidFill>
                  <a:srgbClr val="0000CC"/>
                </a:solidFill>
                <a:latin typeface="Arial Narrow" panose="020B0606020202030204" pitchFamily="34" charset="0"/>
              </a:rPr>
            </a:br>
            <a:endParaRPr lang="cs-CZ" sz="2400" dirty="0" smtClean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323850" y="2276475"/>
            <a:ext cx="856932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Plastové světlíky jsou instalovány nad chráněnou únikovou cestou typu A přístavby a vestavby administrativní budovy. Jedná se o </a:t>
            </a:r>
            <a:r>
              <a:rPr lang="cs-CZ" altLang="cs-CZ" sz="2800" b="1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trojité světlíky kruhového tvaru s podsadou o výšce 500 mm</a:t>
            </a:r>
            <a:r>
              <a:rPr lang="cs-CZ" altLang="cs-CZ" sz="2800" b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mající spodní plášť z polykarbonátu (PC) tloušťky 3 mm, nad nímž se nacházejí pláště z polymetyl-metakrylátu (PMMA) s mezerami mezi plášti 30 mm a vzepětím nejspodnější vrstvy 100 mm. Jsou umístěny na střešním plášti s plastovou fóliovou krytinou chráněnou a zatíženou kačírkem v tloušťce cca 100 mm. Tato povrchová úprava je vyhovující i do požárně nebezpečného prostoru.</a:t>
            </a:r>
            <a:endParaRPr lang="cs-CZ" altLang="cs-CZ" sz="2800" b="1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>
              <a:latin typeface="Arial Narrow" panose="020B060602020203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8713663" cy="63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    </a:t>
            </a:r>
            <a:r>
              <a:rPr 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nevhodně zvoleného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22587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875" y="260350"/>
            <a:ext cx="8623300" cy="6334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</a:t>
            </a: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nevhodně zvoleného materiálu</a:t>
            </a:r>
          </a:p>
        </p:txBody>
      </p:sp>
      <p:sp useBgFill="1">
        <p:nvSpPr>
          <p:cNvPr id="13317" name="Rectangle 5"/>
          <p:cNvSpPr>
            <a:spLocks noChangeArrowheads="1"/>
          </p:cNvSpPr>
          <p:nvPr/>
        </p:nvSpPr>
        <p:spPr bwMode="auto">
          <a:xfrm>
            <a:off x="269875" y="6191250"/>
            <a:ext cx="8623300" cy="550863"/>
          </a:xfrm>
          <a:prstGeom prst="rect">
            <a:avLst/>
          </a:prstGeom>
          <a:ln>
            <a:noFill/>
          </a:ln>
          <a:effectLst/>
          <a:extLst/>
        </p:spPr>
        <p:txBody>
          <a:bodyPr anchor="ctr"/>
          <a:lstStyle>
            <a:lvl1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cs-CZ" sz="24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</a:t>
            </a:r>
            <a:r>
              <a:rPr lang="cs-CZ" sz="2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N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cs-CZ" sz="2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Trojitý světlík kruhového tvaru s podsadou o výšce 500 mm</a:t>
            </a:r>
            <a:br>
              <a:rPr lang="cs-CZ" sz="2800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cs-CZ" sz="2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323850" y="4430713"/>
            <a:ext cx="8569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>
              <a:latin typeface="Arial Narrow" panose="020B0606020202030204" pitchFamily="34" charset="0"/>
            </a:endParaRPr>
          </a:p>
        </p:txBody>
      </p:sp>
      <p:pic>
        <p:nvPicPr>
          <p:cNvPr id="3686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113"/>
            <a:ext cx="7721600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649288"/>
            <a:ext cx="8070850" cy="58039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effectLst/>
                <a:latin typeface="Arial Narrow" panose="020B0606020202030204" pitchFamily="34" charset="0"/>
              </a:rPr>
              <a:t>Byt se </a:t>
            </a:r>
            <a:r>
              <a:rPr lang="cs-CZ" sz="2400" b="1" dirty="0">
                <a:effectLst/>
                <a:latin typeface="Arial Narrow" panose="020B0606020202030204" pitchFamily="34" charset="0"/>
              </a:rPr>
              <a:t>nachází ve 2.NP </a:t>
            </a:r>
            <a:r>
              <a:rPr lang="cs-CZ" sz="2400" b="1" dirty="0" smtClean="0">
                <a:effectLst/>
                <a:latin typeface="Arial Narrow" panose="020B0606020202030204" pitchFamily="34" charset="0"/>
              </a:rPr>
              <a:t>řadového  </a:t>
            </a:r>
            <a:r>
              <a:rPr lang="cs-CZ" sz="2400" b="1" dirty="0">
                <a:effectLst/>
                <a:latin typeface="Arial Narrow" panose="020B0606020202030204" pitchFamily="34" charset="0"/>
              </a:rPr>
              <a:t>bytového </a:t>
            </a:r>
            <a:r>
              <a:rPr lang="cs-CZ" sz="2400" b="1" dirty="0" smtClean="0">
                <a:effectLst/>
                <a:latin typeface="Arial Narrow" panose="020B0606020202030204" pitchFamily="34" charset="0"/>
              </a:rPr>
              <a:t>domu. </a:t>
            </a:r>
            <a:r>
              <a:rPr lang="cs-CZ" sz="2400" b="1" dirty="0">
                <a:effectLst/>
                <a:latin typeface="Arial Narrow" panose="020B0606020202030204" pitchFamily="34" charset="0"/>
              </a:rPr>
              <a:t>Jedná se nepodsklepený objekt se 2 </a:t>
            </a:r>
            <a:r>
              <a:rPr lang="cs-CZ" sz="2400" b="1" dirty="0" smtClean="0">
                <a:effectLst/>
                <a:latin typeface="Arial Narrow" panose="020B0606020202030204" pitchFamily="34" charset="0"/>
              </a:rPr>
              <a:t>NP, </a:t>
            </a:r>
            <a:r>
              <a:rPr lang="cs-CZ" sz="2400" b="1" dirty="0">
                <a:effectLst/>
                <a:latin typeface="Arial Narrow" panose="020B0606020202030204" pitchFamily="34" charset="0"/>
              </a:rPr>
              <a:t>podkrovím a sedlovou střechou. Svislé nosné konstrukce jsou zhotoveny z </a:t>
            </a:r>
            <a:r>
              <a:rPr lang="cs-CZ" sz="2400" b="1" dirty="0" smtClean="0">
                <a:effectLst/>
                <a:latin typeface="Arial Narrow" panose="020B0606020202030204" pitchFamily="34" charset="0"/>
              </a:rPr>
              <a:t>bloků </a:t>
            </a:r>
            <a:r>
              <a:rPr lang="cs-CZ" sz="2400" b="1" dirty="0" err="1">
                <a:effectLst/>
                <a:latin typeface="Arial Narrow" panose="020B0606020202030204" pitchFamily="34" charset="0"/>
              </a:rPr>
              <a:t>Porotherm</a:t>
            </a:r>
            <a:r>
              <a:rPr lang="cs-CZ" sz="2400" b="1" dirty="0">
                <a:effectLst/>
                <a:latin typeface="Arial Narrow" panose="020B0606020202030204" pitchFamily="34" charset="0"/>
              </a:rPr>
              <a:t>, stropní konstrukce nad 1. a 2.NP pak z keramických panelů. </a:t>
            </a:r>
            <a:endParaRPr lang="cs-CZ" sz="2400" b="1" dirty="0" smtClean="0">
              <a:effectLst/>
              <a:latin typeface="Arial Narrow" panose="020B0606020202030204" pitchFamily="34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V </a:t>
            </a:r>
            <a:r>
              <a:rPr lang="cs-CZ" sz="2400" b="1" dirty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podkrovním bytě mezi spodním a horním podlažím tvoří nosnou konstrukci </a:t>
            </a:r>
            <a:r>
              <a:rPr lang="cs-CZ" sz="2400" b="1" dirty="0" smtClean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dřevěné </a:t>
            </a:r>
            <a:r>
              <a:rPr lang="cs-CZ" sz="2400" b="1" dirty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stropnice do sádrokartonového podhledu, které jsou v místě zalomení uloženy na dřevěný průvlak uprostřed podepřený </a:t>
            </a:r>
            <a:r>
              <a:rPr lang="cs-CZ" sz="2400" b="1" dirty="0" smtClean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sloupkem. </a:t>
            </a:r>
            <a:r>
              <a:rPr lang="cs-CZ" sz="2400" b="1" dirty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V části kuchyňského koutu jsou dřevěné stropnice podvlečeny kleštinami rovněž s </a:t>
            </a:r>
            <a:r>
              <a:rPr lang="cs-CZ" sz="2400" b="1" dirty="0" smtClean="0">
                <a:solidFill>
                  <a:srgbClr val="3333CC"/>
                </a:solidFill>
                <a:effectLst/>
                <a:latin typeface="Arial Narrow" panose="020B0606020202030204" pitchFamily="34" charset="0"/>
              </a:rPr>
              <a:t>podpůrným sloupkem.</a:t>
            </a:r>
            <a:endParaRPr lang="cs-CZ" sz="2400" b="1" dirty="0">
              <a:solidFill>
                <a:srgbClr val="3333CC"/>
              </a:solidFill>
              <a:effectLst/>
              <a:latin typeface="Arial Narrow" panose="020B0606020202030204" pitchFamily="34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Šířka viditelných stropnic je cca 135 </a:t>
            </a:r>
            <a:r>
              <a:rPr lang="cs-CZ" sz="2400" b="1" dirty="0" smtClean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mm, </a:t>
            </a:r>
            <a:r>
              <a:rPr lang="cs-CZ" sz="2400" b="1" dirty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rozměry dřevěného sloupku v obývacím pokoji byly naměřeny 170 </a:t>
            </a:r>
            <a:r>
              <a:rPr lang="cs-CZ" sz="2400" b="1" dirty="0" smtClean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mm x </a:t>
            </a:r>
            <a:r>
              <a:rPr lang="cs-CZ" sz="2400" b="1" dirty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170 </a:t>
            </a:r>
            <a:r>
              <a:rPr lang="cs-CZ" sz="2400" b="1" dirty="0" smtClean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mm. </a:t>
            </a:r>
            <a:r>
              <a:rPr lang="cs-CZ" sz="2400" b="1" dirty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Šířka dřevěného průvlaku v obývacím pokoji je stejná jako u sloupku, jeho výška činí 315 </a:t>
            </a:r>
            <a:r>
              <a:rPr lang="cs-CZ" sz="2400" b="1" dirty="0" smtClean="0">
                <a:solidFill>
                  <a:srgbClr val="336600"/>
                </a:solidFill>
                <a:effectLst/>
                <a:latin typeface="Arial Narrow" panose="020B0606020202030204" pitchFamily="34" charset="0"/>
              </a:rPr>
              <a:t>mm. </a:t>
            </a:r>
            <a:r>
              <a:rPr lang="cs-CZ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Všechny </a:t>
            </a:r>
            <a:r>
              <a:rPr lang="cs-CZ" sz="24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viditelné nosné dřevěné prvky jsou natřeny transparentním protipožárním nátěrem.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5888"/>
            <a:ext cx="8568952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návrhu nevyhovující funkce materiálu</a:t>
            </a:r>
          </a:p>
        </p:txBody>
      </p:sp>
    </p:spTree>
    <p:extLst>
      <p:ext uri="{BB962C8B-B14F-4D97-AF65-F5344CB8AC3E}">
        <p14:creationId xmlns:p14="http://schemas.microsoft.com/office/powerpoint/2010/main" val="4184620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6021388"/>
            <a:ext cx="8070850" cy="116205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effectLst/>
                <a:latin typeface="Arial Narrow" panose="020B0606020202030204" pitchFamily="34" charset="0"/>
              </a:rPr>
              <a:t>Dřevěný průvlak s částečně zapuštěnými stropnicemi podpíraný sloupkem v obývacím pokoji bytu – část interiéru u střední stěny</a:t>
            </a:r>
            <a:endParaRPr lang="cs-CZ" sz="2400" b="1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49155" name="Picture 2" descr="PB03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98513"/>
            <a:ext cx="6872287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3662"/>
            <a:ext cx="8623300" cy="6334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</a:t>
            </a: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nevyhovující funkce materiálu</a:t>
            </a:r>
          </a:p>
        </p:txBody>
      </p:sp>
    </p:spTree>
    <p:extLst>
      <p:ext uri="{BB962C8B-B14F-4D97-AF65-F5344CB8AC3E}">
        <p14:creationId xmlns:p14="http://schemas.microsoft.com/office/powerpoint/2010/main" val="3905831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772" y="3356992"/>
            <a:ext cx="3455988" cy="19446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effectLst/>
                <a:latin typeface="Arial Narrow" panose="020B0606020202030204" pitchFamily="34" charset="0"/>
              </a:rPr>
              <a:t>Trhliny na spodní straně dřevěné stropnice v sádrokartonovém podhledu  </a:t>
            </a:r>
          </a:p>
          <a:p>
            <a:pPr>
              <a:defRPr/>
            </a:pPr>
            <a:endParaRPr lang="cs-CZ" dirty="0" smtClean="0"/>
          </a:p>
        </p:txBody>
      </p:sp>
      <p:sp>
        <p:nvSpPr>
          <p:cNvPr id="54275" name="Rectangle 3"/>
          <p:cNvSpPr txBox="1">
            <a:spLocks noChangeArrowheads="1"/>
          </p:cNvSpPr>
          <p:nvPr/>
        </p:nvSpPr>
        <p:spPr bwMode="auto">
          <a:xfrm>
            <a:off x="17463" y="4862513"/>
            <a:ext cx="3743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800" dirty="0"/>
              <a:t>Dřevěný </a:t>
            </a:r>
            <a:r>
              <a:rPr lang="cs-CZ" altLang="cs-CZ" sz="2800" dirty="0" err="1"/>
              <a:t>průvlakDřevěný</a:t>
            </a:r>
            <a:r>
              <a:rPr lang="cs-CZ" altLang="cs-CZ" sz="2800" dirty="0"/>
              <a:t> průvlak s částečně </a:t>
            </a:r>
            <a:r>
              <a:rPr lang="cs-CZ" altLang="cs-CZ" sz="2800" dirty="0" smtClean="0"/>
              <a:t>zapuštěnými</a:t>
            </a:r>
            <a:endParaRPr lang="cs-CZ" altLang="cs-CZ" sz="2800" dirty="0"/>
          </a:p>
        </p:txBody>
      </p:sp>
      <p:pic>
        <p:nvPicPr>
          <p:cNvPr id="54276" name="Picture 2" descr="PB030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3200"/>
            <a:ext cx="489743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08103" y="808037"/>
            <a:ext cx="3456509" cy="204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nevyhovující funkce materiálu</a:t>
            </a:r>
          </a:p>
        </p:txBody>
      </p:sp>
    </p:spTree>
    <p:extLst>
      <p:ext uri="{BB962C8B-B14F-4D97-AF65-F5344CB8AC3E}">
        <p14:creationId xmlns:p14="http://schemas.microsoft.com/office/powerpoint/2010/main" val="707472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6165850"/>
            <a:ext cx="8553450" cy="503238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effectLst/>
                <a:latin typeface="Arial Narrow" panose="020B0606020202030204" pitchFamily="34" charset="0"/>
              </a:rPr>
              <a:t>Naměřená šířka trhliny 9 mm v dřevěném stropním průvlaku</a:t>
            </a:r>
          </a:p>
        </p:txBody>
      </p:sp>
      <p:pic>
        <p:nvPicPr>
          <p:cNvPr id="52227" name="Picture 2" descr="PB03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35030" cy="51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3662"/>
            <a:ext cx="8623300" cy="6334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</a:t>
            </a: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nevyhovující funkce materiálu</a:t>
            </a:r>
          </a:p>
        </p:txBody>
      </p:sp>
    </p:spTree>
    <p:extLst>
      <p:ext uri="{BB962C8B-B14F-4D97-AF65-F5344CB8AC3E}">
        <p14:creationId xmlns:p14="http://schemas.microsoft.com/office/powerpoint/2010/main" val="62745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588" y="5732463"/>
            <a:ext cx="8477250" cy="93662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effectLst/>
                <a:latin typeface="Arial Narrow" panose="020B0606020202030204" pitchFamily="34" charset="0"/>
              </a:rPr>
              <a:t>Nefunkční protipožární nátěr v trhlině dřevěného stropního průvlaku šířky 10 mm</a:t>
            </a:r>
          </a:p>
          <a:p>
            <a:pPr>
              <a:defRPr/>
            </a:pPr>
            <a:endParaRPr lang="cs-CZ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5299" name="Picture 2" descr="PB03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749300"/>
            <a:ext cx="660241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3662"/>
            <a:ext cx="8623300" cy="6334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sz="3600" b="0" dirty="0" smtClean="0">
                <a:latin typeface="Arial Narrow" panose="020B0606020202030204" pitchFamily="34" charset="0"/>
              </a:rPr>
              <a:t>  </a:t>
            </a:r>
            <a:r>
              <a:rPr 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Příklady  návrhu nevyhovující funkce materiálu</a:t>
            </a:r>
          </a:p>
        </p:txBody>
      </p:sp>
    </p:spTree>
    <p:extLst>
      <p:ext uri="{BB962C8B-B14F-4D97-AF65-F5344CB8AC3E}">
        <p14:creationId xmlns:p14="http://schemas.microsoft.com/office/powerpoint/2010/main" val="403777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496300" cy="14319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Závady se ve stavebních konstrukcích mohou vyskytnout v   důsledku nesprávného: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4150" y="1628775"/>
            <a:ext cx="8070850" cy="2160588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1.  návrhu ve stadiu projektování</a:t>
            </a:r>
          </a:p>
          <a:p>
            <a:pPr marL="609600" indent="-60960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2. použití materiálů (bez řádně předloženého certifikátu)</a:t>
            </a:r>
          </a:p>
          <a:p>
            <a:pPr marL="609600" indent="-60960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3. provedení montáže</a:t>
            </a:r>
          </a:p>
          <a:p>
            <a:pPr marL="609600" indent="-60960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4. převzetí  dokončených prací bez důsledné kontroly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84150" y="3860800"/>
            <a:ext cx="8850313" cy="21605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Závady v projektování se vyskytují zejména při zpracovávání požárně bezpečnostního řešení a v chybějícím dodatečném zakreslení změn a upravených návrhů do stavebních výkresů.</a:t>
            </a:r>
          </a:p>
          <a:p>
            <a:pPr marL="0" indent="0" eaLnBrk="1" hangingPunct="1"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To vede nejen k nadměrným časovým ztrátám, ale mnohdy i ke zvýšení finančních nákladů vlivem nesprávné realizace.</a:t>
            </a:r>
          </a:p>
        </p:txBody>
      </p:sp>
    </p:spTree>
    <p:extLst>
      <p:ext uri="{BB962C8B-B14F-4D97-AF65-F5344CB8AC3E}">
        <p14:creationId xmlns:p14="http://schemas.microsoft.com/office/powerpoint/2010/main" val="29334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0917" y="80169"/>
            <a:ext cx="4501083" cy="540520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montáže</a:t>
            </a:r>
            <a:endParaRPr lang="cs-CZ" altLang="cs-CZ" sz="3200" b="1" dirty="0">
              <a:latin typeface="Arial Narrow" panose="020B060602020203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080" y="5949280"/>
            <a:ext cx="3568700" cy="792237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Arial Narrow" panose="020B0606020202030204" pitchFamily="34" charset="0"/>
              </a:rPr>
              <a:t>Příklad osvědčení o kvalitě a úplnosti provedené práce</a:t>
            </a:r>
          </a:p>
        </p:txBody>
      </p:sp>
      <p:pic>
        <p:nvPicPr>
          <p:cNvPr id="16388" name="Picture 4" descr="ob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579"/>
            <a:ext cx="4114230" cy="58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828600" y="476672"/>
            <a:ext cx="5575150" cy="655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838200" indent="-8382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12954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7526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22098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667000" indent="-838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indent="58738">
              <a:lnSpc>
                <a:spcPct val="110000"/>
              </a:lnSpc>
            </a:pPr>
            <a:r>
              <a:rPr lang="cs-CZ" altLang="cs-CZ" sz="2400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Vyhláška </a:t>
            </a:r>
            <a:r>
              <a:rPr lang="cs-CZ" altLang="cs-CZ" sz="2400" dirty="0">
                <a:solidFill>
                  <a:srgbClr val="990099"/>
                </a:solidFill>
                <a:latin typeface="Arial Narrow" panose="020B0606020202030204" pitchFamily="34" charset="0"/>
              </a:rPr>
              <a:t>246/2001 Sb. O stanovení podmínek požární bezpečnost a výkonu státního požárního </a:t>
            </a:r>
            <a:r>
              <a:rPr lang="cs-CZ" altLang="cs-CZ" sz="2400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dozoru</a:t>
            </a:r>
            <a:r>
              <a:rPr lang="cs-CZ" altLang="cs-CZ" sz="2400" dirty="0">
                <a:solidFill>
                  <a:srgbClr val="990099"/>
                </a:solidFill>
                <a:latin typeface="Arial Narrow" panose="020B0606020202030204" pitchFamily="34" charset="0"/>
              </a:rPr>
              <a:t/>
            </a:r>
            <a:br>
              <a:rPr lang="cs-CZ" altLang="cs-CZ" sz="2400" dirty="0">
                <a:solidFill>
                  <a:srgbClr val="990099"/>
                </a:solidFill>
                <a:latin typeface="Arial Narrow" panose="020B0606020202030204" pitchFamily="34" charset="0"/>
              </a:rPr>
            </a:br>
            <a:r>
              <a:rPr lang="cs-CZ" altLang="cs-CZ" sz="24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§ 6 Montáž požárně bezpečnostních </a:t>
            </a:r>
            <a:r>
              <a:rPr lang="cs-CZ" altLang="cs-CZ" sz="2400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zařízení</a:t>
            </a:r>
            <a:r>
              <a:rPr lang="cs-CZ" altLang="cs-CZ" sz="24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cs-CZ" altLang="cs-CZ" sz="24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cs-CZ" altLang="cs-CZ" sz="2400" dirty="0">
                <a:solidFill>
                  <a:srgbClr val="0000CC"/>
                </a:solidFill>
                <a:latin typeface="Arial Narrow" panose="020B0606020202030204" pitchFamily="34" charset="0"/>
              </a:rPr>
              <a:t>Při montáži požárně bezpečnostních zařízení musí být dodrženy podmínky vyplývající z ověřené projektové dokumentace, popřípadě podrobnější dokumentace a postupy stanovené v průvodní dokumentaci </a:t>
            </a:r>
            <a:r>
              <a:rPr lang="cs-CZ" altLang="cs-CZ" sz="24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výrobce</a:t>
            </a:r>
            <a:r>
              <a:rPr lang="cs-CZ" altLang="cs-CZ" sz="2400" dirty="0">
                <a:solidFill>
                  <a:srgbClr val="0000CC"/>
                </a:solidFill>
                <a:latin typeface="Arial Narrow" panose="020B0606020202030204" pitchFamily="34" charset="0"/>
              </a:rPr>
              <a:t/>
            </a:r>
            <a:br>
              <a:rPr lang="cs-CZ" altLang="cs-CZ" sz="2400" dirty="0">
                <a:solidFill>
                  <a:srgbClr val="0000CC"/>
                </a:solidFill>
                <a:latin typeface="Arial Narrow" panose="020B0606020202030204" pitchFamily="34" charset="0"/>
              </a:rPr>
            </a:br>
            <a:r>
              <a:rPr lang="cs-CZ" altLang="cs-CZ" sz="2400" dirty="0">
                <a:solidFill>
                  <a:srgbClr val="953735"/>
                </a:solidFill>
                <a:latin typeface="Arial Narrow" panose="020B0606020202030204" pitchFamily="34" charset="0"/>
              </a:rPr>
              <a:t>Osoba, která provedla montáž požárně bezpečnostního zařízení, potvrzuje splnění požadavků uvedených v odstavci 1 písemně</a:t>
            </a:r>
          </a:p>
        </p:txBody>
      </p:sp>
    </p:spTree>
    <p:extLst>
      <p:ext uri="{BB962C8B-B14F-4D97-AF65-F5344CB8AC3E}">
        <p14:creationId xmlns:p14="http://schemas.microsoft.com/office/powerpoint/2010/main" val="12536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-45897"/>
            <a:ext cx="4378325" cy="603250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691" y="404664"/>
            <a:ext cx="8135937" cy="504056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9900FF"/>
                </a:solidFill>
                <a:latin typeface="Arial Narrow" panose="020B0606020202030204" pitchFamily="34" charset="0"/>
              </a:rPr>
              <a:t>Nejčastější</a:t>
            </a:r>
            <a:r>
              <a:rPr lang="cs-CZ" altLang="cs-CZ" sz="2800" b="1" dirty="0">
                <a:solidFill>
                  <a:srgbClr val="9900FF"/>
                </a:solidFill>
              </a:rPr>
              <a:t> </a:t>
            </a:r>
            <a:r>
              <a:rPr lang="cs-CZ" altLang="cs-CZ" sz="2800" b="1" dirty="0">
                <a:solidFill>
                  <a:srgbClr val="9900FF"/>
                </a:solidFill>
                <a:latin typeface="Arial Narrow" panose="020B0606020202030204" pitchFamily="34" charset="0"/>
              </a:rPr>
              <a:t>závady: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69888" y="874399"/>
            <a:ext cx="8856984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Symbol" panose="05050102010706020507" pitchFamily="18" charset="2"/>
              <a:buAutoNum type="alphaLcParenR"/>
            </a:pPr>
            <a:r>
              <a:rPr lang="cs-CZ" altLang="cs-CZ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chybné stanovení typu požárního utěsnění vzhledem k utěsňovanému prostupu:</a:t>
            </a:r>
          </a:p>
          <a:p>
            <a:pPr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cs-CZ" altLang="cs-CZ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 prakticky pro každý typ prostupující konstrukce (kabely, ocelové a plastové potrubí, potrubí s tepelnou izolací) je schváleno použití jiného typu požárního utěsnění a není možno je zaměňovat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89691" y="2783038"/>
            <a:ext cx="8837181" cy="40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0363" indent="-360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b) </a:t>
            </a:r>
            <a:r>
              <a:rPr lang="cs-CZ" altLang="cs-CZ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překročení povolených rozměrů utěsňovaného otvoru: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cs-CZ" altLang="cs-CZ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některé typy ucpávek mají stanoveny maximální rozměry a při jejich překročení je nutno instalovat pomocné zámečnické konstrukce, tak aby byla zachována jejich stabilita a funkčnost</a:t>
            </a:r>
            <a:r>
              <a:rPr lang="cs-CZ" altLang="cs-CZ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)</a:t>
            </a:r>
          </a:p>
          <a:p>
            <a:pPr marL="720725" indent="-720725">
              <a:buFont typeface="Symbol" panose="05050102010706020507" pitchFamily="18" charset="2"/>
              <a:buNone/>
            </a:pP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c)   použití pro nevhodné prostředí, popřípadě aplikace v nevhodných </a:t>
            </a:r>
          </a:p>
          <a:p>
            <a:pPr marL="720725" indent="-720725">
              <a:buFont typeface="Symbol" panose="05050102010706020507" pitchFamily="18" charset="2"/>
              <a:buNone/>
            </a:pP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     klimatických podmínkách:</a:t>
            </a:r>
          </a:p>
          <a:p>
            <a:pPr marL="720725" indent="-720725">
              <a:buSzPct val="120000"/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      </a:t>
            </a:r>
            <a:r>
              <a:rPr lang="cs-CZ" altLang="cs-CZ" sz="2400" b="1" dirty="0">
                <a:latin typeface="Arial Narrow" panose="020B0606020202030204" pitchFamily="34" charset="0"/>
              </a:rPr>
              <a:t>■  působení vysoké vlhkosti nebo agresivních par a roztoků má významný vliv na celkovou dobu funkčnosti a životnosti protipožárních ucpávek </a:t>
            </a:r>
          </a:p>
          <a:p>
            <a:pPr marL="720725" indent="-720725">
              <a:buSzPct val="120000"/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Arial Narrow" panose="020B0606020202030204" pitchFamily="34" charset="0"/>
              </a:rPr>
              <a:t>      ■  pro každý typ prostředí je nutno zvolit příslušný typ </a:t>
            </a:r>
            <a:r>
              <a:rPr lang="cs-CZ" altLang="cs-CZ" sz="2400" b="1" dirty="0" smtClean="0">
                <a:latin typeface="Arial Narrow" panose="020B0606020202030204" pitchFamily="34" charset="0"/>
              </a:rPr>
              <a:t>ucpávky</a:t>
            </a:r>
            <a:endParaRPr lang="cs-CZ" altLang="cs-CZ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3175"/>
            <a:ext cx="5029200" cy="561975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65150"/>
            <a:ext cx="8856983" cy="5688013"/>
          </a:xfrm>
        </p:spPr>
        <p:txBody>
          <a:bodyPr/>
          <a:lstStyle/>
          <a:p>
            <a:pPr marL="720725" indent="-720725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20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d</a:t>
            </a:r>
            <a:r>
              <a:rPr lang="cs-CZ" altLang="cs-CZ" sz="2000" b="1" dirty="0">
                <a:solidFill>
                  <a:srgbClr val="0000CC"/>
                </a:solidFill>
                <a:latin typeface="Arial Narrow" panose="020B0606020202030204" pitchFamily="34" charset="0"/>
              </a:rPr>
              <a:t>) špatný způsob provedení - technologická nekázeň:</a:t>
            </a:r>
          </a:p>
          <a:p>
            <a:pPr marL="541338" indent="-541338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■   používání minerálních desek o jiné než požadované měrné hmotnosti </a:t>
            </a:r>
            <a:r>
              <a:rPr lang="cs-CZ" altLang="cs-CZ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– obvykle je požadováno </a:t>
            </a: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120 - 140 kg / m</a:t>
            </a:r>
            <a:r>
              <a:rPr lang="cs-CZ" altLang="cs-CZ" sz="20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L="720725" indent="-720725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■   tloušťka použitých minerálních desek je menší než požaduje projekt</a:t>
            </a:r>
          </a:p>
          <a:p>
            <a:pPr marL="720725" indent="-720725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■   nedodržení požadované tloušťky vrstvy požárních tmelů </a:t>
            </a:r>
          </a:p>
          <a:p>
            <a:pPr marL="720725" indent="-720725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■   celistvost je narušena </a:t>
            </a:r>
            <a:r>
              <a:rPr lang="cs-CZ" altLang="cs-CZ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nedotmelením</a:t>
            </a: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v těžko přístupných místech - např. </a:t>
            </a:r>
          </a:p>
          <a:p>
            <a:pPr marL="720725" indent="-720725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      mezi kabely</a:t>
            </a:r>
          </a:p>
          <a:p>
            <a:pPr marL="720725" indent="-720725">
              <a:lnSpc>
                <a:spcPct val="80000"/>
              </a:lnSpc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■   požární odolnost je degradována použitím jiných než kovových kotvících </a:t>
            </a:r>
            <a:r>
              <a:rPr lang="cs-CZ" altLang="cs-CZ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prvků</a:t>
            </a:r>
            <a:endParaRPr lang="cs-CZ" altLang="cs-CZ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9512" y="2996952"/>
            <a:ext cx="885698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990099"/>
                </a:solidFill>
                <a:latin typeface="Arial Narrow" panose="020B0606020202030204" pitchFamily="34" charset="0"/>
              </a:rPr>
              <a:t>e) nevhodná nebo žádná stavební připravenost otvorů prostupů:</a:t>
            </a:r>
          </a:p>
          <a:p>
            <a:pPr marL="273050" indent="-273050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990099"/>
                </a:solidFill>
                <a:latin typeface="Arial Narrow" panose="020B0606020202030204" pitchFamily="34" charset="0"/>
              </a:rPr>
              <a:t>    zejména otvory pro prostupy v sádrokartonových stěnách, kde otvor je nutno z vnitřního prostoru stěny olemovat alespoň profily, jinak utěsnění ztrácí funkčnost </a:t>
            </a:r>
          </a:p>
          <a:p>
            <a:pPr marL="273050" indent="-273050">
              <a:buFont typeface="Wingdings" panose="05000000000000000000" pitchFamily="2" charset="2"/>
              <a:buNone/>
            </a:pPr>
            <a:r>
              <a:rPr lang="cs-CZ" altLang="cs-CZ" sz="20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f</a:t>
            </a:r>
            <a:r>
              <a:rPr lang="cs-CZ" altLang="cs-CZ" sz="2000" b="1" dirty="0">
                <a:solidFill>
                  <a:srgbClr val="953735"/>
                </a:solidFill>
                <a:latin typeface="Arial Narrow" panose="020B0606020202030204" pitchFamily="34" charset="0"/>
              </a:rPr>
              <a:t>) nedostatečná nebo žádná dokumentace skutečného provedení:</a:t>
            </a:r>
          </a:p>
          <a:p>
            <a:pPr marL="273050" indent="-273050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953735"/>
                </a:solidFill>
                <a:latin typeface="Arial Narrow" panose="020B0606020202030204" pitchFamily="34" charset="0"/>
              </a:rPr>
              <a:t>    podle Vyhlášky 246/2001 sb. jsou protipožární ucpávky a přepážky požárně bezpečnostním zařízením a jako takové podléhají pravidelné kontrole minimálně jednou ročně. Proto je nutno každou ucpávku označit identifikačním štítkem s příslušným pořadovým číslem pro daný objekt a zaznamenat její umístění do výkresové dokumentace tak, aby mohla být prováděna pravidelná kontrola funkčnosti a vedeny záznamy o případných opravách. V opačném případě vznikají majiteli objektu další náklady spojené se  zdokumentováním skutečného stavu požárně bezpečnostních zařízení</a:t>
            </a:r>
          </a:p>
        </p:txBody>
      </p:sp>
    </p:spTree>
    <p:extLst>
      <p:ext uri="{BB962C8B-B14F-4D97-AF65-F5344CB8AC3E}">
        <p14:creationId xmlns:p14="http://schemas.microsoft.com/office/powerpoint/2010/main" val="32153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07968"/>
            <a:ext cx="7705725" cy="360362"/>
          </a:xfrm>
        </p:spPr>
        <p:txBody>
          <a:bodyPr/>
          <a:lstStyle/>
          <a:p>
            <a:pPr algn="l"/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g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) nedostatečné označení typů provedených ucpávek:</a:t>
            </a:r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986638"/>
              </p:ext>
            </p:extLst>
          </p:nvPr>
        </p:nvGraphicFramePr>
        <p:xfrm>
          <a:off x="3085306" y="1925423"/>
          <a:ext cx="5868987" cy="42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List" r:id="rId3" imgW="5953308" imgH="4505515" progId="Excel.Sheet.8">
                  <p:embed/>
                </p:oleObj>
              </mc:Choice>
              <mc:Fallback>
                <p:oleObj name="List" r:id="rId3" imgW="5953308" imgH="450551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19" t="1598" r="2419" b="3197"/>
                      <a:stretch>
                        <a:fillRect/>
                      </a:stretch>
                    </p:blipFill>
                    <p:spPr bwMode="auto">
                      <a:xfrm>
                        <a:off x="3085306" y="1925423"/>
                        <a:ext cx="5868987" cy="426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419475" y="1628775"/>
            <a:ext cx="53498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>
                <a:solidFill>
                  <a:srgbClr val="9900FF"/>
                </a:solidFill>
                <a:latin typeface="Arial Narrow" panose="020B0606020202030204" pitchFamily="34" charset="0"/>
              </a:rPr>
              <a:t>Vzor označení protipožární ucpávky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83568" y="1598522"/>
            <a:ext cx="251899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79388" indent="-1793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179388" indent="-1793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79388" indent="-1793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79388" indent="-1793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179388" indent="-1793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636588" indent="-1793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093788" indent="-1793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550988" indent="-1793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008188" indent="-1793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Symbol" panose="05050102010706020507" pitchFamily="18" charset="2"/>
              <a:buNone/>
            </a:pPr>
            <a:r>
              <a:rPr lang="cs-CZ" altLang="cs-CZ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cs-CZ" altLang="cs-CZ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 každé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ucpávky musí být označen mimo jiné typ použitého materiálu pro kontrolu správnosti zvolené technologie a pro případné opravy poškození v opačném případě je nutno při poškození provést utěsnění znovu což zvyšuje </a:t>
            </a:r>
            <a:r>
              <a:rPr lang="cs-CZ" altLang="cs-CZ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finanční náklady </a:t>
            </a:r>
            <a:r>
              <a:rPr lang="cs-CZ" altLang="cs-CZ" sz="2000" dirty="0">
                <a:solidFill>
                  <a:schemeClr val="tx1"/>
                </a:solidFill>
                <a:latin typeface="Arial Narrow" panose="020B0606020202030204" pitchFamily="34" charset="0"/>
              </a:rPr>
              <a:t>na údržbu</a:t>
            </a:r>
            <a:r>
              <a:rPr lang="cs-CZ" altLang="cs-CZ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cs-CZ" altLang="cs-CZ" sz="2000" b="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lang="cs-CZ" altLang="cs-CZ" sz="20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1676400" y="533400"/>
            <a:ext cx="4343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6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</a:t>
            </a:r>
          </a:p>
        </p:txBody>
      </p:sp>
    </p:spTree>
    <p:extLst>
      <p:ext uri="{BB962C8B-B14F-4D97-AF65-F5344CB8AC3E}">
        <p14:creationId xmlns:p14="http://schemas.microsoft.com/office/powerpoint/2010/main" val="17000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vad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675688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07950" y="0"/>
            <a:ext cx="88566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Provedení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nepřípustné utěsnění kabelů</a:t>
            </a:r>
          </a:p>
        </p:txBody>
      </p:sp>
    </p:spTree>
    <p:extLst>
      <p:ext uri="{BB962C8B-B14F-4D97-AF65-F5344CB8AC3E}">
        <p14:creationId xmlns:p14="http://schemas.microsoft.com/office/powerpoint/2010/main" val="20895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ad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316913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79512" y="116632"/>
            <a:ext cx="88566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nepřípustné utěsnění kabelů</a:t>
            </a:r>
          </a:p>
        </p:txBody>
      </p:sp>
    </p:spTree>
    <p:extLst>
      <p:ext uri="{BB962C8B-B14F-4D97-AF65-F5344CB8AC3E}">
        <p14:creationId xmlns:p14="http://schemas.microsoft.com/office/powerpoint/2010/main" val="19439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vad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675688" cy="59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79388" y="0"/>
            <a:ext cx="87852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dirty="0">
                <a:solidFill>
                  <a:srgbClr val="C00000"/>
                </a:solidFill>
                <a:latin typeface="Arial Narrow" panose="020B0606020202030204" pitchFamily="34" charset="0"/>
              </a:rPr>
              <a:t>montáže – neutěsněný kabelový kanál</a:t>
            </a:r>
          </a:p>
        </p:txBody>
      </p:sp>
    </p:spTree>
    <p:extLst>
      <p:ext uri="{BB962C8B-B14F-4D97-AF65-F5344CB8AC3E}">
        <p14:creationId xmlns:p14="http://schemas.microsoft.com/office/powerpoint/2010/main" val="27073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ad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388350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79388" y="0"/>
            <a:ext cx="896461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nevyhovující prostup v sádrokartonu</a:t>
            </a:r>
          </a:p>
        </p:txBody>
      </p:sp>
    </p:spTree>
    <p:extLst>
      <p:ext uri="{BB962C8B-B14F-4D97-AF65-F5344CB8AC3E}">
        <p14:creationId xmlns:p14="http://schemas.microsoft.com/office/powerpoint/2010/main" val="24156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vad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532813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97643" y="116632"/>
            <a:ext cx="87852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montáže – neutěsněné potrubí v sádrokartonu</a:t>
            </a:r>
          </a:p>
        </p:txBody>
      </p:sp>
    </p:spTree>
    <p:extLst>
      <p:ext uri="{BB962C8B-B14F-4D97-AF65-F5344CB8AC3E}">
        <p14:creationId xmlns:p14="http://schemas.microsoft.com/office/powerpoint/2010/main" val="23498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vad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532813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07950" y="0"/>
            <a:ext cx="9036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utěsnění v sádrokartonu pouze minerálním vatou</a:t>
            </a:r>
          </a:p>
        </p:txBody>
      </p:sp>
    </p:spTree>
    <p:extLst>
      <p:ext uri="{BB962C8B-B14F-4D97-AF65-F5344CB8AC3E}">
        <p14:creationId xmlns:p14="http://schemas.microsoft.com/office/powerpoint/2010/main" val="35425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61925"/>
            <a:ext cx="6335712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700808"/>
            <a:ext cx="8229600" cy="4525963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 sz="2800" b="1" smtClean="0">
              <a:latin typeface="Arial Narrow" panose="020B0606020202030204" pitchFamily="34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 smtClean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23850" y="723900"/>
            <a:ext cx="8547100" cy="5426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Zákon 183 / 2006 Sb. ze dne 5.prosince  2006 O územní plánování a stavebním řádu (stavební zákon)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800" b="1" dirty="0" smtClean="0">
              <a:solidFill>
                <a:srgbClr val="3366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§ 159 Projektant  odpovídá za správnost, celistvost a úplnost jím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zpracované územně plánovací dokumentace pro vydání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územního rozhodnutí….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Není-li projektant způsobilý některou část projektové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dokumentace zpracovat sám, je povinen k jejímu zpracování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přizvat osobu s oprávněním pro příslušný obor či specializaci,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        která odpovídá za jí zpracovaný návrh.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900" b="1" dirty="0" smtClean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Vyhláška 246/2001 Sb. O stanovení podmínek požární bezpečnosti 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336600"/>
                </a:solidFill>
                <a:latin typeface="Arial Narrow" panose="020B0606020202030204" pitchFamily="34" charset="0"/>
              </a:rPr>
              <a:t> výkonu státního požárního dozoru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800" b="1" dirty="0" smtClean="0">
              <a:solidFill>
                <a:srgbClr val="33660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 </a:t>
            </a: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Při projektování požárně bezpečnostních zařízení musí být dodrženy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podmínky vyplývající z ověřené projektové dokumentace, popřípadě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podrobnější dokumentace a postupy stanovené v průvodní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dokumentaci výrobce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400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24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vad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48712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25412" y="44624"/>
            <a:ext cx="88566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nevyhovující vykrojený sádrokarton</a:t>
            </a:r>
          </a:p>
        </p:txBody>
      </p:sp>
    </p:spTree>
    <p:extLst>
      <p:ext uri="{BB962C8B-B14F-4D97-AF65-F5344CB8AC3E}">
        <p14:creationId xmlns:p14="http://schemas.microsoft.com/office/powerpoint/2010/main" val="21436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ad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532813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50825" y="28021"/>
            <a:ext cx="8964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nedoléhající těsnění v šachtě</a:t>
            </a:r>
          </a:p>
        </p:txBody>
      </p:sp>
    </p:spTree>
    <p:extLst>
      <p:ext uri="{BB962C8B-B14F-4D97-AF65-F5344CB8AC3E}">
        <p14:creationId xmlns:p14="http://schemas.microsoft.com/office/powerpoint/2010/main" val="32590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obrá př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04250" cy="59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24619" y="116632"/>
            <a:ext cx="88566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neutěsněné kabely ve výtahové šachtě</a:t>
            </a:r>
            <a:r>
              <a:rPr lang="cs-CZ" altLang="cs-CZ" sz="2800" b="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93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vad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748712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71438" y="44624"/>
            <a:ext cx="8964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kabely utěsněné hliníkovou fólií</a:t>
            </a:r>
          </a:p>
        </p:txBody>
      </p:sp>
    </p:spTree>
    <p:extLst>
      <p:ext uri="{BB962C8B-B14F-4D97-AF65-F5344CB8AC3E}">
        <p14:creationId xmlns:p14="http://schemas.microsoft.com/office/powerpoint/2010/main" val="19388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vada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675687" cy="59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07504" y="115822"/>
            <a:ext cx="8964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–nepřípustně utěsněné kabely</a:t>
            </a:r>
            <a:r>
              <a:rPr lang="cs-CZ" altLang="cs-CZ" sz="2800" b="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8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vada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04250" cy="58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79512" y="132755"/>
            <a:ext cx="85693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kabely utěsněné pouze minerální vlnou</a:t>
            </a:r>
          </a:p>
        </p:txBody>
      </p:sp>
    </p:spTree>
    <p:extLst>
      <p:ext uri="{BB962C8B-B14F-4D97-AF65-F5344CB8AC3E}">
        <p14:creationId xmlns:p14="http://schemas.microsoft.com/office/powerpoint/2010/main" val="10315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vad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532813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07504" y="116632"/>
            <a:ext cx="892899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neuspořádané kabely v šachtě neschopné utěsnění</a:t>
            </a:r>
          </a:p>
        </p:txBody>
      </p:sp>
    </p:spTree>
    <p:extLst>
      <p:ext uri="{BB962C8B-B14F-4D97-AF65-F5344CB8AC3E}">
        <p14:creationId xmlns:p14="http://schemas.microsoft.com/office/powerpoint/2010/main" val="2492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vad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32813" cy="54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188913"/>
            <a:ext cx="90360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8143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2715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7287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1859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prostup ocelovým trapézovým plechem bez jakéhokoliv utěsnění</a:t>
            </a:r>
          </a:p>
        </p:txBody>
      </p:sp>
    </p:spTree>
    <p:extLst>
      <p:ext uri="{BB962C8B-B14F-4D97-AF65-F5344CB8AC3E}">
        <p14:creationId xmlns:p14="http://schemas.microsoft.com/office/powerpoint/2010/main" val="3288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vada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675688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50825" y="0"/>
            <a:ext cx="87137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8143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2715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7287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1859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prostup ocelovým trapézovým plechem utěsněný minerální vlnou</a:t>
            </a:r>
          </a:p>
        </p:txBody>
      </p:sp>
    </p:spTree>
    <p:extLst>
      <p:ext uri="{BB962C8B-B14F-4D97-AF65-F5344CB8AC3E}">
        <p14:creationId xmlns:p14="http://schemas.microsoft.com/office/powerpoint/2010/main" val="28242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vada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677275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95288" y="0"/>
            <a:ext cx="83534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357188" indent="-357188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8143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2715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7287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185988" indent="-357188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nevyhovující prostup ocelovým trapézovým plechem s výztužnými pásky</a:t>
            </a:r>
            <a:r>
              <a:rPr lang="cs-CZ" altLang="cs-CZ" sz="2800" b="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0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 useBgFill="1"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569325" cy="53990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Požárně bezpečnostní řešení stavby pro vydání stavebního povolení musí obsahovat: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a) seznam použitých podkladů pro zpracování;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b) stručný popis stavby z hlediska stavebních konstrukcí, výšky stavby, účelu užití, popř. popisu a zhodnocení technologie, umístění stavby ve vztahu k okolní zástavbě;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c) rozdělení stavby do požárních úseků;</a:t>
            </a:r>
          </a:p>
          <a:p>
            <a:pPr marL="358775" indent="-358775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d) stanovení požárního rizika, popřípadě ekonomického rizika, stanovení stupně požární bezpečnosti a posouzení velikosti požárních úseků;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e) zhodnocení navržených stavebních konstrukcí a požárních uzávěrů z hlediska jejich požární odolnosti;</a:t>
            </a:r>
          </a:p>
        </p:txBody>
      </p:sp>
    </p:spTree>
    <p:extLst>
      <p:ext uri="{BB962C8B-B14F-4D97-AF65-F5344CB8AC3E}">
        <p14:creationId xmlns:p14="http://schemas.microsoft.com/office/powerpoint/2010/main" val="36081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vada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459788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51520" y="116632"/>
            <a:ext cx="84963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neutěsněný prostup svazky kabelů</a:t>
            </a:r>
          </a:p>
        </p:txBody>
      </p:sp>
    </p:spTree>
    <p:extLst>
      <p:ext uri="{BB962C8B-B14F-4D97-AF65-F5344CB8AC3E}">
        <p14:creationId xmlns:p14="http://schemas.microsoft.com/office/powerpoint/2010/main" val="23821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obrá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748712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107504" y="116632"/>
            <a:ext cx="871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správně utěsněný prostup svazky kabelů</a:t>
            </a:r>
          </a:p>
        </p:txBody>
      </p:sp>
    </p:spTree>
    <p:extLst>
      <p:ext uri="{BB962C8B-B14F-4D97-AF65-F5344CB8AC3E}">
        <p14:creationId xmlns:p14="http://schemas.microsoft.com/office/powerpoint/2010/main" val="33511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vada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675687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79388" y="116632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správně utěsněný prostup trapézovým stropem</a:t>
            </a:r>
          </a:p>
        </p:txBody>
      </p:sp>
    </p:spTree>
    <p:extLst>
      <p:ext uri="{BB962C8B-B14F-4D97-AF65-F5344CB8AC3E}">
        <p14:creationId xmlns:p14="http://schemas.microsoft.com/office/powerpoint/2010/main" val="37210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Obrázek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8243887" cy="5013325"/>
          </a:xfr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6408737" cy="490537"/>
          </a:xfrm>
          <a:noFill/>
          <a:ln/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- Nátěry</a:t>
            </a:r>
          </a:p>
        </p:txBody>
      </p:sp>
    </p:spTree>
    <p:extLst>
      <p:ext uri="{BB962C8B-B14F-4D97-AF65-F5344CB8AC3E}">
        <p14:creationId xmlns:p14="http://schemas.microsoft.com/office/powerpoint/2010/main" val="20468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16632"/>
            <a:ext cx="5440362" cy="492125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- Nátěry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4532"/>
            <a:ext cx="8784976" cy="611683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cs-CZ" altLang="en-US" sz="24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Ocel:</a:t>
            </a:r>
            <a:endParaRPr lang="cs-CZ" altLang="en-US" sz="2400" b="1" dirty="0">
              <a:solidFill>
                <a:srgbClr val="009900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cs-CZ" alt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U nátěrů na kov je nutné pečlivě měřit nanesené vrstvy, neboť nátěr správně funguje pouze při dodržení předepsaných hodnot všech vrstev. 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cs-CZ" alt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U nátěrů na kov jsou předepsané hodnoty nátěrových vrstev kontrolovatelné jednak měřícími přístroji na měření suchých vrstev, jednak mechanickým tloušťkoměrem (hřebenem) u mokrých vrstev. 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cs-CZ" altLang="en-US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Intumescentní nátěry lze použít i pro hliník pouze na základě samostatného expertního posudku. Stejné podmínky platí i pro litinu. </a:t>
            </a:r>
            <a:endParaRPr lang="en-US" altLang="en-US" sz="2400" b="1" dirty="0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■ </a:t>
            </a:r>
            <a:r>
              <a:rPr lang="cs-CZ" altLang="cs-CZ" sz="24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Intumescentní </a:t>
            </a: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nátěrové systémy se používají k zajištění požární odolnosti ocelových prvků nosných konstrukcí v rozsahu od 15 do 60 minut. Možnost je omezena pouze pro interiéry a prostředí s působením relativní vzdušné vlhkosti do max. hodnot cca 75 až 85 %</a:t>
            </a:r>
          </a:p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7030A0"/>
                </a:solidFill>
                <a:latin typeface="Arial Narrow" panose="020B0606020202030204" pitchFamily="34" charset="0"/>
              </a:rPr>
              <a:t>■ Protipožární nátěr lze aplikovat nátěrem, válečkováním či nástřikem, ale s ohledem na jeho skladbu  nelze konečný </a:t>
            </a:r>
            <a:r>
              <a:rPr lang="cs-CZ" altLang="cs-CZ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vzhled </a:t>
            </a:r>
            <a:r>
              <a:rPr lang="cs-CZ" altLang="cs-CZ" sz="2400" b="1" dirty="0">
                <a:solidFill>
                  <a:srgbClr val="7030A0"/>
                </a:solidFill>
                <a:latin typeface="Arial Narrow" panose="020B0606020202030204" pitchFamily="34" charset="0"/>
              </a:rPr>
              <a:t>srovnávat s povrchy standardních antikorozních nátěrových systémů, poněvadž </a:t>
            </a:r>
            <a:r>
              <a:rPr lang="cs-CZ" altLang="cs-CZ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typické </a:t>
            </a:r>
            <a:r>
              <a:rPr lang="cs-CZ" altLang="cs-CZ" sz="2400" b="1" dirty="0">
                <a:solidFill>
                  <a:srgbClr val="7030A0"/>
                </a:solidFill>
                <a:latin typeface="Arial Narrow" panose="020B0606020202030204" pitchFamily="34" charset="0"/>
              </a:rPr>
              <a:t>je jemné jeho zvlnění povrchu – tzv. pomerančová kůra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697662" cy="432048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Nátěry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764704"/>
            <a:ext cx="8856984" cy="5446713"/>
          </a:xfrm>
        </p:spPr>
        <p:txBody>
          <a:bodyPr/>
          <a:lstStyle/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Ocel:</a:t>
            </a:r>
          </a:p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■ 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Lze použít výhradně schválené nátěrové systémy se současným dodržením jejich max. </a:t>
            </a: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tlouštěk 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suché vrstvy – základní nátěr do 50 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, vrchní uzavírací nátěr do 4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0 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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00364" y="2348880"/>
            <a:ext cx="88259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cs-CZ" altLang="en-US" sz="24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Dřevo: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en-US" sz="2400" b="1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Nátěr na dřevo se musí do podkladu vsáknout a z tohoto důvodu nelze měřit</a:t>
            </a:r>
            <a:r>
              <a:rPr lang="en-US" altLang="en-US" sz="2400" b="1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 </a:t>
            </a:r>
            <a:r>
              <a:rPr lang="cs-CZ" altLang="en-US" sz="2400" b="1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tloušťku nanesené vrstvy. Proto se kvalita nátěrů kontroluje poměrným množstvím spotřebované nátěrové hmoty na natírané ploše </a:t>
            </a:r>
            <a:r>
              <a:rPr lang="cs-CZ" altLang="en-US" sz="2400" b="1" dirty="0" smtClean="0">
                <a:latin typeface="Arial Narrow" panose="020B0606020202030204" pitchFamily="34" charset="0"/>
              </a:rPr>
              <a:t>(např.</a:t>
            </a:r>
            <a:r>
              <a:rPr lang="cs-CZ" altLang="en-US" sz="2400" dirty="0" smtClean="0">
                <a:latin typeface="Arial Narrow" panose="020B0606020202030204" pitchFamily="34" charset="0"/>
              </a:rPr>
              <a:t> </a:t>
            </a:r>
            <a:r>
              <a:rPr lang="cs-CZ" altLang="en-US" sz="2400" b="1" dirty="0" smtClean="0">
                <a:latin typeface="Arial Narrow" panose="020B0606020202030204" pitchFamily="34" charset="0"/>
              </a:rPr>
              <a:t>odříznuté části z natřených prvků se uskladňují pod zámkem v některé technické místnosti a v případě potřeby či ověření jejich funkce se odeberou ze skladovacího prostoru a vyzkouší).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en-US" sz="24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Obvykle jsou aplikovány na vnitřní konstrukce některých částí krovů, a to vždy na snadno přístupných plochách sloupů a nosníků uvnitř půdních vestaveb.  Tyto nátěry lze povrchově poměrně snadno odstranit broušením a omytím vodou</a:t>
            </a:r>
            <a:r>
              <a:rPr lang="en-US" altLang="en-US" sz="24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.</a:t>
            </a:r>
            <a:r>
              <a:rPr lang="cs-CZ" altLang="en-US" sz="2400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 </a:t>
            </a:r>
            <a:endParaRPr lang="en-US" altLang="en-US" sz="2400" dirty="0">
              <a:solidFill>
                <a:srgbClr val="953735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6624637" cy="561975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Nátěry - Ocel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836613"/>
            <a:ext cx="7859713" cy="568801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200" b="1" dirty="0">
                <a:solidFill>
                  <a:srgbClr val="0000CC"/>
                </a:solidFill>
                <a:latin typeface="Arial Narrow" panose="020B0606020202030204" pitchFamily="34" charset="0"/>
              </a:rPr>
              <a:t>Nejčastější závady intumescentních nátěrů: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a)      chybná stanovení tloušťky vrstvy protipožárního nátěru z </a:t>
            </a:r>
            <a:r>
              <a:rPr lang="cs-CZ" altLang="cs-CZ" sz="2200" b="1" dirty="0" err="1">
                <a:latin typeface="Arial Narrow" panose="020B0606020202030204" pitchFamily="34" charset="0"/>
              </a:rPr>
              <a:t>dimenzační</a:t>
            </a:r>
            <a:r>
              <a:rPr lang="cs-CZ" altLang="cs-CZ" sz="2200" b="1" dirty="0">
                <a:latin typeface="Arial Narrow" panose="020B0606020202030204" pitchFamily="34" charset="0"/>
              </a:rPr>
              <a:t> tabulky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b)      použití nevhodných a neschválených typů nátěrových hmot pro základní a vrchní nátěr :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         např. překročení max. limitní tloušťky vrchního nátěru z důvodu následné změny barevných dispozic znemožňuje rychlé odhoření této vrstvy a brání vzniku efektu „napěnění“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c)      špatně volený způsob provedení: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         aplikace na plochách, které jsou pro případnou opravu protipožárního systému nedostupné (styčníkové plochy atd.) vytvářejí optimální prostředí pro vznik koroze</a:t>
            </a:r>
          </a:p>
          <a:p>
            <a:pPr marL="609600" indent="-609600">
              <a:buClr>
                <a:schemeClr val="tx1"/>
              </a:buClr>
              <a:buSzTx/>
              <a:buFontTx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d)      záměrné zaměňování originálních protipožárních nátěrů za obyčejné a nejčastěji disperzní nátěrové hmoty, které nemají žádné protipožární vlastnosti</a:t>
            </a:r>
          </a:p>
        </p:txBody>
      </p:sp>
    </p:spTree>
    <p:extLst>
      <p:ext uri="{BB962C8B-B14F-4D97-AF65-F5344CB8AC3E}">
        <p14:creationId xmlns:p14="http://schemas.microsoft.com/office/powerpoint/2010/main" val="30043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PN defek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48712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79387" y="0"/>
            <a:ext cx="8785101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9001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3573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8145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2717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b="0" dirty="0">
                <a:latin typeface="Arial Narrow" panose="020B0606020202030204" pitchFamily="34" charset="0"/>
              </a:rPr>
              <a:t>  </a:t>
            </a:r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destrukce zpěňujícího nátěru na ocelové rouře vlivem kondenzující vysoké vzdušné vlhkosti při aplikaci</a:t>
            </a:r>
          </a:p>
        </p:txBody>
      </p:sp>
    </p:spTree>
    <p:extLst>
      <p:ext uri="{BB962C8B-B14F-4D97-AF65-F5344CB8AC3E}">
        <p14:creationId xmlns:p14="http://schemas.microsoft.com/office/powerpoint/2010/main" val="39392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PN defek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532813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79388" y="0"/>
            <a:ext cx="896461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odpadající zpěňující nátěr na ocelové konstrukci</a:t>
            </a:r>
          </a:p>
        </p:txBody>
      </p:sp>
    </p:spTree>
    <p:extLst>
      <p:ext uri="{BB962C8B-B14F-4D97-AF65-F5344CB8AC3E}">
        <p14:creationId xmlns:p14="http://schemas.microsoft.com/office/powerpoint/2010/main" val="238384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PN defek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675687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107950" y="115822"/>
            <a:ext cx="9036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trhlina podél ocelové roury ve zpěňujícím nátěru</a:t>
            </a:r>
            <a:r>
              <a:rPr lang="cs-CZ" altLang="cs-CZ" sz="2400" b="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6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 useBgFill="1"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569325" cy="57594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f) zhodnocení navržených stavebních hmot (stupeň hořlavosti, odkapávání v podmínkách požáru, rychlost šíření plamene po povrchu, toxicita zplodin hoření apod.);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g) zhodnocení možnosti požárního zásahu, evakuace osob, zvířat a majetku a stanovení druhů a počtu únikových cest, jejich kapacity, provedení a vybavení;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h) stanovení </a:t>
            </a:r>
            <a:r>
              <a:rPr lang="cs-CZ" sz="2800" b="1" dirty="0" err="1" smtClean="0">
                <a:solidFill>
                  <a:srgbClr val="0000CC"/>
                </a:solidFill>
                <a:latin typeface="Arial Narrow" pitchFamily="34" charset="0"/>
              </a:rPr>
              <a:t>odstupových</a:t>
            </a: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, </a:t>
            </a:r>
            <a:r>
              <a:rPr lang="cs-CZ" sz="2800" b="1" dirty="0" err="1" smtClean="0">
                <a:solidFill>
                  <a:srgbClr val="0000CC"/>
                </a:solidFill>
                <a:latin typeface="Arial Narrow" pitchFamily="34" charset="0"/>
              </a:rPr>
              <a:t>popř.bezpečnostních</a:t>
            </a: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 vzdáleností a vymezení požárně nebezpečného prostoru, zhodnocení </a:t>
            </a:r>
            <a:r>
              <a:rPr lang="cs-CZ" sz="2800" b="1" dirty="0" err="1" smtClean="0">
                <a:solidFill>
                  <a:srgbClr val="0000CC"/>
                </a:solidFill>
                <a:latin typeface="Arial Narrow" pitchFamily="34" charset="0"/>
              </a:rPr>
              <a:t>odstupových</a:t>
            </a: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, popřípadě bezpečnostních vzdáleností ve vztahu k okolní zástavbě a sousedním pozemkům;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i) určení způsobu zabezpečení stavby požární vodou včetně rozmístění vnitřních a vnějších odběrních míst, popřípadě způsobu zabezpečení jiných hasebních prostředků;</a:t>
            </a:r>
          </a:p>
        </p:txBody>
      </p:sp>
    </p:spTree>
    <p:extLst>
      <p:ext uri="{BB962C8B-B14F-4D97-AF65-F5344CB8AC3E}">
        <p14:creationId xmlns:p14="http://schemas.microsoft.com/office/powerpoint/2010/main" val="34567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PN defek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2813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251520" y="103122"/>
            <a:ext cx="88566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puchýře  zpěňujícího nátěru na ocelové rouře</a:t>
            </a:r>
          </a:p>
        </p:txBody>
      </p:sp>
    </p:spTree>
    <p:extLst>
      <p:ext uri="{BB962C8B-B14F-4D97-AF65-F5344CB8AC3E}">
        <p14:creationId xmlns:p14="http://schemas.microsoft.com/office/powerpoint/2010/main" val="16391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PPN defek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675688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250825" y="188913"/>
            <a:ext cx="856964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8175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2747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7319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1891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intumescentní nátěr s nedostatečnou adhezí k ocelovému podkladu</a:t>
            </a:r>
          </a:p>
        </p:txBody>
      </p:sp>
    </p:spTree>
    <p:extLst>
      <p:ext uri="{BB962C8B-B14F-4D97-AF65-F5344CB8AC3E}">
        <p14:creationId xmlns:p14="http://schemas.microsoft.com/office/powerpoint/2010/main" val="40543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o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459788" cy="55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07950" y="188913"/>
            <a:ext cx="885666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360363" indent="-36036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8175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2747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7319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189163" indent="-36036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nestejnoměrně nanesený zpěňující nátěr na dřevěném krovu</a:t>
            </a:r>
          </a:p>
        </p:txBody>
      </p:sp>
    </p:spTree>
    <p:extLst>
      <p:ext uri="{BB962C8B-B14F-4D97-AF65-F5344CB8AC3E}">
        <p14:creationId xmlns:p14="http://schemas.microsoft.com/office/powerpoint/2010/main" val="40630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785101" cy="5976664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Jakékoliv </a:t>
            </a: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podklady 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musí být předem zbaveny rzi a </a:t>
            </a: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nečistot</a:t>
            </a: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, nesmí být hydrofobní a musí být opatřeny primární adhezní vrstvou, kterou předepíše dodavatel (zejména u železobetonu). U ocelových konstrukcí je třeba vždy provést kompletní antikorozní nátěrový systém. 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953735"/>
                </a:solidFill>
                <a:latin typeface="Arial Narrow" panose="020B0606020202030204" pitchFamily="34" charset="0"/>
              </a:rPr>
              <a:t>Dalším důležitým faktorem je i vlhkost podkladu a prostředí během stříkání a po něm. Čím silnější vrstva, tím déle trvá její zasychání a při takto provedeném nástřiku se podstatně zvyšuje riziko, že v důsledku pomalého tuhnutí dojde k porušení adheze na podklad</a:t>
            </a:r>
            <a:r>
              <a:rPr lang="cs-CZ" altLang="cs-CZ" sz="24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 dirty="0">
                <a:latin typeface="Arial Narrow" panose="020B0606020202030204" pitchFamily="34" charset="0"/>
              </a:rPr>
              <a:t>Mají se provádět </a:t>
            </a:r>
            <a:r>
              <a:rPr lang="cs-CZ" altLang="cs-CZ" sz="2400" b="1" dirty="0" smtClean="0">
                <a:latin typeface="Arial Narrow" panose="020B0606020202030204" pitchFamily="34" charset="0"/>
              </a:rPr>
              <a:t>min. 2 nástřiky, a </a:t>
            </a:r>
            <a:r>
              <a:rPr lang="cs-CZ" altLang="cs-CZ" sz="2400" b="1" dirty="0">
                <a:latin typeface="Arial Narrow" panose="020B0606020202030204" pitchFamily="34" charset="0"/>
              </a:rPr>
              <a:t>to nejlépe tak, že se druhý den </a:t>
            </a:r>
            <a:r>
              <a:rPr lang="cs-CZ" altLang="cs-CZ" sz="2400" b="1" dirty="0" smtClean="0">
                <a:latin typeface="Arial Narrow" panose="020B0606020202030204" pitchFamily="34" charset="0"/>
              </a:rPr>
              <a:t>po aplikaci </a:t>
            </a:r>
            <a:r>
              <a:rPr lang="cs-CZ" altLang="cs-CZ" sz="2400" b="1" dirty="0">
                <a:latin typeface="Arial Narrow" panose="020B0606020202030204" pitchFamily="34" charset="0"/>
              </a:rPr>
              <a:t>adhezní vrstvy provede základní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podstřik</a:t>
            </a:r>
            <a:r>
              <a:rPr lang="cs-CZ" altLang="cs-CZ" sz="2400" b="1" dirty="0">
                <a:latin typeface="Arial Narrow" panose="020B0606020202030204" pitchFamily="34" charset="0"/>
              </a:rPr>
              <a:t> v tloušťce 5 </a:t>
            </a:r>
            <a:r>
              <a:rPr lang="cs-CZ" altLang="cs-CZ" sz="2400" b="1" dirty="0" smtClean="0">
                <a:latin typeface="Arial Narrow" panose="020B0606020202030204" pitchFamily="34" charset="0"/>
              </a:rPr>
              <a:t>- </a:t>
            </a:r>
            <a:r>
              <a:rPr lang="cs-CZ" altLang="cs-CZ" sz="2400" b="1" dirty="0">
                <a:latin typeface="Arial Narrow" panose="020B0606020202030204" pitchFamily="34" charset="0"/>
              </a:rPr>
              <a:t>10 mm.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990099"/>
                </a:solidFill>
                <a:latin typeface="Arial Narrow" panose="020B0606020202030204" pitchFamily="34" charset="0"/>
              </a:rPr>
              <a:t>Období, kdy vrstva nástřiku na podkladu zasychá je zcela zásadní pro dobrou adhezi nátěru k podkladu, neboť vrstva je tomto smyslu ovlivňována nejen vnějšími vlivy, ale vlastní hmotností nástřiku.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Neodpařená voda má tendenci stékat do spodních vrstev a k povrchu. Na spodní straně je tak nástřik těžší než v adhezním spoji a při delší době  u silnějších vrstev může dojít až k odpadávání hmoty z </a:t>
            </a: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podkladu. </a:t>
            </a:r>
            <a:endParaRPr lang="cs-CZ" altLang="cs-CZ" sz="2400" b="1" dirty="0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endParaRPr lang="cs-CZ" altLang="cs-CZ" sz="2400" b="1" dirty="0">
              <a:solidFill>
                <a:srgbClr val="0000CC"/>
              </a:solidFill>
              <a:latin typeface="Arial Narrow" panose="020B0606020202030204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79512" y="-3969"/>
            <a:ext cx="8964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</a:t>
            </a:r>
            <a:r>
              <a:rPr lang="cs-CZ" altLang="cs-CZ" sz="28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– Nástřiky – </a:t>
            </a:r>
            <a:r>
              <a:rPr lang="cs-CZ" altLang="cs-CZ" sz="28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podmínky aplikovatelnosti</a:t>
            </a:r>
            <a:endParaRPr lang="cs-CZ" altLang="cs-CZ" sz="2800" b="1" dirty="0">
              <a:solidFill>
                <a:srgbClr val="0099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br1 omítka PORFIX defek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748713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84213" y="188913"/>
            <a:ext cx="75453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Provedení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popraskané nástřiky</a:t>
            </a:r>
          </a:p>
        </p:txBody>
      </p:sp>
    </p:spTree>
    <p:extLst>
      <p:ext uri="{BB962C8B-B14F-4D97-AF65-F5344CB8AC3E}">
        <p14:creationId xmlns:p14="http://schemas.microsoft.com/office/powerpoint/2010/main" val="13726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br2 omítka PORFIX defek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604250" cy="59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7950" y="0"/>
            <a:ext cx="8856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9001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3573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8145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2717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  Provedení </a:t>
            </a:r>
            <a:r>
              <a:rPr lang="cs-CZ" altLang="cs-CZ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odpadlý nástřik na zkorodovaném podkladu</a:t>
            </a:r>
          </a:p>
        </p:txBody>
      </p:sp>
    </p:spTree>
    <p:extLst>
      <p:ext uri="{BB962C8B-B14F-4D97-AF65-F5344CB8AC3E}">
        <p14:creationId xmlns:p14="http://schemas.microsoft.com/office/powerpoint/2010/main" val="1180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obr3 omítka PORFIX defek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532813" cy="59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79388" y="188913"/>
            <a:ext cx="8856662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zkorodovaný podklad pod nástřikem</a:t>
            </a:r>
          </a:p>
        </p:txBody>
      </p:sp>
    </p:spTree>
    <p:extLst>
      <p:ext uri="{BB962C8B-B14F-4D97-AF65-F5344CB8AC3E}">
        <p14:creationId xmlns:p14="http://schemas.microsoft.com/office/powerpoint/2010/main" val="7302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obr4 PYROTHERM defek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8913"/>
            <a:ext cx="52197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9388" y="260350"/>
            <a:ext cx="32400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47675" indent="-447675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447675" indent="-447675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447675" indent="-447675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447675" indent="-447675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447675" indent="-447675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904875" indent="-44767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362075" indent="-44767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819275" indent="-44767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276475" indent="-447675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</a:t>
            </a:r>
            <a:b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odpadlý nástřik</a:t>
            </a:r>
          </a:p>
        </p:txBody>
      </p:sp>
    </p:spTree>
    <p:extLst>
      <p:ext uri="{BB962C8B-B14F-4D97-AF65-F5344CB8AC3E}">
        <p14:creationId xmlns:p14="http://schemas.microsoft.com/office/powerpoint/2010/main" val="35948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br5 PYROTHERM defek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40288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50825" y="908050"/>
            <a:ext cx="352901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442913" indent="-442913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9001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13573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8145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2271713" indent="-442913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93663" indent="-93663"/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obnažená ocelová konstrukce</a:t>
            </a:r>
          </a:p>
        </p:txBody>
      </p:sp>
    </p:spTree>
    <p:extLst>
      <p:ext uri="{BB962C8B-B14F-4D97-AF65-F5344CB8AC3E}">
        <p14:creationId xmlns:p14="http://schemas.microsoft.com/office/powerpoint/2010/main" val="334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88350" cy="417512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Lepené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obklady </a:t>
            </a:r>
            <a:r>
              <a:rPr lang="cs-CZ" altLang="cs-CZ" sz="3200" b="1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Ordexal</a:t>
            </a:r>
            <a:endParaRPr lang="cs-CZ" altLang="cs-CZ" sz="32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21508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569325" cy="5761037"/>
          </a:xfrm>
          <a:noFill/>
          <a:ln/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cs-CZ" altLang="cs-CZ" sz="2200" b="1" dirty="0">
                <a:solidFill>
                  <a:srgbClr val="0000CC"/>
                </a:solidFill>
                <a:latin typeface="Arial Narrow" panose="020B0606020202030204" pitchFamily="34" charset="0"/>
              </a:rPr>
              <a:t>a)</a:t>
            </a:r>
            <a:r>
              <a:rPr lang="cs-CZ" altLang="cs-CZ" sz="1400" b="1" dirty="0">
                <a:solidFill>
                  <a:srgbClr val="0000CC"/>
                </a:solidFill>
                <a:latin typeface="Arial Narrow" panose="020B0606020202030204" pitchFamily="34" charset="0"/>
              </a:rPr>
              <a:t>      </a:t>
            </a:r>
            <a:r>
              <a:rPr lang="cs-CZ" altLang="cs-CZ" sz="2200" b="1" dirty="0">
                <a:solidFill>
                  <a:srgbClr val="0000CC"/>
                </a:solidFill>
                <a:latin typeface="Arial Narrow" panose="020B0606020202030204" pitchFamily="34" charset="0"/>
              </a:rPr>
              <a:t>Lepené obklady ORDEXAL jsou určeny pro požární ochranu ocelových, betonových a dřevěných stavebních konstrukcí ve smyslu ČSN 73 0802 a ČSN 73 0804 v rozsahu od 30 do 180 minut požární odolnosti.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cs-CZ" altLang="cs-CZ" sz="2200" b="1" dirty="0">
                <a:solidFill>
                  <a:srgbClr val="009900"/>
                </a:solidFill>
                <a:latin typeface="Arial Narrow" panose="020B0606020202030204" pitchFamily="34" charset="0"/>
              </a:rPr>
              <a:t>b)    Systém je tvořen na bázi desek z minerální vlny, kotvených k chráněné konstrukci trvale pružným, žáruvzdorným tmelem a kovovými spojovacími prvky. Základní desky ORSIL PYRO se vyrábějí rozvlákňováním taveniny ze směsi čediče, vysokopecní strusky a diabasu (neobsahují azbestová vlákna). Desky jsou pak dále upravovány a opatřeny </a:t>
            </a:r>
            <a:r>
              <a:rPr lang="cs-CZ" altLang="cs-CZ" sz="2200" b="1" dirty="0" err="1" smtClean="0">
                <a:solidFill>
                  <a:srgbClr val="009900"/>
                </a:solidFill>
                <a:latin typeface="Arial Narrow" panose="020B0606020202030204" pitchFamily="34" charset="0"/>
              </a:rPr>
              <a:t>hydrofobizačními</a:t>
            </a:r>
            <a:r>
              <a:rPr lang="cs-CZ" altLang="cs-CZ" sz="22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200" b="1" dirty="0">
                <a:solidFill>
                  <a:srgbClr val="009900"/>
                </a:solidFill>
                <a:latin typeface="Arial Narrow" panose="020B0606020202030204" pitchFamily="34" charset="0"/>
              </a:rPr>
              <a:t>přípravky. </a:t>
            </a:r>
          </a:p>
          <a:p>
            <a:pPr marL="457200" indent="-457200" algn="just">
              <a:spcBef>
                <a:spcPct val="50000"/>
              </a:spcBef>
              <a:buClr>
                <a:schemeClr val="tx1"/>
              </a:buClr>
              <a:buSzPct val="150000"/>
              <a:buFont typeface="CityBlueprint" pitchFamily="2" charset="2"/>
              <a:buNone/>
            </a:pPr>
            <a:r>
              <a:rPr lang="cs-CZ" altLang="cs-CZ" sz="2200" b="1" dirty="0">
                <a:solidFill>
                  <a:srgbClr val="990099"/>
                </a:solidFill>
                <a:latin typeface="Arial Narrow" panose="020B0606020202030204" pitchFamily="34" charset="0"/>
              </a:rPr>
              <a:t>c) </a:t>
            </a:r>
            <a:r>
              <a:rPr lang="cs-CZ" altLang="cs-CZ" sz="2200" b="1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Obklady </a:t>
            </a:r>
            <a:r>
              <a:rPr lang="cs-CZ" altLang="cs-CZ" sz="2200" b="1" dirty="0">
                <a:solidFill>
                  <a:srgbClr val="990099"/>
                </a:solidFill>
                <a:latin typeface="Arial Narrow" panose="020B0606020202030204" pitchFamily="34" charset="0"/>
              </a:rPr>
              <a:t>nesmí být vystaveny působení kapající či tekoucí vody, maximální přípustná trvalá relativní vlhkost vzduchu je 85 %. Obklady nejsou vhodné pro použití v silně oxidačním prostředí.</a:t>
            </a:r>
          </a:p>
          <a:p>
            <a:pPr marL="457200" indent="-457200" algn="just">
              <a:spcBef>
                <a:spcPct val="50000"/>
              </a:spcBef>
              <a:buClr>
                <a:schemeClr val="tx1"/>
              </a:buClr>
              <a:buSzPct val="150000"/>
              <a:buFont typeface="CityBlueprint" pitchFamily="2" charset="2"/>
              <a:buNone/>
            </a:pPr>
            <a:r>
              <a:rPr lang="cs-CZ" altLang="cs-CZ" sz="2200" b="1" dirty="0">
                <a:latin typeface="Arial Narrow" panose="020B0606020202030204" pitchFamily="34" charset="0"/>
              </a:rPr>
              <a:t>d) Obklady dodatečně nezatěžují nosné prvky, nepraskají, dobře snášejí otřesy a dynamické rázy, omezují rovněž výskyt tepelných mostů a trvale tepelně izolují chráněnou konstrukci.</a:t>
            </a:r>
          </a:p>
        </p:txBody>
      </p:sp>
    </p:spTree>
    <p:extLst>
      <p:ext uri="{BB962C8B-B14F-4D97-AF65-F5344CB8AC3E}">
        <p14:creationId xmlns:p14="http://schemas.microsoft.com/office/powerpoint/2010/main" val="18093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 useBgFill="1"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5175"/>
            <a:ext cx="8642350" cy="57594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j) vymezení zásahových cest a jejich technického vybavení, opatření k zajištění bezpečnosti osob provádějících hašení požáru, záchranné práce, zhodnocení příjezdových komunikací, popř. nástupních ploch pro požární techniku;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k) stanovení počtu, druhu a způsobu rozmístění hasicích přístrojů, popřípadě dalších věcných prostředků požární ochrany, </a:t>
            </a:r>
            <a:r>
              <a:rPr lang="cs-CZ" sz="2800" b="1" dirty="0" err="1" smtClean="0">
                <a:solidFill>
                  <a:srgbClr val="0000CC"/>
                </a:solidFill>
                <a:latin typeface="Arial Narrow" pitchFamily="34" charset="0"/>
              </a:rPr>
              <a:t>ochrany</a:t>
            </a: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 nebo požární techniky;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l) zhodnocení technických, popřípadě technologických zařízení stavby (rozvodná potrubí, VZT zařízení, vytápění apod.) z hlediska požadavků požární bezpečnosti;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m) stanovení zvláštních požadavků na zvýšení požární odolnosti stavebních konstrukcí nebo snížení hořlavosti stavebních hmot;</a:t>
            </a:r>
          </a:p>
        </p:txBody>
      </p:sp>
    </p:spTree>
    <p:extLst>
      <p:ext uri="{BB962C8B-B14F-4D97-AF65-F5344CB8AC3E}">
        <p14:creationId xmlns:p14="http://schemas.microsoft.com/office/powerpoint/2010/main" val="19680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1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9388" y="260350"/>
            <a:ext cx="8281987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32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                     Lepené </a:t>
            </a:r>
            <a:r>
              <a:rPr lang="cs-CZ" altLang="cs-CZ" sz="3200" dirty="0">
                <a:solidFill>
                  <a:schemeClr val="accent2"/>
                </a:solidFill>
                <a:latin typeface="Arial Narrow" panose="020B0606020202030204" pitchFamily="34" charset="0"/>
              </a:rPr>
              <a:t>obklady </a:t>
            </a:r>
            <a:r>
              <a:rPr lang="cs-CZ" altLang="cs-CZ" sz="32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Ordexal</a:t>
            </a:r>
            <a:endParaRPr lang="cs-CZ" altLang="cs-CZ" sz="3200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Motokov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16912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179388" y="0"/>
            <a:ext cx="86042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Dodatečná úprava nesprávného nástřiku trapézových plechů lepenými obklady </a:t>
            </a:r>
            <a:r>
              <a:rPr lang="cs-CZ" altLang="cs-CZ" sz="28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Ordexal</a:t>
            </a:r>
            <a:endParaRPr lang="cs-CZ" altLang="cs-CZ" sz="2800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KOC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8893175" cy="61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179388" y="0"/>
            <a:ext cx="91440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800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   Provedení </a:t>
            </a:r>
            <a:r>
              <a:rPr lang="cs-CZ" altLang="cs-CZ" sz="2800" dirty="0">
                <a:solidFill>
                  <a:schemeClr val="accent2"/>
                </a:solidFill>
                <a:latin typeface="Arial Narrow" panose="020B0606020202030204" pitchFamily="34" charset="0"/>
              </a:rPr>
              <a:t>montáže – Dokončené lepené obklady </a:t>
            </a:r>
            <a:r>
              <a:rPr lang="cs-CZ" altLang="cs-CZ" sz="28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Ordexal</a:t>
            </a:r>
            <a:endParaRPr lang="cs-CZ" altLang="cs-CZ" sz="2800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20725"/>
          </a:xfrm>
        </p:spPr>
        <p:txBody>
          <a:bodyPr/>
          <a:lstStyle/>
          <a:p>
            <a:r>
              <a:rPr lang="cs-CZ" altLang="cs-CZ" sz="3600" b="0" dirty="0">
                <a:latin typeface="Arial Narrow" panose="020B0606020202030204" pitchFamily="34" charset="0"/>
              </a:rPr>
              <a:t/>
            </a:r>
            <a:br>
              <a:rPr lang="cs-CZ" altLang="cs-CZ" sz="3600" b="0" dirty="0">
                <a:latin typeface="Arial Narrow" panose="020B0606020202030204" pitchFamily="34" charset="0"/>
              </a:rPr>
            </a:br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Převzetí 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dokončených prací bez důsledné kontroly</a:t>
            </a:r>
            <a:r>
              <a:rPr lang="cs-CZ" altLang="cs-CZ" sz="3200" b="0" dirty="0">
                <a:latin typeface="Arial Narrow" panose="020B0606020202030204" pitchFamily="34" charset="0"/>
              </a:rPr>
              <a:t/>
            </a:r>
            <a:br>
              <a:rPr lang="cs-CZ" altLang="cs-CZ" sz="3200" b="0" dirty="0">
                <a:latin typeface="Arial Narrow" panose="020B0606020202030204" pitchFamily="34" charset="0"/>
              </a:rPr>
            </a:br>
            <a:endParaRPr lang="cs-CZ" altLang="cs-CZ" sz="3200" b="0" dirty="0">
              <a:latin typeface="Arial Narrow" panose="020B060602020203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713788" cy="5400675"/>
          </a:xfrm>
        </p:spPr>
        <p:txBody>
          <a:bodyPr/>
          <a:lstStyle/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00CC"/>
                </a:solidFill>
                <a:latin typeface="Arial Narrow" panose="020B0606020202030204" pitchFamily="34" charset="0"/>
              </a:rPr>
              <a:t>■  I když se provedená montáž nezdaří, je možno včasnou a důslednou kontrolou zabránit stavebním konstrukcím ve ztrátě jejich funkční schopnosti odolávat požáru a tím i zbytečně vynaloženým finančním nákladům. </a:t>
            </a:r>
          </a:p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9900"/>
                </a:solidFill>
                <a:latin typeface="Arial Narrow" panose="020B0606020202030204" pitchFamily="34" charset="0"/>
              </a:rPr>
              <a:t>■  Kontrolu by však měli provádět zodpovědní pracovníci s dostatečnými teoretickými i praktickými znalostmi, morálními vlastnostmi, kterým záleží především na správně provedeném díle. </a:t>
            </a:r>
          </a:p>
          <a:p>
            <a:pPr marL="263525" indent="-263525"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990099"/>
                </a:solidFill>
                <a:latin typeface="Arial Narrow" panose="020B0606020202030204" pitchFamily="34" charset="0"/>
              </a:rPr>
              <a:t>■  Někdy se vyskytnou na hotové stavbě  závady, které lze obtížně identifikovat vzhledem k tomu, že jsou z obou stran nepřístupné. Patří k nim např. velmi rozšířené zateplení pěnovým polystyrenem i v místě požárních pásů, zakryté střešní pásy nahrazující</a:t>
            </a:r>
            <a:r>
              <a:rPr lang="cs-CZ" altLang="cs-CZ" sz="2800" b="1" dirty="0">
                <a:solidFill>
                  <a:srgbClr val="990099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400" b="1" dirty="0">
                <a:solidFill>
                  <a:srgbClr val="990099"/>
                </a:solidFill>
                <a:latin typeface="Arial Narrow" panose="020B0606020202030204" pitchFamily="34" charset="0"/>
              </a:rPr>
              <a:t>požární stěnu mezi dvěma rodinnými domy apod.</a:t>
            </a:r>
          </a:p>
        </p:txBody>
      </p:sp>
    </p:spTree>
    <p:extLst>
      <p:ext uri="{BB962C8B-B14F-4D97-AF65-F5344CB8AC3E}">
        <p14:creationId xmlns:p14="http://schemas.microsoft.com/office/powerpoint/2010/main" val="22319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85225" cy="561975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Převzetí 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dokončených prací bez důsledné kontroly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569325" cy="7921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0000CC"/>
                </a:solidFill>
                <a:latin typeface="Arial Narrow" panose="020B0606020202030204" pitchFamily="34" charset="0"/>
              </a:rPr>
              <a:t>Řešení fasády bez vodorovných požárních pásů a navíc se zakrytými zateplenými svislými požárními pásy z expandovaného polystyrenu</a:t>
            </a:r>
            <a:r>
              <a:rPr lang="cs-CZ" altLang="cs-CZ" sz="2400" b="1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09572" name="Picture 4" descr="PC21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35163"/>
            <a:ext cx="74168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PC21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894262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3529013" cy="1727200"/>
          </a:xfrm>
        </p:spPr>
        <p:txBody>
          <a:bodyPr/>
          <a:lstStyle/>
          <a:p>
            <a:pPr marL="360363" indent="-360363"/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Převzetí 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dokončených prací bez důsledné kontroly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08275"/>
            <a:ext cx="3313113" cy="2520950"/>
          </a:xfrm>
        </p:spPr>
        <p:txBody>
          <a:bodyPr/>
          <a:lstStyle/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0000CC"/>
                </a:solidFill>
                <a:latin typeface="Arial Narrow" panose="020B0606020202030204" pitchFamily="34" charset="0"/>
              </a:rPr>
              <a:t>Důkaz, že je pod fasádní stěrkou v předchozím případě expandovaný polystyren </a:t>
            </a:r>
          </a:p>
        </p:txBody>
      </p:sp>
    </p:spTree>
    <p:extLst>
      <p:ext uri="{BB962C8B-B14F-4D97-AF65-F5344CB8AC3E}">
        <p14:creationId xmlns:p14="http://schemas.microsoft.com/office/powerpoint/2010/main" val="35249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856663" cy="576262"/>
          </a:xfrm>
        </p:spPr>
        <p:txBody>
          <a:bodyPr/>
          <a:lstStyle/>
          <a:p>
            <a:pPr marL="360363" indent="-360363"/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Převzetí 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dokončených prací bez důsledné kontroly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316913" cy="8651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0000CC"/>
                </a:solidFill>
                <a:latin typeface="Arial Narrow" panose="020B0606020202030204" pitchFamily="34" charset="0"/>
              </a:rPr>
              <a:t>Důkaz, že je pod fasádní stěrkou v předchozím případě je expand. polystyren dokonce ve 2 vrstvách s nevystřídanými spárami</a:t>
            </a:r>
          </a:p>
        </p:txBody>
      </p:sp>
      <p:pic>
        <p:nvPicPr>
          <p:cNvPr id="112645" name="Picture 5" descr="PC21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7667625" cy="49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856662" cy="561975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Převzetí  </a:t>
            </a:r>
            <a:r>
              <a:rPr lang="cs-CZ" altLang="cs-CZ" sz="32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dokončených prací bez důsledné kontroly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497888" cy="122396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0000CC"/>
                </a:solidFill>
                <a:latin typeface="Arial Narrow" panose="020B0606020202030204" pitchFamily="34" charset="0"/>
              </a:rPr>
              <a:t>Mezi požárními úseky je možno místo přesahu požární stěny nad střechu (k-ce typu DP2, DP3)  provést pás z nehořlavých hmot v šířce alespoň 1,2 m</a:t>
            </a:r>
          </a:p>
        </p:txBody>
      </p:sp>
      <p:pic>
        <p:nvPicPr>
          <p:cNvPr id="113668" name="Picture 4" descr="Vodorovný pás místo vertikální po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349500"/>
            <a:ext cx="550862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23850" y="2276475"/>
            <a:ext cx="295275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0000CC"/>
                </a:solidFill>
                <a:latin typeface="Arial Narrow" panose="020B0606020202030204" pitchFamily="34" charset="0"/>
              </a:rPr>
              <a:t>Velmi často u hotové stavby je pás zakryt krytinou a zespodu podhledem, takže nelze zkontrolovat, zda např. plechová krytina je uložena na bednění nebo na nehořlavých deskách např. z Cetrisu</a:t>
            </a:r>
          </a:p>
        </p:txBody>
      </p:sp>
    </p:spTree>
    <p:extLst>
      <p:ext uri="{BB962C8B-B14F-4D97-AF65-F5344CB8AC3E}">
        <p14:creationId xmlns:p14="http://schemas.microsoft.com/office/powerpoint/2010/main" val="15248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720725"/>
          </a:xfrm>
        </p:spPr>
        <p:txBody>
          <a:bodyPr/>
          <a:lstStyle/>
          <a:p>
            <a:r>
              <a:rPr lang="cs-CZ" altLang="cs-CZ" sz="3600" b="0" dirty="0">
                <a:latin typeface="Arial Narrow" panose="020B0606020202030204" pitchFamily="34" charset="0"/>
              </a:rPr>
              <a:t/>
            </a:r>
            <a:br>
              <a:rPr lang="cs-CZ" altLang="cs-CZ" sz="3600" b="0" dirty="0">
                <a:latin typeface="Arial Narrow" panose="020B0606020202030204" pitchFamily="34" charset="0"/>
              </a:rPr>
            </a:br>
            <a:r>
              <a:rPr lang="cs-CZ" altLang="cs-CZ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Shrnutí</a:t>
            </a:r>
            <a:br>
              <a:rPr lang="cs-CZ" altLang="cs-CZ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endParaRPr lang="cs-CZ" altLang="cs-CZ" sz="4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0728"/>
            <a:ext cx="8713788" cy="54006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Pro bezporuchový provoz v bytových domech je nutno z požárního hlediska preventivně zajistit:</a:t>
            </a:r>
            <a:endParaRPr lang="cs-CZ" altLang="cs-CZ" b="1" dirty="0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marL="449263" indent="-449263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009900"/>
                </a:solidFill>
                <a:latin typeface="Arial Narrow" panose="020B0606020202030204" pitchFamily="34" charset="0"/>
              </a:rPr>
              <a:t>■  </a:t>
            </a:r>
            <a:r>
              <a:rPr lang="cs-CZ" altLang="cs-CZ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spolehlivé zpracování požárně bezpečnostního řešení </a:t>
            </a:r>
          </a:p>
          <a:p>
            <a:pPr marL="355600" indent="-355600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990099"/>
                </a:solidFill>
                <a:latin typeface="Arial Narrow" panose="020B0606020202030204" pitchFamily="34" charset="0"/>
              </a:rPr>
              <a:t>■ </a:t>
            </a:r>
            <a:r>
              <a:rPr lang="cs-CZ" altLang="cs-CZ" b="1" dirty="0" smtClean="0">
                <a:solidFill>
                  <a:srgbClr val="990099"/>
                </a:solidFill>
                <a:latin typeface="Arial Narrow" panose="020B0606020202030204" pitchFamily="34" charset="0"/>
              </a:rPr>
              <a:t> zodpovědně provedenou realizaci  - montáž,  těsnění prostupů,  správně osazení požárně bezpečnostních zařízení</a:t>
            </a:r>
          </a:p>
          <a:p>
            <a:pPr marL="449263" indent="-449263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rgbClr val="953735"/>
                </a:solidFill>
                <a:latin typeface="Arial Narrow" panose="020B0606020202030204" pitchFamily="34" charset="0"/>
              </a:rPr>
              <a:t>■ </a:t>
            </a:r>
            <a:r>
              <a:rPr lang="cs-CZ" altLang="cs-CZ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 důslednou kontrolu provedených stavebních konstrukcí a všech zařízení z požárně bezpečnostního hlediska</a:t>
            </a:r>
            <a:endParaRPr lang="cs-CZ" altLang="cs-CZ" b="1" dirty="0">
              <a:solidFill>
                <a:srgbClr val="953735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975" cy="51571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cs-CZ" sz="66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Děkuji za pozornost!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cs-CZ" sz="2200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3600" b="1" dirty="0" smtClean="0">
                <a:solidFill>
                  <a:srgbClr val="953735"/>
                </a:solidFill>
                <a:latin typeface="Arial Narrow" panose="020B0606020202030204" pitchFamily="34" charset="0"/>
              </a:rPr>
              <a:t>© 2018  </a:t>
            </a:r>
            <a:r>
              <a:rPr lang="cs-CZ" sz="36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Doc. Ing. Václav  Kupilík, CSc.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cs-CZ" sz="3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800" b="1" dirty="0" smtClean="0">
                <a:latin typeface="Arial Narrow" panose="020B0606020202030204" pitchFamily="34" charset="0"/>
              </a:rPr>
              <a:t>Tuto konferenci pořádá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cs-CZ" sz="2800" b="1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8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Nakladatelství FORUM s.r.o., divize školení a vzdělávání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Střelničná 1861/8a, Praha 8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cs-CZ" sz="2400" b="1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400" b="1" dirty="0" smtClean="0">
                <a:latin typeface="Arial Narrow" panose="020B0606020202030204" pitchFamily="34" charset="0"/>
              </a:rPr>
              <a:t>tel: +420 251 115 576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400" b="1" dirty="0" smtClean="0">
                <a:latin typeface="Arial Narrow" panose="020B0606020202030204" pitchFamily="34" charset="0"/>
              </a:rPr>
              <a:t>fax: +420 251 512 422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400" u="sng" dirty="0" smtClean="0">
                <a:latin typeface="Arial Narrow" panose="020B0606020202030204" pitchFamily="34" charset="0"/>
                <a:hlinkClick r:id="rId3"/>
              </a:rPr>
              <a:t>office@</a:t>
            </a:r>
            <a:r>
              <a:rPr lang="cs-CZ" sz="2400" u="sng" dirty="0" err="1" smtClean="0">
                <a:latin typeface="Arial Narrow" panose="020B0606020202030204" pitchFamily="34" charset="0"/>
                <a:hlinkClick r:id="rId3"/>
              </a:rPr>
              <a:t>forum</a:t>
            </a:r>
            <a:r>
              <a:rPr lang="cs-CZ" sz="2400" u="sng" dirty="0" smtClean="0">
                <a:latin typeface="Arial Narrow" panose="020B0606020202030204" pitchFamily="34" charset="0"/>
                <a:hlinkClick r:id="rId3"/>
              </a:rPr>
              <a:t>-media.cz</a:t>
            </a:r>
            <a:r>
              <a:rPr lang="cs-CZ" sz="2400" dirty="0" smtClean="0">
                <a:latin typeface="Arial Narrow" panose="020B060602020203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cs-CZ" sz="2400" u="sng" dirty="0" smtClean="0">
                <a:latin typeface="Arial Narrow" panose="020B0606020202030204" pitchFamily="34" charset="0"/>
                <a:hlinkClick r:id="rId4"/>
              </a:rPr>
              <a:t>www.</a:t>
            </a:r>
            <a:r>
              <a:rPr lang="cs-CZ" sz="2400" u="sng" dirty="0" err="1" smtClean="0">
                <a:latin typeface="Arial Narrow" panose="020B0606020202030204" pitchFamily="34" charset="0"/>
                <a:hlinkClick r:id="rId4"/>
              </a:rPr>
              <a:t>forum</a:t>
            </a:r>
            <a:r>
              <a:rPr lang="cs-CZ" sz="2400" u="sng" dirty="0" smtClean="0">
                <a:latin typeface="Arial Narrow" panose="020B0606020202030204" pitchFamily="34" charset="0"/>
                <a:hlinkClick r:id="rId4"/>
              </a:rPr>
              <a:t>-media.cz</a:t>
            </a:r>
            <a:r>
              <a:rPr lang="cs-CZ" sz="2400" dirty="0" smtClean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6B8F6-5A27-48A3-A261-B19B74228E71}" type="slidenum">
              <a:rPr lang="cs-CZ"/>
              <a:pPr>
                <a:defRPr/>
              </a:pPr>
              <a:t>79</a:t>
            </a:fld>
            <a:endParaRPr lang="cs-CZ" dirty="0"/>
          </a:p>
        </p:txBody>
      </p:sp>
      <p:pic>
        <p:nvPicPr>
          <p:cNvPr id="25603" name="Obrázek 7" descr="forum logo 2010_27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15888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 useBgFill="1"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5175"/>
            <a:ext cx="8642350" cy="57594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  <a:latin typeface="Arial Narrow" pitchFamily="34" charset="0"/>
              </a:rPr>
              <a:t>n) posouzení požadavků na zabezpečení stavby požárně bezpečnostními zařízeními (PBZ), stanovení podmínek a návrh způsobu jejich umístění; návrh vždy obsahuje:</a:t>
            </a:r>
          </a:p>
          <a:p>
            <a:pPr marL="631825" indent="-631825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00"/>
                </a:solidFill>
                <a:latin typeface="Arial Narrow" pitchFamily="34" charset="0"/>
              </a:rPr>
              <a:t>    </a:t>
            </a:r>
            <a:r>
              <a:rPr lang="cs-CZ" sz="2800" b="1" dirty="0" smtClean="0">
                <a:solidFill>
                  <a:srgbClr val="C00000"/>
                </a:solidFill>
                <a:latin typeface="Arial Narrow" pitchFamily="34" charset="0"/>
              </a:rPr>
              <a:t>1. způsob a důvod vybavení stavby vyhrazenými PBZ, určení jejich druhů;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b="1" dirty="0" smtClean="0">
                <a:solidFill>
                  <a:srgbClr val="C00000"/>
                </a:solidFill>
                <a:latin typeface="Arial Narrow" pitchFamily="34" charset="0"/>
              </a:rPr>
              <a:t>K vyhrazeným druhům PBZ patří: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a) elektrická požární signalizace;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b) zařízení dálkového přenosu;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c) zařízení pro detekci hořlavých plynů a par;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d) stabilní a </a:t>
            </a:r>
            <a:r>
              <a:rPr lang="cs-CZ" sz="2800" b="1" dirty="0" err="1" smtClean="0">
                <a:solidFill>
                  <a:srgbClr val="006600"/>
                </a:solidFill>
                <a:latin typeface="Arial Narrow" pitchFamily="34" charset="0"/>
              </a:rPr>
              <a:t>polostabilní</a:t>
            </a: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hasicí zařízení;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e) automatické </a:t>
            </a:r>
            <a:r>
              <a:rPr lang="cs-CZ" sz="2800" b="1" dirty="0" err="1" smtClean="0">
                <a:solidFill>
                  <a:srgbClr val="006600"/>
                </a:solidFill>
                <a:latin typeface="Arial Narrow" pitchFamily="34" charset="0"/>
              </a:rPr>
              <a:t>protivýbuchové</a:t>
            </a: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zařízení;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 f) zařízení pro odvod kouře a tepla;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   g) požární klapky.</a:t>
            </a:r>
          </a:p>
        </p:txBody>
      </p:sp>
    </p:spTree>
    <p:extLst>
      <p:ext uri="{BB962C8B-B14F-4D97-AF65-F5344CB8AC3E}">
        <p14:creationId xmlns:p14="http://schemas.microsoft.com/office/powerpoint/2010/main" val="28931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7691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Závady ve stadiu projektování</a:t>
            </a:r>
          </a:p>
        </p:txBody>
      </p:sp>
      <p:sp useBgFill="1"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5175"/>
            <a:ext cx="8713788" cy="57594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0000"/>
                </a:solidFill>
                <a:latin typeface="Arial Narrow" pitchFamily="34" charset="0"/>
              </a:rPr>
              <a:t>    </a:t>
            </a: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2. vymezení chráněných prostor;</a:t>
            </a:r>
          </a:p>
          <a:p>
            <a:pPr marL="631825" indent="-631825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3. určení technických a funkčních požadavků na provedení     vyhrazených PBZ, včetně náhradních zdrojů;</a:t>
            </a:r>
          </a:p>
          <a:p>
            <a:pPr marL="631825" indent="-631825"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4. umístění řídících, informačních, signalizačních a jisticích prvků, trasa, způsob ochrany elektrických, sdělovacích a dalších vedení, zajištění náhradních zdrojů apod.;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5. výpočtová část;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006600"/>
                </a:solidFill>
                <a:latin typeface="Arial Narrow" pitchFamily="34" charset="0"/>
              </a:rPr>
              <a:t>    6. určení požadavků na obsah podrobnější dokumentace;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o) rozsah a způsob rozmístění výstražných a bezpečnostních značek a tabulek, včetně vyhodnocení nutnosti označení míst, na kterých se nachází věcné prostředky požární ochrany a PBZ.</a:t>
            </a:r>
          </a:p>
        </p:txBody>
      </p:sp>
    </p:spTree>
    <p:extLst>
      <p:ext uri="{BB962C8B-B14F-4D97-AF65-F5344CB8AC3E}">
        <p14:creationId xmlns:p14="http://schemas.microsoft.com/office/powerpoint/2010/main" val="164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3766</Words>
  <Application>Microsoft Office PowerPoint</Application>
  <PresentationFormat>Předvádění na obrazovce (4:3)</PresentationFormat>
  <Paragraphs>283</Paragraphs>
  <Slides>79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82" baseType="lpstr">
      <vt:lpstr>Motiv systému Office</vt:lpstr>
      <vt:lpstr>Drawing</vt:lpstr>
      <vt:lpstr>List</vt:lpstr>
      <vt:lpstr> Požární  bezpečnost  v  budově  Doc. Ing. Václav Kupilík, CSc.</vt:lpstr>
      <vt:lpstr>Na základě zákona o požární ochraně je nutno vytvořit podmínky, které mají zabránit vzniku požáru, dále zamezit jeho rozšíření, zabezpečit evakuaci osob a materiálu a v neposlední řadě i zajistit rychlý hasební zásah. Pro splnění těchto požadavků je nutno zpracovat nejen dobře vypracovanou dokumentaci požární ochrany s požárně bezpečnostním řešením, ale zajistit i v souladu s tímto řešením správný výběr materiálů, bezchybnou montáž na stavbě a následnou kontrolu. </vt:lpstr>
      <vt:lpstr>Závady se ve stavebních konstrukcích mohou vyskytnout v   důsledku nesprávného: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</vt:lpstr>
      <vt:lpstr>Závady ve stadiu projektování </vt:lpstr>
      <vt:lpstr> Závady ve stadiu projektování</vt:lpstr>
      <vt:lpstr> Závady ve stadiu projektování</vt:lpstr>
      <vt:lpstr> Závady ve stadiu projektování</vt:lpstr>
      <vt:lpstr> Závady ve stadiu projektování</vt:lpstr>
      <vt:lpstr>  Závady ve stadiu projektování</vt:lpstr>
      <vt:lpstr>Použití materiálů (bez řádně doloženého certifikátu)</vt:lpstr>
      <vt:lpstr>       Použití materiálů (bez řádného certifikátu)</vt:lpstr>
      <vt:lpstr>  Příklady  návrhu nevhodně zvoleného materiálu </vt:lpstr>
      <vt:lpstr>Prezentace aplikace PowerPoint</vt:lpstr>
      <vt:lpstr>  Příklady  návrhu nevhodně zvoleného materiálu</vt:lpstr>
      <vt:lpstr>Příklady návrhu nevyhovující funkce materiálu</vt:lpstr>
      <vt:lpstr>  Příklady  návrhu nevyhovující funkce materiálu</vt:lpstr>
      <vt:lpstr>Prezentace aplikace PowerPoint</vt:lpstr>
      <vt:lpstr>  Příklady  návrhu nevyhovující funkce materiálu</vt:lpstr>
      <vt:lpstr>  Příklady  návrhu nevyhovující funkce materiálu</vt:lpstr>
      <vt:lpstr>Provedení montáže</vt:lpstr>
      <vt:lpstr>Provedení montáže</vt:lpstr>
      <vt:lpstr>Provedení montáže</vt:lpstr>
      <vt:lpstr>g) nedostatečné označení typů provedených ucpávek: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Provedení montáže - Nátěry</vt:lpstr>
      <vt:lpstr>Provedení montáže - Nátěry</vt:lpstr>
      <vt:lpstr>Provedení montáže – Nátěry </vt:lpstr>
      <vt:lpstr>Provedení montáže – Nátěry - Ocel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Lepené obklady Ordexal</vt:lpstr>
      <vt:lpstr>Prezentace aplikace PowerPoint</vt:lpstr>
      <vt:lpstr>Prezentace aplikace PowerPoint</vt:lpstr>
      <vt:lpstr>Prezentace aplikace PowerPoint</vt:lpstr>
      <vt:lpstr> Převzetí  dokončených prací bez důsledné kontroly </vt:lpstr>
      <vt:lpstr>Převzetí  dokončených prací bez důsledné kontroly</vt:lpstr>
      <vt:lpstr>Převzetí  dokončených prací bez důsledné kontroly</vt:lpstr>
      <vt:lpstr>Převzetí  dokončených prací bez důsledné kontroly</vt:lpstr>
      <vt:lpstr>Převzetí  dokončených prací bez důsledné kontroly</vt:lpstr>
      <vt:lpstr> Shrnutí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semináře Jméno lektora</dc:title>
  <dc:creator>Nakladatelstvi Forum</dc:creator>
  <cp:lastModifiedBy>Marcela Konečná</cp:lastModifiedBy>
  <cp:revision>47</cp:revision>
  <dcterms:created xsi:type="dcterms:W3CDTF">2011-12-05T11:44:11Z</dcterms:created>
  <dcterms:modified xsi:type="dcterms:W3CDTF">2018-11-09T09:44:05Z</dcterms:modified>
</cp:coreProperties>
</file>