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2.wav" ContentType="audio/x-wav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52" r:id="rId2"/>
    <p:sldId id="259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261" r:id="rId38"/>
    <p:sldId id="262" r:id="rId39"/>
    <p:sldId id="267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54" r:id="rId7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62" autoAdjust="0"/>
    <p:restoredTop sz="94660"/>
  </p:normalViewPr>
  <p:slideViewPr>
    <p:cSldViewPr snapToGrid="0">
      <p:cViewPr>
        <p:scale>
          <a:sx n="60" d="100"/>
          <a:sy n="60" d="100"/>
        </p:scale>
        <p:origin x="624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BA3F7-3E92-4FB8-940C-4A3826E21553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68D8D-E69A-4925-BE1F-132FBCE6CC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93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E02E6F-D19D-4500-B740-447D60FBA75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63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FC6B8-0963-4E11-AF90-2A81A8693400}" type="slidenum">
              <a:rPr lang="cs-CZ" smtClean="0"/>
              <a:pPr>
                <a:defRPr/>
              </a:pPr>
              <a:t>51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19138"/>
            <a:ext cx="6534150" cy="36766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635500"/>
            <a:ext cx="5021263" cy="4395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2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5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7BDE46-2E6F-4945-AA47-81E7E9F6B7F0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8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75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6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8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10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05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05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9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18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59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39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47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1E31F-7750-410C-B5D4-4F7D27BE066D}" type="datetimeFigureOut">
              <a:rPr lang="cs-CZ" smtClean="0"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A3C3F-17D1-46D0-B3B2-75B43566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8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forum-media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www.forum-media.cz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://www.stow.cz/prumyslove-regaly/regaly-pro-skladovani-palet/radio-shuttle-system-stowatlas-ii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forum-media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forum-media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Manažer logistiky</a:t>
            </a:r>
            <a:br>
              <a:rPr lang="cs-CZ" b="1" dirty="0"/>
            </a:br>
            <a:r>
              <a:rPr lang="cs-CZ" sz="4000" b="1" dirty="0"/>
              <a:t>Nákup a logistika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3200" b="1" dirty="0"/>
              <a:t>Ing. Radek David, </a:t>
            </a:r>
            <a:r>
              <a:rPr lang="cs-CZ" sz="3200" b="1" dirty="0" err="1" smtClean="0"/>
              <a:t>ALog</a:t>
            </a:r>
            <a:r>
              <a:rPr lang="cs-CZ" sz="3200" b="1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cs-CZ" dirty="0" smtClean="0"/>
              <a:t>Praha, </a:t>
            </a:r>
            <a:r>
              <a:rPr lang="cs-CZ" dirty="0" smtClean="0"/>
              <a:t>21. 11. </a:t>
            </a:r>
            <a:r>
              <a:rPr lang="cs-CZ" dirty="0" smtClean="0"/>
              <a:t>2017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774825" y="5949951"/>
            <a:ext cx="8497888" cy="7715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Nakladatelství FORUM s.r.o., divize školení a vzdělávání, </a:t>
            </a:r>
            <a:r>
              <a:rPr lang="cs-CZ" dirty="0" err="1" smtClean="0"/>
              <a:t>Střelničná</a:t>
            </a:r>
            <a:r>
              <a:rPr lang="cs-CZ" dirty="0" smtClean="0"/>
              <a:t> 1861/8a, Praha 8</a:t>
            </a:r>
          </a:p>
          <a:p>
            <a:pPr>
              <a:defRPr/>
            </a:pPr>
            <a:r>
              <a:rPr lang="cs-CZ" dirty="0" smtClean="0"/>
              <a:t>tel: +420 251 115 579, fax: +420 251 512 422, </a:t>
            </a:r>
            <a:r>
              <a:rPr lang="cs-CZ" u="sng" dirty="0" smtClean="0">
                <a:hlinkClick r:id="rId3"/>
              </a:rPr>
              <a:t>office@forum-media.cz</a:t>
            </a:r>
            <a:r>
              <a:rPr lang="cs-CZ" dirty="0" smtClean="0"/>
              <a:t>, </a:t>
            </a:r>
            <a:r>
              <a:rPr lang="cs-CZ" u="sng" dirty="0" smtClean="0">
                <a:hlinkClick r:id="rId4"/>
              </a:rPr>
              <a:t>www.forum-media.cz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45FCB-FD9F-4D77-8B84-6EB6B7FCBFE7}" type="slidenum">
              <a:rPr lang="cs-CZ"/>
              <a:pPr>
                <a:defRPr/>
              </a:pPr>
              <a:t>1</a:t>
            </a:fld>
            <a:endParaRPr lang="cs-CZ" dirty="0"/>
          </a:p>
        </p:txBody>
      </p:sp>
      <p:pic>
        <p:nvPicPr>
          <p:cNvPr id="15365" name="Obrázek 9" descr="forum logo 2010_27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67093" y="129382"/>
            <a:ext cx="1801813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8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769441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 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Vícepodlažní</a:t>
            </a:r>
          </a:p>
          <a:p>
            <a:pPr lvl="1"/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Paternoster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sz="3200" b="1" dirty="0" err="1"/>
              <a:t>Shuttle</a:t>
            </a:r>
            <a:endParaRPr lang="cs-CZ" sz="3200" b="1" dirty="0"/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Miniload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4" y="4690257"/>
            <a:ext cx="2581466" cy="192314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100" y="-51477"/>
            <a:ext cx="2628900" cy="479321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25" y="4759222"/>
            <a:ext cx="3433927" cy="2098778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19" y="600502"/>
            <a:ext cx="324373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6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769441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 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Vícepodlažní</a:t>
            </a:r>
          </a:p>
          <a:p>
            <a:pPr lvl="1"/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Paternoster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sz="3200" b="1" dirty="0" err="1"/>
              <a:t>Miniload</a:t>
            </a:r>
            <a:endParaRPr lang="cs-CZ" sz="3200" b="1" dirty="0"/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623" y="2580145"/>
            <a:ext cx="3326374" cy="42202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651" y="3204356"/>
            <a:ext cx="2762250" cy="2971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766" y="182953"/>
            <a:ext cx="50768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0320" y="769441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>
              <a:lnSpc>
                <a:spcPct val="100000"/>
              </a:lnSpc>
            </a:pPr>
            <a:r>
              <a:rPr lang="cs-CZ" sz="3200" b="1" dirty="0"/>
              <a:t>Konvenční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Pojizdné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Vjezdové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228" y="384720"/>
            <a:ext cx="5205981" cy="18249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4" y="3803558"/>
            <a:ext cx="4767049" cy="16596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095" y="4448892"/>
            <a:ext cx="3876706" cy="20286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56993" y="2306472"/>
            <a:ext cx="134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Široké uličky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676831" y="3993853"/>
            <a:ext cx="12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Úzké uličky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214109" y="5666096"/>
            <a:ext cx="146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Dvojité regály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5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0320" y="769441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>
              <a:lnSpc>
                <a:spcPct val="100000"/>
              </a:lnSpc>
            </a:pPr>
            <a:r>
              <a:rPr lang="cs-CZ" sz="3200" b="1" dirty="0"/>
              <a:t>Pojízdné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Vjezdové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8" y="129654"/>
            <a:ext cx="5323417" cy="343241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212" y="3670799"/>
            <a:ext cx="6863047" cy="308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0320" y="769441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Pojízdné</a:t>
            </a:r>
          </a:p>
          <a:p>
            <a:pPr lvl="1">
              <a:lnSpc>
                <a:spcPct val="100000"/>
              </a:lnSpc>
            </a:pPr>
            <a:r>
              <a:rPr lang="cs-CZ" sz="3200" b="1" dirty="0"/>
              <a:t>Vjezdové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96" y="290337"/>
            <a:ext cx="5003651" cy="625242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26" y="4531041"/>
            <a:ext cx="3209081" cy="21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0320" y="769441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Pojízdné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Vjezdové</a:t>
            </a:r>
          </a:p>
          <a:p>
            <a:pPr lvl="1">
              <a:lnSpc>
                <a:spcPct val="100000"/>
              </a:lnSpc>
            </a:pPr>
            <a:r>
              <a:rPr lang="cs-CZ" sz="3200" b="1" dirty="0"/>
              <a:t>Spádové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287" y="384720"/>
            <a:ext cx="4102770" cy="20770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73" y="2711892"/>
            <a:ext cx="4208693" cy="22558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755" y="3409078"/>
            <a:ext cx="4740760" cy="32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0320" y="769441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Pojízdné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Vjezdové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</a:t>
            </a:r>
          </a:p>
          <a:p>
            <a:pPr lvl="1">
              <a:lnSpc>
                <a:spcPct val="100000"/>
              </a:lnSpc>
            </a:pPr>
            <a:r>
              <a:rPr lang="cs-CZ" sz="3200" b="1" dirty="0" err="1"/>
              <a:t>Shuttle</a:t>
            </a:r>
            <a:endParaRPr lang="cs-CZ" sz="3200" b="1" dirty="0"/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886" y="4838861"/>
            <a:ext cx="3252114" cy="20191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70" y="381260"/>
            <a:ext cx="4195691" cy="30278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551" y="988348"/>
            <a:ext cx="3211991" cy="215063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10320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www.stow.cz/prumyslove-regaly/regaly-pro-skladovani-palet/radio-shuttle-system-stowatlas-ii</a:t>
            </a:r>
            <a:endParaRPr lang="cs-CZ" dirty="0"/>
          </a:p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877" y="3617619"/>
            <a:ext cx="2048885" cy="210850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546" y="3188829"/>
            <a:ext cx="3864884" cy="24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0320" y="769441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Pojízdné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Vjezdové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cs-CZ" sz="3200" b="1" dirty="0"/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619" y="112999"/>
            <a:ext cx="3931607" cy="39525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661" y="1956473"/>
            <a:ext cx="5635245" cy="46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10320" y="769441"/>
            <a:ext cx="2776818" cy="1767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D</a:t>
            </a:r>
            <a:r>
              <a:rPr lang="cs-CZ" b="1" dirty="0" smtClean="0"/>
              <a:t>opravníky</a:t>
            </a:r>
          </a:p>
          <a:p>
            <a:pPr lvl="1">
              <a:lnSpc>
                <a:spcPct val="70000"/>
              </a:lnSpc>
            </a:pPr>
            <a:r>
              <a:rPr lang="cs-CZ" sz="2000" dirty="0"/>
              <a:t>Válečkové</a:t>
            </a:r>
          </a:p>
          <a:p>
            <a:pPr lvl="1">
              <a:lnSpc>
                <a:spcPct val="70000"/>
              </a:lnSpc>
            </a:pPr>
            <a:r>
              <a:rPr lang="cs-CZ" sz="2000" dirty="0"/>
              <a:t>Pásové</a:t>
            </a:r>
          </a:p>
          <a:p>
            <a:pPr lvl="1">
              <a:lnSpc>
                <a:spcPct val="70000"/>
              </a:lnSpc>
            </a:pPr>
            <a:r>
              <a:rPr lang="cs-CZ" sz="2000" dirty="0"/>
              <a:t>Podvěsné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12" y="384720"/>
            <a:ext cx="3330054" cy="28529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93" y="2324245"/>
            <a:ext cx="4032277" cy="31888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710" y="3954647"/>
            <a:ext cx="4194321" cy="27015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0912" y="6009881"/>
            <a:ext cx="334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Dopravníky pro sypké materiály – </a:t>
            </a:r>
          </a:p>
          <a:p>
            <a:r>
              <a:rPr lang="cs-CZ" dirty="0" smtClean="0"/>
              <a:t>korečkové, řetězové, šnekové……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34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990600"/>
            <a:ext cx="4349675" cy="2314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Kompletační linky</a:t>
            </a:r>
          </a:p>
          <a:p>
            <a:r>
              <a:rPr lang="cs-CZ" b="1" dirty="0" smtClean="0"/>
              <a:t>Balící fixační stroje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Zdvižná zařízení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Manipulátory, polohovadla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Nakládkové rampy, můstky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05" y="691473"/>
            <a:ext cx="3510448" cy="29869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396" y="4631215"/>
            <a:ext cx="1779154" cy="13849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20" y="4052098"/>
            <a:ext cx="2762250" cy="2524125"/>
          </a:xfrm>
          <a:prstGeom prst="rect">
            <a:avLst/>
          </a:prstGeom>
        </p:spPr>
      </p:pic>
      <p:pic>
        <p:nvPicPr>
          <p:cNvPr id="11" name="Picture 15" descr="C:\Documents and Settings\JEL\My Documents\My Pictures\Analyser pictures\Standard A2A July 05\Caljan265_64_Manuel_SortKeyboard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2213" r="3458" b="1686"/>
          <a:stretch>
            <a:fillRect/>
          </a:stretch>
        </p:blipFill>
        <p:spPr bwMode="auto">
          <a:xfrm>
            <a:off x="7598907" y="4255038"/>
            <a:ext cx="2277523" cy="24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935" y="4052098"/>
            <a:ext cx="3267075" cy="2543175"/>
          </a:xfrm>
          <a:prstGeom prst="rect">
            <a:avLst/>
          </a:prstGeom>
        </p:spPr>
      </p:pic>
      <p:pic>
        <p:nvPicPr>
          <p:cNvPr id="13" name="Obrázek 4" descr="reg1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10" y="384720"/>
            <a:ext cx="3701439" cy="3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5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136" y="252830"/>
            <a:ext cx="5823285" cy="1325563"/>
          </a:xfrm>
        </p:spPr>
        <p:txBody>
          <a:bodyPr/>
          <a:lstStyle/>
          <a:p>
            <a:r>
              <a:rPr lang="cs-CZ" dirty="0" smtClean="0"/>
              <a:t>OBSAH SEMINÁŘE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3135" y="1697288"/>
            <a:ext cx="9611817" cy="4351338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Technologie pro logistiku</a:t>
            </a:r>
          </a:p>
          <a:p>
            <a:r>
              <a:rPr lang="cs-CZ" sz="3200" i="1" dirty="0"/>
              <a:t>Optimalizace počtu a polohy distribučních </a:t>
            </a:r>
            <a:r>
              <a:rPr lang="cs-CZ" sz="3200" i="1" dirty="0" smtClean="0"/>
              <a:t>uzlů, optimalizace </a:t>
            </a:r>
            <a:r>
              <a:rPr lang="cs-CZ" sz="3200" i="1" dirty="0"/>
              <a:t>rozvozových tras</a:t>
            </a:r>
          </a:p>
          <a:p>
            <a:r>
              <a:rPr lang="cs-CZ" sz="3200" dirty="0" smtClean="0"/>
              <a:t>Operativní </a:t>
            </a:r>
            <a:r>
              <a:rPr lang="cs-CZ" sz="3200" dirty="0"/>
              <a:t>nákup – řízení pojistné a obratové složky </a:t>
            </a:r>
            <a:r>
              <a:rPr lang="cs-CZ" sz="3200" dirty="0" smtClean="0"/>
              <a:t>nákupu</a:t>
            </a:r>
          </a:p>
          <a:p>
            <a:r>
              <a:rPr lang="cs-CZ" sz="3200" dirty="0" smtClean="0"/>
              <a:t>Nákupní </a:t>
            </a:r>
            <a:r>
              <a:rPr lang="cs-CZ" sz="3200" dirty="0"/>
              <a:t>objednávkové systémy</a:t>
            </a:r>
          </a:p>
          <a:p>
            <a:r>
              <a:rPr lang="cs-CZ" sz="3200" dirty="0" smtClean="0"/>
              <a:t>Výběr a hodnocení dodavatelů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187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990600"/>
            <a:ext cx="4349675" cy="2314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Kompletační linky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Balící fixační stroje</a:t>
            </a:r>
          </a:p>
          <a:p>
            <a:r>
              <a:rPr lang="cs-CZ" b="1" dirty="0" smtClean="0"/>
              <a:t>Zdvižná zařízení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Manipulátory, polohovadla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Nakládkové rampy, můstky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34" y="3304671"/>
            <a:ext cx="3314558" cy="33145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850" y="329100"/>
            <a:ext cx="2779600" cy="15838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77" y="1208791"/>
            <a:ext cx="3517874" cy="22577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426" y="3915092"/>
            <a:ext cx="4120689" cy="27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990600"/>
            <a:ext cx="4349675" cy="2314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Kompletační linky</a:t>
            </a:r>
          </a:p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Balící fixační stroje</a:t>
            </a:r>
          </a:p>
          <a:p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Zdvižná zařízení</a:t>
            </a:r>
          </a:p>
          <a:p>
            <a:r>
              <a:rPr lang="cs-CZ" b="1" dirty="0"/>
              <a:t>Manipulátory, polohovadla</a:t>
            </a:r>
          </a:p>
          <a:p>
            <a:r>
              <a:rPr lang="cs-CZ" b="1" dirty="0"/>
              <a:t>Nakládkové rampy, můstky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743" y="116660"/>
            <a:ext cx="2469873" cy="24241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541" y="5040798"/>
            <a:ext cx="2825828" cy="16127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430" y="78660"/>
            <a:ext cx="2652957" cy="25001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121" y="2805638"/>
            <a:ext cx="3039802" cy="23371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01" y="3934443"/>
            <a:ext cx="3029202" cy="270246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1153" y="3652163"/>
            <a:ext cx="2212199" cy="23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0" y="635286"/>
            <a:ext cx="4324577" cy="13613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Ruční manipulační technika</a:t>
            </a:r>
          </a:p>
          <a:p>
            <a:pPr lvl="1"/>
            <a:r>
              <a:rPr lang="cs-CZ" dirty="0" smtClean="0"/>
              <a:t>Paletové vozíky</a:t>
            </a:r>
          </a:p>
          <a:p>
            <a:pPr lvl="1"/>
            <a:r>
              <a:rPr lang="cs-CZ" dirty="0" smtClean="0"/>
              <a:t>Vozíky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01" y="1774430"/>
            <a:ext cx="2395689" cy="20713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095" y="515960"/>
            <a:ext cx="1710520" cy="185306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66" y="617716"/>
            <a:ext cx="1191163" cy="19203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53" y="5427482"/>
            <a:ext cx="1694100" cy="140590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355" y="2695921"/>
            <a:ext cx="2067636" cy="183403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725" y="28846"/>
            <a:ext cx="3211911" cy="260011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48" y="2369023"/>
            <a:ext cx="2209800" cy="26860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756" y="3079525"/>
            <a:ext cx="3653984" cy="404727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7812" y="5103160"/>
            <a:ext cx="1877979" cy="146329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8041" y="4374548"/>
            <a:ext cx="3130749" cy="24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769441"/>
            <a:ext cx="4892937" cy="197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Elektrické nízkozdvižné vozíky</a:t>
            </a:r>
          </a:p>
          <a:p>
            <a:pPr lvl="1"/>
            <a:r>
              <a:rPr lang="cs-CZ" dirty="0" smtClean="0"/>
              <a:t>Ručně vedený</a:t>
            </a:r>
          </a:p>
          <a:p>
            <a:pPr lvl="1"/>
            <a:r>
              <a:rPr lang="cs-CZ" dirty="0" smtClean="0"/>
              <a:t>Se sklopnou plošinkou</a:t>
            </a:r>
          </a:p>
          <a:p>
            <a:pPr lvl="1"/>
            <a:r>
              <a:rPr lang="cs-CZ" dirty="0" smtClean="0"/>
              <a:t>Pro sedící obsluhu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55" y="952289"/>
            <a:ext cx="3015691" cy="32851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069" y="240209"/>
            <a:ext cx="2188075" cy="25091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143" y="4003895"/>
            <a:ext cx="2646395" cy="24395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74" y="4003895"/>
            <a:ext cx="2424187" cy="25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769441"/>
            <a:ext cx="4096871" cy="20842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Vysokozdvižné vozíky</a:t>
            </a:r>
          </a:p>
          <a:p>
            <a:pPr lvl="1"/>
            <a:r>
              <a:rPr lang="cs-CZ" sz="3200" b="1" dirty="0" smtClean="0"/>
              <a:t>Ručně vedené</a:t>
            </a:r>
          </a:p>
          <a:p>
            <a:pPr lvl="1"/>
            <a:r>
              <a:rPr lang="cs-CZ" sz="3200" b="1" dirty="0"/>
              <a:t>Č</a:t>
            </a:r>
            <a:r>
              <a:rPr lang="cs-CZ" sz="3200" b="1" dirty="0" smtClean="0"/>
              <a:t>elní 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Retraky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Systémové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102" y="1523147"/>
            <a:ext cx="3019425" cy="50673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07" y="415972"/>
            <a:ext cx="3347113" cy="26978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2" y="3391966"/>
            <a:ext cx="2638425" cy="30765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996" y="3688252"/>
            <a:ext cx="3131747" cy="29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769441"/>
            <a:ext cx="4096871" cy="20842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Vysokozdvižné vozíky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Ručně vedené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Čelní </a:t>
            </a:r>
          </a:p>
          <a:p>
            <a:pPr lvl="1">
              <a:lnSpc>
                <a:spcPct val="100000"/>
              </a:lnSpc>
            </a:pPr>
            <a:r>
              <a:rPr lang="cs-CZ" sz="3200" b="1" dirty="0" err="1"/>
              <a:t>Retraky</a:t>
            </a:r>
            <a:endParaRPr lang="cs-CZ" sz="3200" b="1" dirty="0"/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Systémové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071" y="2716402"/>
            <a:ext cx="3114675" cy="39909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51176" y="910836"/>
            <a:ext cx="162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Boční, třícestný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583" y="2928225"/>
            <a:ext cx="3390900" cy="32670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253" y="1620520"/>
            <a:ext cx="3668404" cy="34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769441"/>
            <a:ext cx="4096871" cy="208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Vysokozdvižné vozíky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Ručně vedené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Čelní </a:t>
            </a:r>
          </a:p>
          <a:p>
            <a:pPr lvl="1"/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Retraky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3200" b="1" dirty="0"/>
              <a:t>Systémové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41" y="2669070"/>
            <a:ext cx="3886200" cy="4076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38" y="286603"/>
            <a:ext cx="2578858" cy="33344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62667" y="87345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an up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44336" y="2669070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(pro úzké uličky)</a:t>
            </a:r>
            <a:endParaRPr lang="cs-CZ" dirty="0"/>
          </a:p>
        </p:txBody>
      </p:sp>
      <p:pic>
        <p:nvPicPr>
          <p:cNvPr id="1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43" y="2853736"/>
            <a:ext cx="273685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9018958" y="2299738"/>
            <a:ext cx="273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 automatickým navážením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9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956235"/>
            <a:ext cx="2680447" cy="11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Vychystávací</a:t>
            </a:r>
          </a:p>
          <a:p>
            <a:pPr lvl="1">
              <a:lnSpc>
                <a:spcPct val="70000"/>
              </a:lnSpc>
            </a:pPr>
            <a:r>
              <a:rPr lang="cs-CZ" sz="2000" dirty="0" smtClean="0"/>
              <a:t>Horizontální</a:t>
            </a:r>
            <a:endParaRPr lang="cs-CZ" sz="2000" dirty="0"/>
          </a:p>
          <a:p>
            <a:pPr lvl="1">
              <a:lnSpc>
                <a:spcPct val="70000"/>
              </a:lnSpc>
            </a:pPr>
            <a:r>
              <a:rPr lang="cs-CZ" sz="2000" dirty="0" err="1" smtClean="0"/>
              <a:t>Verikální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43" y="128918"/>
            <a:ext cx="5695187" cy="25717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99" y="3332636"/>
            <a:ext cx="2893144" cy="30122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188" y="3162300"/>
            <a:ext cx="42672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890784"/>
            <a:ext cx="4114801" cy="153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Tahače a přívěsy</a:t>
            </a:r>
          </a:p>
          <a:p>
            <a:r>
              <a:rPr lang="cs-CZ" b="1" dirty="0" err="1" smtClean="0">
                <a:solidFill>
                  <a:schemeClr val="bg2">
                    <a:lumMod val="75000"/>
                  </a:schemeClr>
                </a:solidFill>
              </a:rPr>
              <a:t>Podbíhací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 vozíky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5" y="4189971"/>
            <a:ext cx="1787187" cy="23014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42" y="2834211"/>
            <a:ext cx="2526844" cy="29038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55" y="4403919"/>
            <a:ext cx="3153061" cy="20875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260" y="1926917"/>
            <a:ext cx="2870254" cy="17306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755" y="550921"/>
            <a:ext cx="3804629" cy="18715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5220" y="2495093"/>
            <a:ext cx="1533834" cy="14404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7285" y="2734315"/>
            <a:ext cx="1891074" cy="120124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0365" y="4403919"/>
            <a:ext cx="2264166" cy="17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847" y="0"/>
            <a:ext cx="2287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MOBILNÍ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38847" y="890784"/>
            <a:ext cx="4114801" cy="153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Tahače a přívěsy</a:t>
            </a:r>
          </a:p>
          <a:p>
            <a:r>
              <a:rPr lang="cs-CZ" b="1" dirty="0" err="1" smtClean="0"/>
              <a:t>Podbíhací</a:t>
            </a:r>
            <a:r>
              <a:rPr lang="cs-CZ" b="1" dirty="0" smtClean="0"/>
              <a:t> vozíky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1" y="2357670"/>
            <a:ext cx="3814891" cy="24461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03" y="4354350"/>
            <a:ext cx="1614542" cy="210604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287" y="384720"/>
            <a:ext cx="3774885" cy="23375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072" y="4466392"/>
            <a:ext cx="3329100" cy="15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Stacionární skladové technologie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6"/>
            <a:ext cx="4096871" cy="1361328"/>
          </a:xfrm>
        </p:spPr>
        <p:txBody>
          <a:bodyPr>
            <a:normAutofit/>
          </a:bodyPr>
          <a:lstStyle/>
          <a:p>
            <a:r>
              <a:rPr lang="cs-CZ" b="1" dirty="0" smtClean="0"/>
              <a:t>Volné ukládací plochy</a:t>
            </a:r>
          </a:p>
          <a:p>
            <a:pPr lvl="1"/>
            <a:r>
              <a:rPr lang="cs-CZ" dirty="0"/>
              <a:t>pro sypké </a:t>
            </a:r>
            <a:r>
              <a:rPr lang="cs-CZ" dirty="0" smtClean="0"/>
              <a:t>materiály</a:t>
            </a:r>
          </a:p>
          <a:p>
            <a:pPr lvl="1"/>
            <a:r>
              <a:rPr lang="cs-CZ" dirty="0" smtClean="0"/>
              <a:t>pro stohovatelné MJ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838198" y="3536576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dirty="0" smtClean="0"/>
              <a:t>Konvenční</a:t>
            </a:r>
          </a:p>
          <a:p>
            <a:pPr lvl="1"/>
            <a:r>
              <a:rPr lang="cs-CZ" dirty="0" smtClean="0"/>
              <a:t>Spádové </a:t>
            </a:r>
          </a:p>
          <a:p>
            <a:pPr lvl="1"/>
            <a:r>
              <a:rPr lang="cs-CZ" dirty="0" smtClean="0"/>
              <a:t>Vícepodlažní</a:t>
            </a:r>
          </a:p>
          <a:p>
            <a:pPr lvl="1"/>
            <a:r>
              <a:rPr lang="cs-CZ" dirty="0" err="1" smtClean="0"/>
              <a:t>Paternoster</a:t>
            </a:r>
            <a:endParaRPr lang="cs-CZ" dirty="0" smtClean="0"/>
          </a:p>
          <a:p>
            <a:pPr lvl="1"/>
            <a:r>
              <a:rPr lang="cs-CZ" dirty="0" err="1" smtClean="0"/>
              <a:t>Shuttle</a:t>
            </a:r>
            <a:endParaRPr lang="cs-CZ" dirty="0" smtClean="0"/>
          </a:p>
          <a:p>
            <a:pPr lvl="1"/>
            <a:r>
              <a:rPr lang="cs-CZ" dirty="0" err="1" smtClean="0"/>
              <a:t>Miniload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109882" y="1524000"/>
            <a:ext cx="4096871" cy="26396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paletové</a:t>
            </a:r>
          </a:p>
          <a:p>
            <a:pPr lvl="1"/>
            <a:r>
              <a:rPr lang="cs-CZ" dirty="0" smtClean="0"/>
              <a:t>Konvenční</a:t>
            </a:r>
            <a:endParaRPr lang="cs-CZ" dirty="0"/>
          </a:p>
          <a:p>
            <a:pPr lvl="1"/>
            <a:r>
              <a:rPr lang="cs-CZ" dirty="0" err="1" smtClean="0"/>
              <a:t>Pojizdné</a:t>
            </a:r>
            <a:endParaRPr lang="cs-CZ" dirty="0" smtClean="0"/>
          </a:p>
          <a:p>
            <a:pPr lvl="1"/>
            <a:r>
              <a:rPr lang="cs-CZ" dirty="0" smtClean="0"/>
              <a:t>Vjezdové</a:t>
            </a:r>
          </a:p>
          <a:p>
            <a:pPr lvl="1"/>
            <a:r>
              <a:rPr lang="cs-CZ" dirty="0" smtClean="0"/>
              <a:t>Spádové</a:t>
            </a:r>
          </a:p>
          <a:p>
            <a:pPr lvl="1"/>
            <a:r>
              <a:rPr lang="cs-CZ" dirty="0" err="1" smtClean="0"/>
              <a:t>Shuttle</a:t>
            </a:r>
            <a:endParaRPr lang="cs-CZ" dirty="0" smtClean="0"/>
          </a:p>
          <a:p>
            <a:pPr lvl="1"/>
            <a:r>
              <a:rPr lang="cs-CZ" dirty="0" smtClean="0"/>
              <a:t>Zakladačové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442011" y="4800600"/>
            <a:ext cx="2776818" cy="1767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D</a:t>
            </a:r>
            <a:r>
              <a:rPr lang="cs-CZ" b="1" dirty="0" smtClean="0"/>
              <a:t>opravníky</a:t>
            </a:r>
          </a:p>
          <a:p>
            <a:pPr lvl="1">
              <a:lnSpc>
                <a:spcPct val="70000"/>
              </a:lnSpc>
            </a:pPr>
            <a:r>
              <a:rPr lang="cs-CZ" sz="2000" dirty="0"/>
              <a:t>Válečkové</a:t>
            </a:r>
          </a:p>
          <a:p>
            <a:pPr lvl="1">
              <a:lnSpc>
                <a:spcPct val="70000"/>
              </a:lnSpc>
            </a:pPr>
            <a:r>
              <a:rPr lang="cs-CZ" sz="2000" dirty="0"/>
              <a:t>Pásové</a:t>
            </a:r>
          </a:p>
          <a:p>
            <a:pPr lvl="1">
              <a:lnSpc>
                <a:spcPct val="70000"/>
              </a:lnSpc>
            </a:pPr>
            <a:r>
              <a:rPr lang="cs-CZ" sz="2000" dirty="0"/>
              <a:t>Podvěsné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7476565" y="4373880"/>
            <a:ext cx="4349675" cy="2314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Kompletační linky</a:t>
            </a:r>
          </a:p>
          <a:p>
            <a:r>
              <a:rPr lang="cs-CZ" b="1" dirty="0" smtClean="0"/>
              <a:t>Balící fixační stro</a:t>
            </a:r>
            <a:r>
              <a:rPr lang="cs-CZ" dirty="0" smtClean="0"/>
              <a:t>je</a:t>
            </a:r>
          </a:p>
          <a:p>
            <a:r>
              <a:rPr lang="cs-CZ" b="1" dirty="0" smtClean="0"/>
              <a:t>Zdvižná zařízení</a:t>
            </a:r>
          </a:p>
          <a:p>
            <a:r>
              <a:rPr lang="cs-CZ" b="1" dirty="0" smtClean="0"/>
              <a:t>Manipulátory, polohovadla</a:t>
            </a:r>
          </a:p>
          <a:p>
            <a:r>
              <a:rPr lang="cs-CZ" b="1" dirty="0" smtClean="0"/>
              <a:t>Nakládkové rampy, můstky</a:t>
            </a:r>
          </a:p>
        </p:txBody>
      </p:sp>
      <p:sp>
        <p:nvSpPr>
          <p:cNvPr id="8" name="Osmicípá hvězda 7"/>
          <p:cNvSpPr/>
          <p:nvPr/>
        </p:nvSpPr>
        <p:spPr>
          <a:xfrm>
            <a:off x="7393640" y="3766108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0" name="Osmicípá hvězda 9"/>
          <p:cNvSpPr/>
          <p:nvPr/>
        </p:nvSpPr>
        <p:spPr>
          <a:xfrm>
            <a:off x="3316942" y="5112263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1" name="Osmicípá hvězda 10"/>
          <p:cNvSpPr/>
          <p:nvPr/>
        </p:nvSpPr>
        <p:spPr>
          <a:xfrm>
            <a:off x="3316941" y="5502228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2" name="Osmicípá hvězda 11"/>
          <p:cNvSpPr/>
          <p:nvPr/>
        </p:nvSpPr>
        <p:spPr>
          <a:xfrm>
            <a:off x="3316941" y="5892193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3" name="Osmicípá hvězda 12"/>
          <p:cNvSpPr/>
          <p:nvPr/>
        </p:nvSpPr>
        <p:spPr>
          <a:xfrm>
            <a:off x="6551407" y="4804648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4" name="Osmicípá hvězda 13"/>
          <p:cNvSpPr/>
          <p:nvPr/>
        </p:nvSpPr>
        <p:spPr>
          <a:xfrm>
            <a:off x="7218829" y="3341593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5" name="Osmicípá hvězda 14"/>
          <p:cNvSpPr/>
          <p:nvPr/>
        </p:nvSpPr>
        <p:spPr>
          <a:xfrm>
            <a:off x="10551457" y="5258331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  <p:sp>
        <p:nvSpPr>
          <p:cNvPr id="16" name="Osmicípá hvězda 15"/>
          <p:cNvSpPr/>
          <p:nvPr/>
        </p:nvSpPr>
        <p:spPr>
          <a:xfrm>
            <a:off x="10551458" y="4410635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  <p:sp>
        <p:nvSpPr>
          <p:cNvPr id="17" name="Osmicípá hvězda 16"/>
          <p:cNvSpPr/>
          <p:nvPr/>
        </p:nvSpPr>
        <p:spPr>
          <a:xfrm>
            <a:off x="11651428" y="5697210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  <p:sp>
        <p:nvSpPr>
          <p:cNvPr id="18" name="Osmicípá hvězda 17"/>
          <p:cNvSpPr/>
          <p:nvPr/>
        </p:nvSpPr>
        <p:spPr>
          <a:xfrm>
            <a:off x="10551458" y="4853106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123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136" y="252830"/>
            <a:ext cx="5823285" cy="1325563"/>
          </a:xfrm>
        </p:spPr>
        <p:txBody>
          <a:bodyPr/>
          <a:lstStyle/>
          <a:p>
            <a:r>
              <a:rPr lang="cs-CZ" dirty="0" smtClean="0"/>
              <a:t>OBSAH WEBINÁŘE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3135" y="1697288"/>
            <a:ext cx="9611817" cy="4351338"/>
          </a:xfrm>
        </p:spPr>
        <p:txBody>
          <a:bodyPr>
            <a:normAutofit/>
          </a:bodyPr>
          <a:lstStyle/>
          <a:p>
            <a:r>
              <a:rPr lang="cs-CZ" sz="3200" dirty="0"/>
              <a:t>Optimalizace počtu a polohy distribučních </a:t>
            </a:r>
            <a:r>
              <a:rPr lang="cs-CZ" sz="3200" dirty="0" smtClean="0"/>
              <a:t>uzlů</a:t>
            </a:r>
          </a:p>
          <a:p>
            <a:r>
              <a:rPr lang="cs-CZ" sz="3200" dirty="0" smtClean="0"/>
              <a:t>Optimalizace </a:t>
            </a:r>
            <a:r>
              <a:rPr lang="cs-CZ" sz="3200" dirty="0"/>
              <a:t>rozvozových </a:t>
            </a:r>
            <a:r>
              <a:rPr lang="cs-CZ" sz="3200" dirty="0" smtClean="0"/>
              <a:t>tras</a:t>
            </a:r>
          </a:p>
          <a:p>
            <a:r>
              <a:rPr lang="cs-CZ" sz="3200" dirty="0" smtClean="0"/>
              <a:t>Informační </a:t>
            </a:r>
            <a:r>
              <a:rPr lang="cs-CZ" sz="3200" dirty="0"/>
              <a:t>systémy pro řízení dopravy (TMS</a:t>
            </a:r>
            <a:r>
              <a:rPr lang="cs-CZ" sz="3200" dirty="0" smtClean="0"/>
              <a:t>)</a:t>
            </a:r>
          </a:p>
          <a:p>
            <a:r>
              <a:rPr lang="cs-CZ" sz="3200" dirty="0" smtClean="0"/>
              <a:t>Právní </a:t>
            </a:r>
            <a:r>
              <a:rPr lang="cs-CZ" sz="3200" dirty="0"/>
              <a:t>vztahy a ručení za škody v přepravním </a:t>
            </a:r>
            <a:r>
              <a:rPr lang="cs-CZ" sz="3200" dirty="0" smtClean="0"/>
              <a:t>řádu</a:t>
            </a:r>
          </a:p>
          <a:p>
            <a:r>
              <a:rPr lang="cs-CZ" sz="3200" dirty="0"/>
              <a:t>Operativní nákup </a:t>
            </a:r>
            <a:r>
              <a:rPr lang="cs-CZ" sz="3200" dirty="0" smtClean="0"/>
              <a:t>- úvod do problematiky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870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POČET A </a:t>
            </a:r>
            <a:r>
              <a:rPr lang="cs-CZ" altLang="cs-CZ" b="1" dirty="0" smtClean="0"/>
              <a:t>LOKALIZACE DISTRIBUČNÍCH </a:t>
            </a:r>
            <a:r>
              <a:rPr lang="cs-CZ" altLang="cs-CZ" b="1" dirty="0"/>
              <a:t>MÍST</a:t>
            </a:r>
            <a:r>
              <a:rPr lang="cs-CZ" altLang="cs-CZ" b="1" dirty="0">
                <a:solidFill>
                  <a:srgbClr val="3333CC"/>
                </a:solidFill>
              </a:rPr>
              <a:t/>
            </a:r>
            <a:br>
              <a:rPr lang="cs-CZ" altLang="cs-CZ" b="1" dirty="0">
                <a:solidFill>
                  <a:srgbClr val="3333CC"/>
                </a:solidFill>
              </a:rPr>
            </a:br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22165" y="3263153"/>
            <a:ext cx="7342187" cy="412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2500" smtClean="0"/>
              <a:t>= hledání rovnováhy mezi dvěma směry:</a:t>
            </a:r>
            <a:endParaRPr lang="cs-CZ" altLang="cs-CZ" sz="25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22165" y="3826716"/>
            <a:ext cx="2514600" cy="1295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cs-CZ" altLang="cs-CZ" sz="1800">
                <a:latin typeface="Arial" panose="020B0604020202020204" pitchFamily="34" charset="0"/>
              </a:rPr>
              <a:t>Minimalizace:</a:t>
            </a:r>
          </a:p>
          <a:p>
            <a:pPr algn="l"/>
            <a:r>
              <a:rPr lang="cs-CZ" altLang="cs-CZ" sz="1800">
                <a:latin typeface="Arial" panose="020B0604020202020204" pitchFamily="34" charset="0"/>
              </a:rPr>
              <a:t>-manipulačních operací</a:t>
            </a:r>
          </a:p>
          <a:p>
            <a:pPr algn="l"/>
            <a:r>
              <a:rPr lang="cs-CZ" altLang="cs-CZ" sz="1800">
                <a:latin typeface="Arial" panose="020B0604020202020204" pitchFamily="34" charset="0"/>
              </a:rPr>
              <a:t>-počtu skladů</a:t>
            </a:r>
          </a:p>
          <a:p>
            <a:pPr algn="l"/>
            <a:r>
              <a:rPr lang="cs-CZ" altLang="cs-CZ" sz="1800">
                <a:latin typeface="Arial" panose="020B0604020202020204" pitchFamily="34" charset="0"/>
              </a:rPr>
              <a:t>-nákladů na dopravu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017965" y="3826716"/>
            <a:ext cx="2514600" cy="1295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cs-CZ" altLang="cs-CZ" sz="1800">
                <a:latin typeface="Arial" panose="020B0604020202020204" pitchFamily="34" charset="0"/>
              </a:rPr>
              <a:t>-přiblížení trhu</a:t>
            </a:r>
          </a:p>
          <a:p>
            <a:pPr algn="l"/>
            <a:r>
              <a:rPr lang="cs-CZ" altLang="cs-CZ" sz="1800">
                <a:latin typeface="Arial" panose="020B0604020202020204" pitchFamily="34" charset="0"/>
              </a:rPr>
              <a:t>-zpětná kontrola </a:t>
            </a:r>
          </a:p>
          <a:p>
            <a:pPr algn="l"/>
            <a:r>
              <a:rPr lang="cs-CZ" altLang="cs-CZ" sz="1800">
                <a:latin typeface="Arial" panose="020B0604020202020204" pitchFamily="34" charset="0"/>
              </a:rPr>
              <a:t> spokojenosti zákazníka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522165" y="5350716"/>
            <a:ext cx="70104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722565" y="5426916"/>
            <a:ext cx="762000" cy="5334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741365" y="6341316"/>
            <a:ext cx="472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 u="sng">
                <a:latin typeface="Arial" panose="020B0604020202020204" pitchFamily="34" charset="0"/>
              </a:rPr>
              <a:t>Viz základní definice logistiky</a:t>
            </a:r>
          </a:p>
        </p:txBody>
      </p:sp>
    </p:spTree>
    <p:extLst>
      <p:ext uri="{BB962C8B-B14F-4D97-AF65-F5344CB8AC3E}">
        <p14:creationId xmlns:p14="http://schemas.microsoft.com/office/powerpoint/2010/main" val="1993314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3333CC"/>
                </a:solidFill>
              </a:rPr>
              <a:t>Optimální počet skladů</a:t>
            </a:r>
            <a:br>
              <a:rPr lang="cs-CZ" altLang="cs-CZ" dirty="0">
                <a:solidFill>
                  <a:srgbClr val="3333CC"/>
                </a:solidFill>
              </a:rPr>
            </a:b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14848" y="1074457"/>
            <a:ext cx="7343775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altLang="cs-CZ" sz="4000" dirty="0">
              <a:solidFill>
                <a:srgbClr val="3333CC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514848" y="5970307"/>
            <a:ext cx="8640763" cy="647700"/>
          </a:xfrm>
          <a:prstGeom prst="rect">
            <a:avLst/>
          </a:prstGeom>
          <a:solidFill>
            <a:schemeClr val="hlink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 u="sng" smtClean="0"/>
              <a:t>Klíč pro lokalizaci skladů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600" smtClean="0"/>
              <a:t>Suma součinů vzdáleností a velikostí spotřeb mezi danými body distribuční sítě musí být minimální!!</a:t>
            </a:r>
            <a:endParaRPr lang="cs-CZ" altLang="cs-CZ" sz="1600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1732336" y="1331381"/>
            <a:ext cx="7696200" cy="4561139"/>
            <a:chOff x="288" y="235"/>
            <a:chExt cx="4848" cy="3365"/>
          </a:xfrm>
        </p:grpSpPr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2640" y="2688"/>
              <a:ext cx="192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056" y="2640"/>
              <a:ext cx="4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1152" y="624"/>
              <a:ext cx="0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1584" y="72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1968" y="1152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2352" y="1104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2736" y="72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3120" y="72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3504" y="72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3888" y="72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1488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1872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256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2640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3024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3408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3792" y="2688"/>
              <a:ext cx="384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7…</a:t>
              </a: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1584" y="1008"/>
              <a:ext cx="38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968" y="1632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352" y="187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2736" y="1968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3120" y="2064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3504" y="21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1584" y="2208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V="1">
              <a:off x="1968" y="211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V="1">
              <a:off x="2352" y="1920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V="1">
              <a:off x="2736" y="172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3120" y="1488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 flipV="1">
              <a:off x="3504" y="1152"/>
              <a:ext cx="38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1261" y="235"/>
              <a:ext cx="1392" cy="793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Náklady na</a:t>
              </a:r>
            </a:p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rozvoz</a:t>
              </a:r>
            </a:p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k zákazníkům</a:t>
              </a: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408" y="294"/>
              <a:ext cx="1296" cy="10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náklady na </a:t>
              </a:r>
            </a:p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rozvoz do </a:t>
              </a:r>
            </a:p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distribučních</a:t>
              </a:r>
            </a:p>
            <a:p>
              <a:pPr algn="ctr"/>
              <a:r>
                <a:rPr lang="cs-CZ" altLang="cs-CZ" sz="2400" b="1" dirty="0">
                  <a:latin typeface="Arial" panose="020B0604020202020204" pitchFamily="34" charset="0"/>
                </a:rPr>
                <a:t>skladů</a:t>
              </a: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4944" y="2688"/>
              <a:ext cx="19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4032" y="2880"/>
              <a:ext cx="100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počet skladů</a:t>
              </a:r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288" y="624"/>
              <a:ext cx="72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800">
                  <a:latin typeface="Arial" panose="020B0604020202020204" pitchFamily="34" charset="0"/>
                </a:rPr>
                <a:t>náklady</a:t>
              </a:r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528" y="3024"/>
              <a:ext cx="1632" cy="576"/>
            </a:xfrm>
            <a:prstGeom prst="rect">
              <a:avLst/>
            </a:prstGeom>
            <a:solidFill>
              <a:schemeClr val="hlink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2500">
                  <a:latin typeface="Arial" panose="020B0604020202020204" pitchFamily="34" charset="0"/>
                </a:rPr>
                <a:t>OPTIMÁLNÍ</a:t>
              </a:r>
            </a:p>
            <a:p>
              <a:pPr algn="ctr"/>
              <a:r>
                <a:rPr lang="cs-CZ" altLang="cs-CZ" sz="2500">
                  <a:latin typeface="Arial" panose="020B0604020202020204" pitchFamily="34" charset="0"/>
                </a:rPr>
                <a:t>POČET SKLADŮ</a:t>
              </a: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flipH="1">
              <a:off x="2256" y="2928"/>
              <a:ext cx="336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9352335" y="1411354"/>
            <a:ext cx="2346605" cy="1436259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400" b="1" dirty="0">
                <a:latin typeface="Arial" panose="020B0604020202020204" pitchFamily="34" charset="0"/>
              </a:rPr>
              <a:t>náklady na </a:t>
            </a:r>
          </a:p>
          <a:p>
            <a:pPr algn="ctr"/>
            <a:r>
              <a:rPr lang="cs-CZ" altLang="cs-CZ" sz="2400" b="1" dirty="0">
                <a:latin typeface="Arial" panose="020B0604020202020204" pitchFamily="34" charset="0"/>
              </a:rPr>
              <a:t>d</a:t>
            </a:r>
            <a:r>
              <a:rPr lang="cs-CZ" altLang="cs-CZ" sz="2400" b="1" dirty="0" smtClean="0">
                <a:latin typeface="Arial" panose="020B0604020202020204" pitchFamily="34" charset="0"/>
              </a:rPr>
              <a:t>ržení zásoby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858623" y="2092305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+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1735571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965" y="365125"/>
            <a:ext cx="10963835" cy="1325563"/>
          </a:xfrm>
        </p:spPr>
        <p:txBody>
          <a:bodyPr/>
          <a:lstStyle/>
          <a:p>
            <a:r>
              <a:rPr lang="cs-CZ" dirty="0" smtClean="0"/>
              <a:t>SW řešení pro optimalizaci počtu a umístění DC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294" y="1786698"/>
            <a:ext cx="8436429" cy="2727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Která distribuční centra se vyplatí zrušit či přemístit?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Kde je vhodná lokace optimálních distribučních center?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Jaké je optimální přiřazení odběratelům distribučním centrům?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Jaký je optimální počet distribučních center a skladů?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Kam umístit nové DC?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Jak optimálně kombinovat vlastní a smluvní sklady?</a:t>
            </a:r>
            <a:endParaRPr lang="cs-CZ" sz="2400" dirty="0">
              <a:effectLst/>
            </a:endParaRPr>
          </a:p>
        </p:txBody>
      </p:sp>
      <p:pic>
        <p:nvPicPr>
          <p:cNvPr id="6" name="Picture 4" descr="PEKEBBL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14624"/>
            <a:ext cx="5339338" cy="23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4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cs-CZ" dirty="0" smtClean="0"/>
              <a:t>Výstupy vizualizace variant</a:t>
            </a:r>
            <a:endParaRPr lang="cs-CZ" dirty="0"/>
          </a:p>
        </p:txBody>
      </p:sp>
      <p:pic>
        <p:nvPicPr>
          <p:cNvPr id="4" name="Picture 4" descr="V1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210"/>
            <a:ext cx="3848956" cy="26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1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12" y="1089209"/>
            <a:ext cx="3882580" cy="26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1_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48" y="1089208"/>
            <a:ext cx="3353108" cy="26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1_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3260"/>
            <a:ext cx="3848956" cy="262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1_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37" y="4171448"/>
            <a:ext cx="3913955" cy="26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V1_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35" y="4153259"/>
            <a:ext cx="3370922" cy="262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17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Srovnání sumy celkových nákladů</a:t>
            </a:r>
            <a:endParaRPr lang="cs-CZ" dirty="0"/>
          </a:p>
        </p:txBody>
      </p:sp>
      <p:graphicFrame>
        <p:nvGraphicFramePr>
          <p:cNvPr id="4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1143000" y="2043906"/>
          <a:ext cx="9906000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Graf" r:id="rId3" imgW="9906000" imgH="3914775" progId="Excel.Chart.8">
                  <p:embed/>
                </p:oleObj>
              </mc:Choice>
              <mc:Fallback>
                <p:oleObj name="Graf" r:id="rId3" imgW="9906000" imgH="391477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43906"/>
                        <a:ext cx="9906000" cy="391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042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Optimalizace rozvozových tras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2071"/>
            <a:ext cx="6981825" cy="4352925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348348" y="3815123"/>
            <a:ext cx="174812" cy="188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2119313" y="3443088"/>
            <a:ext cx="174812" cy="188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388254" y="3815122"/>
            <a:ext cx="174812" cy="188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702454" y="4447135"/>
            <a:ext cx="277906" cy="286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13125" y="3997781"/>
            <a:ext cx="174812" cy="188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563066" y="5105059"/>
            <a:ext cx="174812" cy="188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2475660" y="3997782"/>
            <a:ext cx="0" cy="5927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endCxn id="6" idx="6"/>
          </p:cNvCxnSpPr>
          <p:nvPr/>
        </p:nvCxnSpPr>
        <p:spPr>
          <a:xfrm flipH="1" flipV="1">
            <a:off x="2294125" y="3537218"/>
            <a:ext cx="181535" cy="3054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6" idx="2"/>
            <a:endCxn id="5" idx="1"/>
          </p:cNvCxnSpPr>
          <p:nvPr/>
        </p:nvCxnSpPr>
        <p:spPr>
          <a:xfrm flipH="1">
            <a:off x="1373949" y="3537218"/>
            <a:ext cx="745364" cy="305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5" idx="5"/>
            <a:endCxn id="9" idx="4"/>
          </p:cNvCxnSpPr>
          <p:nvPr/>
        </p:nvCxnSpPr>
        <p:spPr>
          <a:xfrm>
            <a:off x="1497559" y="3975812"/>
            <a:ext cx="502972" cy="210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8" idx="0"/>
          </p:cNvCxnSpPr>
          <p:nvPr/>
        </p:nvCxnSpPr>
        <p:spPr>
          <a:xfrm flipH="1">
            <a:off x="1841407" y="4218533"/>
            <a:ext cx="159124" cy="228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>
            <a:stCxn id="8" idx="5"/>
            <a:endCxn id="10" idx="1"/>
          </p:cNvCxnSpPr>
          <p:nvPr/>
        </p:nvCxnSpPr>
        <p:spPr>
          <a:xfrm>
            <a:off x="1939662" y="4691995"/>
            <a:ext cx="649005" cy="440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 flipV="1">
            <a:off x="2588667" y="4734006"/>
            <a:ext cx="79415" cy="465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Čárový bublinový popisek 1 31"/>
          <p:cNvSpPr/>
          <p:nvPr/>
        </p:nvSpPr>
        <p:spPr>
          <a:xfrm>
            <a:off x="7511143" y="1436914"/>
            <a:ext cx="3657600" cy="1110343"/>
          </a:xfrm>
          <a:prstGeom prst="borderCallout1">
            <a:avLst>
              <a:gd name="adj1" fmla="val 18750"/>
              <a:gd name="adj2" fmla="val -8333"/>
              <a:gd name="adj3" fmla="val 258529"/>
              <a:gd name="adj4" fmla="val -137440"/>
            </a:avLst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2">
                    <a:lumMod val="50000"/>
                  </a:schemeClr>
                </a:solidFill>
              </a:rPr>
              <a:t>Jakou trasou propojit zadaný počet uzlů sítě tak, aby vozidlo najelo co nejmenší počet kilometrů</a:t>
            </a:r>
            <a:endParaRPr lang="cs-CZ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404425" y="3184561"/>
            <a:ext cx="3483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Omezující podmínky: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Silniční síť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Kapacita vozidla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Sjednané časové okna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Nutné pořadí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Celkový čas jedné jízdy</a:t>
            </a:r>
            <a:endParaRPr lang="cs-CZ" sz="2800" dirty="0"/>
          </a:p>
        </p:txBody>
      </p:sp>
      <p:sp>
        <p:nvSpPr>
          <p:cNvPr id="34" name="Obdélník 33"/>
          <p:cNvSpPr/>
          <p:nvPr/>
        </p:nvSpPr>
        <p:spPr>
          <a:xfrm>
            <a:off x="116854" y="6495947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http://www.digitech.cz/#/</a:t>
            </a:r>
          </a:p>
        </p:txBody>
      </p:sp>
    </p:spTree>
    <p:extLst>
      <p:ext uri="{BB962C8B-B14F-4D97-AF65-F5344CB8AC3E}">
        <p14:creationId xmlns:p14="http://schemas.microsoft.com/office/powerpoint/2010/main" val="3626502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66750" y="1825625"/>
            <a:ext cx="10687050" cy="1403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1881188" y="428625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Funkce zásob v podniku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Běžné (též Obratové)</a:t>
            </a:r>
          </a:p>
          <a:p>
            <a:pPr eaLnBrk="1" hangingPunct="1"/>
            <a:r>
              <a:rPr lang="cs-CZ" dirty="0"/>
              <a:t>Pojistné (z titulu rozptylu poptávky, rozptylu plánu, rozptylu dodávek)</a:t>
            </a:r>
          </a:p>
          <a:p>
            <a:pPr eaLnBrk="1" hangingPunct="1"/>
            <a:r>
              <a:rPr lang="cs-CZ" dirty="0"/>
              <a:t>Na cestě (od dodavatele, v distribučním kanále)</a:t>
            </a:r>
          </a:p>
          <a:p>
            <a:pPr eaLnBrk="1" hangingPunct="1"/>
            <a:r>
              <a:rPr lang="cs-CZ" dirty="0"/>
              <a:t>Spekulativní</a:t>
            </a:r>
          </a:p>
          <a:p>
            <a:pPr eaLnBrk="1" hangingPunct="1"/>
            <a:r>
              <a:rPr lang="cs-CZ" dirty="0"/>
              <a:t>Sezónní</a:t>
            </a:r>
          </a:p>
          <a:p>
            <a:pPr eaLnBrk="1" hangingPunct="1"/>
            <a:r>
              <a:rPr lang="cs-CZ" dirty="0"/>
              <a:t>Mrtvé</a:t>
            </a:r>
          </a:p>
        </p:txBody>
      </p:sp>
    </p:spTree>
    <p:extLst>
      <p:ext uri="{BB962C8B-B14F-4D97-AF65-F5344CB8AC3E}">
        <p14:creationId xmlns:p14="http://schemas.microsoft.com/office/powerpoint/2010/main" val="35165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365125"/>
            <a:ext cx="54864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Logistické náklady </a:t>
            </a:r>
            <a:br>
              <a:rPr lang="cs-CZ" sz="3200" b="1" noProof="1">
                <a:ea typeface="+mn-ea"/>
                <a:cs typeface="+mn-cs"/>
              </a:rPr>
            </a:br>
            <a:r>
              <a:rPr lang="cs-CZ" sz="3200" b="1" noProof="1">
                <a:ea typeface="+mn-ea"/>
                <a:cs typeface="+mn-cs"/>
              </a:rPr>
              <a:t>spojené se zásobami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828800"/>
            <a:ext cx="6000750" cy="4343400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Náklady na pořízení zásoby</a:t>
            </a:r>
          </a:p>
          <a:p>
            <a:pPr marL="0" indent="0" eaLnBrk="1" hangingPunct="1">
              <a:buNone/>
            </a:pPr>
            <a:endParaRPr lang="cs-CZ" dirty="0" smtClean="0"/>
          </a:p>
          <a:p>
            <a:pPr marL="0" indent="0" eaLnBrk="1" hangingPunct="1">
              <a:buNone/>
            </a:pPr>
            <a:endParaRPr lang="cs-CZ" dirty="0" smtClean="0"/>
          </a:p>
          <a:p>
            <a:pPr eaLnBrk="1" hangingPunct="1"/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Náklady spojené s udržováním zásoby</a:t>
            </a:r>
          </a:p>
          <a:p>
            <a:pPr marL="0" indent="0" eaLnBrk="1" hangingPunct="1">
              <a:buNone/>
            </a:pPr>
            <a:endParaRPr lang="cs-CZ" dirty="0" smtClean="0"/>
          </a:p>
          <a:p>
            <a:pPr marL="0" indent="0" eaLnBrk="1" hangingPunct="1">
              <a:buNone/>
            </a:pPr>
            <a:endParaRPr lang="cs-CZ" dirty="0" smtClean="0"/>
          </a:p>
          <a:p>
            <a:pPr eaLnBrk="1" hangingPunct="1"/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Náklady z titulu rizik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53150" y="612779"/>
            <a:ext cx="5143500" cy="1920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3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sz="2800" dirty="0"/>
              <a:t>nákupní proces (administrativu)</a:t>
            </a:r>
          </a:p>
          <a:p>
            <a:r>
              <a:rPr lang="cs-CZ" sz="2800" dirty="0"/>
              <a:t>dopravu</a:t>
            </a:r>
          </a:p>
          <a:p>
            <a:r>
              <a:rPr lang="cs-CZ" sz="2800" dirty="0"/>
              <a:t>přejímku, kontrolu</a:t>
            </a:r>
          </a:p>
          <a:p>
            <a:r>
              <a:rPr lang="cs-CZ" sz="2800" dirty="0"/>
              <a:t>seřízení, přestavení strojů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572250" y="3532187"/>
            <a:ext cx="4781550" cy="93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3300" dirty="0"/>
              <a:t>Provozní skladovací náklady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3300" dirty="0" smtClean="0"/>
              <a:t>Ztráty </a:t>
            </a:r>
            <a:r>
              <a:rPr lang="cs-CZ" sz="3300" dirty="0"/>
              <a:t>vázáním </a:t>
            </a:r>
            <a:r>
              <a:rPr lang="cs-CZ" sz="3300" dirty="0" smtClean="0"/>
              <a:t>kapitálu</a:t>
            </a:r>
            <a:r>
              <a:rPr lang="cs-CZ" dirty="0" smtClean="0"/>
              <a:t>	</a:t>
            </a:r>
            <a:endParaRPr lang="cs-CZ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14900" y="4911726"/>
            <a:ext cx="6381750" cy="1681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cs-CZ"/>
            </a:defPPr>
            <a:lvl1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3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sz="2800" dirty="0"/>
              <a:t>Manka</a:t>
            </a:r>
          </a:p>
          <a:p>
            <a:r>
              <a:rPr lang="cs-CZ" sz="2800" dirty="0"/>
              <a:t>Škody</a:t>
            </a:r>
          </a:p>
          <a:p>
            <a:r>
              <a:rPr lang="cs-CZ" sz="2800" dirty="0"/>
              <a:t>Pojistné</a:t>
            </a:r>
          </a:p>
          <a:p>
            <a:r>
              <a:rPr lang="cs-CZ" sz="2800" dirty="0"/>
              <a:t>Ztráty z předčasného vyčerpání zásob</a:t>
            </a:r>
          </a:p>
        </p:txBody>
      </p:sp>
    </p:spTree>
    <p:extLst>
      <p:ext uri="{BB962C8B-B14F-4D97-AF65-F5344CB8AC3E}">
        <p14:creationId xmlns:p14="http://schemas.microsoft.com/office/powerpoint/2010/main" val="2739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28575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Optimální velikost dávky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3276600" y="2057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2971800" y="4876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3276600" y="2971800"/>
            <a:ext cx="3886200" cy="1905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0" name="Freeform 6"/>
          <p:cNvSpPr>
            <a:spLocks/>
          </p:cNvSpPr>
          <p:nvPr/>
        </p:nvSpPr>
        <p:spPr bwMode="auto">
          <a:xfrm>
            <a:off x="3657600" y="2590800"/>
            <a:ext cx="3505200" cy="1905000"/>
          </a:xfrm>
          <a:custGeom>
            <a:avLst/>
            <a:gdLst>
              <a:gd name="T0" fmla="*/ 0 w 2208"/>
              <a:gd name="T1" fmla="*/ 0 h 1200"/>
              <a:gd name="T2" fmla="*/ 2147483647 w 2208"/>
              <a:gd name="T3" fmla="*/ 2147483647 h 1200"/>
              <a:gd name="T4" fmla="*/ 2147483647 w 2208"/>
              <a:gd name="T5" fmla="*/ 2147483647 h 1200"/>
              <a:gd name="T6" fmla="*/ 2147483647 w 2208"/>
              <a:gd name="T7" fmla="*/ 2147483647 h 1200"/>
              <a:gd name="T8" fmla="*/ 0 60000 65536"/>
              <a:gd name="T9" fmla="*/ 0 60000 65536"/>
              <a:gd name="T10" fmla="*/ 0 60000 65536"/>
              <a:gd name="T11" fmla="*/ 0 60000 65536"/>
              <a:gd name="T12" fmla="*/ 0 w 2208"/>
              <a:gd name="T13" fmla="*/ 0 h 1200"/>
              <a:gd name="T14" fmla="*/ 2208 w 2208"/>
              <a:gd name="T15" fmla="*/ 1200 h 1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8" h="1200">
                <a:moveTo>
                  <a:pt x="0" y="0"/>
                </a:moveTo>
                <a:cubicBezTo>
                  <a:pt x="52" y="224"/>
                  <a:pt x="104" y="448"/>
                  <a:pt x="288" y="624"/>
                </a:cubicBezTo>
                <a:cubicBezTo>
                  <a:pt x="472" y="800"/>
                  <a:pt x="784" y="960"/>
                  <a:pt x="1104" y="1056"/>
                </a:cubicBezTo>
                <a:cubicBezTo>
                  <a:pt x="1424" y="1152"/>
                  <a:pt x="1816" y="1176"/>
                  <a:pt x="2208" y="1200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1" name="Freeform 7"/>
          <p:cNvSpPr>
            <a:spLocks/>
          </p:cNvSpPr>
          <p:nvPr/>
        </p:nvSpPr>
        <p:spPr bwMode="auto">
          <a:xfrm>
            <a:off x="3810000" y="2362200"/>
            <a:ext cx="2667000" cy="1016000"/>
          </a:xfrm>
          <a:custGeom>
            <a:avLst/>
            <a:gdLst>
              <a:gd name="T0" fmla="*/ 0 w 1680"/>
              <a:gd name="T1" fmla="*/ 0 h 640"/>
              <a:gd name="T2" fmla="*/ 2147483647 w 1680"/>
              <a:gd name="T3" fmla="*/ 2147483647 h 640"/>
              <a:gd name="T4" fmla="*/ 2147483647 w 1680"/>
              <a:gd name="T5" fmla="*/ 2147483647 h 640"/>
              <a:gd name="T6" fmla="*/ 2147483647 w 1680"/>
              <a:gd name="T7" fmla="*/ 2147483647 h 640"/>
              <a:gd name="T8" fmla="*/ 0 60000 65536"/>
              <a:gd name="T9" fmla="*/ 0 60000 65536"/>
              <a:gd name="T10" fmla="*/ 0 60000 65536"/>
              <a:gd name="T11" fmla="*/ 0 60000 65536"/>
              <a:gd name="T12" fmla="*/ 0 w 1680"/>
              <a:gd name="T13" fmla="*/ 0 h 640"/>
              <a:gd name="T14" fmla="*/ 1680 w 1680"/>
              <a:gd name="T15" fmla="*/ 640 h 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0" h="640">
                <a:moveTo>
                  <a:pt x="0" y="0"/>
                </a:moveTo>
                <a:cubicBezTo>
                  <a:pt x="80" y="164"/>
                  <a:pt x="160" y="328"/>
                  <a:pt x="288" y="432"/>
                </a:cubicBezTo>
                <a:cubicBezTo>
                  <a:pt x="416" y="536"/>
                  <a:pt x="536" y="640"/>
                  <a:pt x="768" y="624"/>
                </a:cubicBezTo>
                <a:cubicBezTo>
                  <a:pt x="1000" y="608"/>
                  <a:pt x="1340" y="472"/>
                  <a:pt x="1680" y="336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4953000" y="3352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5699126" y="4991100"/>
            <a:ext cx="1501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dirty="0"/>
              <a:t>Velikost dávky</a:t>
            </a:r>
          </a:p>
        </p:txBody>
      </p:sp>
      <p:sp>
        <p:nvSpPr>
          <p:cNvPr id="51211" name="Text Box 10"/>
          <p:cNvSpPr txBox="1">
            <a:spLocks noChangeArrowheads="1"/>
          </p:cNvSpPr>
          <p:nvPr/>
        </p:nvSpPr>
        <p:spPr bwMode="auto">
          <a:xfrm rot="16208466">
            <a:off x="2255838" y="2714625"/>
            <a:ext cx="1477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dirty="0"/>
              <a:t>Roční náklady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5851526" y="2174875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/>
              <a:t>Celkové náklady</a:t>
            </a:r>
          </a:p>
        </p:txBody>
      </p:sp>
      <p:sp>
        <p:nvSpPr>
          <p:cNvPr id="51213" name="Text Box 12"/>
          <p:cNvSpPr txBox="1">
            <a:spLocks noChangeArrowheads="1"/>
          </p:cNvSpPr>
          <p:nvPr/>
        </p:nvSpPr>
        <p:spPr bwMode="auto">
          <a:xfrm>
            <a:off x="7146925" y="2933700"/>
            <a:ext cx="2777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dirty="0"/>
              <a:t>Náklady na udržování zásob</a:t>
            </a:r>
            <a:endParaRPr lang="cs-CZ" sz="2400" dirty="0"/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6994525" y="4152900"/>
            <a:ext cx="191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dirty="0"/>
              <a:t>Objednací náklady</a:t>
            </a:r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H="1">
            <a:off x="5867400" y="2590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6019800" y="2590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2879726" y="5527676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/>
              <a:t>EQ = 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886201" y="5257801"/>
            <a:ext cx="688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/>
              <a:t>2PD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3946525" y="5680076"/>
            <a:ext cx="522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/>
              <a:t>CV</a:t>
            </a:r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3962400" y="5715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4" name="Freeform 20"/>
          <p:cNvSpPr>
            <a:spLocks/>
          </p:cNvSpPr>
          <p:nvPr/>
        </p:nvSpPr>
        <p:spPr bwMode="auto">
          <a:xfrm>
            <a:off x="3657600" y="5334000"/>
            <a:ext cx="1066800" cy="762000"/>
          </a:xfrm>
          <a:custGeom>
            <a:avLst/>
            <a:gdLst>
              <a:gd name="T0" fmla="*/ 0 w 672"/>
              <a:gd name="T1" fmla="*/ 2147483647 h 480"/>
              <a:gd name="T2" fmla="*/ 2147483647 w 672"/>
              <a:gd name="T3" fmla="*/ 2147483647 h 480"/>
              <a:gd name="T4" fmla="*/ 2147483647 w 672"/>
              <a:gd name="T5" fmla="*/ 0 h 480"/>
              <a:gd name="T6" fmla="*/ 2147483647 w 672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480"/>
              <a:gd name="T14" fmla="*/ 672 w 672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480">
                <a:moveTo>
                  <a:pt x="0" y="96"/>
                </a:moveTo>
                <a:lnTo>
                  <a:pt x="48" y="480"/>
                </a:lnTo>
                <a:lnTo>
                  <a:pt x="96" y="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5318125" y="5497514"/>
            <a:ext cx="1937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D..roční objem spotřeby</a:t>
            </a:r>
            <a:endParaRPr lang="cs-CZ" sz="2400"/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5334001" y="5715000"/>
            <a:ext cx="171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P..Objednací náklady</a:t>
            </a:r>
            <a:endParaRPr lang="cs-CZ" sz="240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5334000" y="5943600"/>
            <a:ext cx="237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C..náklady na udržování zásob</a:t>
            </a:r>
            <a:endParaRPr lang="cs-CZ" sz="2400"/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5410201" y="6172200"/>
            <a:ext cx="213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V.hodnota jednotky zásoby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660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8" y="362368"/>
            <a:ext cx="10515600" cy="1325563"/>
          </a:xfrm>
        </p:spPr>
        <p:txBody>
          <a:bodyPr/>
          <a:lstStyle/>
          <a:p>
            <a:r>
              <a:rPr lang="cs-CZ" dirty="0"/>
              <a:t>Mobilní skladové technologie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903" y="1503966"/>
            <a:ext cx="4324577" cy="1361328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Ruční manipulační technika</a:t>
            </a:r>
          </a:p>
          <a:p>
            <a:pPr lvl="1"/>
            <a:r>
              <a:rPr lang="cs-CZ" dirty="0" smtClean="0"/>
              <a:t>Paletové vozíky</a:t>
            </a:r>
          </a:p>
          <a:p>
            <a:pPr lvl="1"/>
            <a:r>
              <a:rPr lang="cs-CZ" dirty="0" smtClean="0"/>
              <a:t>Vozíky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72034" y="2948547"/>
            <a:ext cx="4096871" cy="2084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Vysokozdvižné vozíky</a:t>
            </a:r>
          </a:p>
          <a:p>
            <a:pPr lvl="1"/>
            <a:r>
              <a:rPr lang="cs-CZ" dirty="0" smtClean="0"/>
              <a:t>Ručně vedené</a:t>
            </a:r>
          </a:p>
          <a:p>
            <a:pPr lvl="1"/>
            <a:r>
              <a:rPr lang="cs-CZ" dirty="0"/>
              <a:t>Č</a:t>
            </a:r>
            <a:r>
              <a:rPr lang="cs-CZ" dirty="0" smtClean="0"/>
              <a:t>elní </a:t>
            </a:r>
          </a:p>
          <a:p>
            <a:pPr lvl="1"/>
            <a:r>
              <a:rPr lang="cs-CZ" dirty="0" err="1" smtClean="0"/>
              <a:t>Retraky</a:t>
            </a:r>
            <a:endParaRPr lang="cs-CZ" dirty="0" smtClean="0"/>
          </a:p>
          <a:p>
            <a:pPr lvl="1"/>
            <a:r>
              <a:rPr lang="cs-CZ" dirty="0" smtClean="0"/>
              <a:t>Systémové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759823" y="1516344"/>
            <a:ext cx="4892937" cy="197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Elektrické nízkozdvižné vozíky</a:t>
            </a:r>
          </a:p>
          <a:p>
            <a:pPr lvl="1"/>
            <a:r>
              <a:rPr lang="cs-CZ" dirty="0" smtClean="0"/>
              <a:t>Ručně vedený</a:t>
            </a:r>
          </a:p>
          <a:p>
            <a:pPr lvl="1"/>
            <a:r>
              <a:rPr lang="cs-CZ" dirty="0" smtClean="0"/>
              <a:t>Se sklopnou plošinkou</a:t>
            </a:r>
          </a:p>
          <a:p>
            <a:pPr lvl="1"/>
            <a:r>
              <a:rPr lang="cs-CZ" dirty="0" smtClean="0"/>
              <a:t>Pro sedící obsluhu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58903" y="5452035"/>
            <a:ext cx="2680447" cy="11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Vychystávací</a:t>
            </a:r>
          </a:p>
          <a:p>
            <a:pPr lvl="1">
              <a:lnSpc>
                <a:spcPct val="70000"/>
              </a:lnSpc>
            </a:pPr>
            <a:r>
              <a:rPr lang="cs-CZ" sz="2000" dirty="0" smtClean="0"/>
              <a:t>Horizontální</a:t>
            </a:r>
            <a:endParaRPr lang="cs-CZ" sz="2000" dirty="0"/>
          </a:p>
          <a:p>
            <a:pPr lvl="1">
              <a:lnSpc>
                <a:spcPct val="70000"/>
              </a:lnSpc>
            </a:pPr>
            <a:r>
              <a:rPr lang="cs-CZ" sz="2000" dirty="0" err="1" smtClean="0"/>
              <a:t>Verikální</a:t>
            </a:r>
            <a:endParaRPr lang="cs-CZ" sz="2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759823" y="4426464"/>
            <a:ext cx="4114801" cy="1531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Tahače a přívěsy</a:t>
            </a:r>
          </a:p>
          <a:p>
            <a:r>
              <a:rPr lang="cs-CZ" b="1" dirty="0" err="1" smtClean="0"/>
              <a:t>Podbíhací</a:t>
            </a:r>
            <a:r>
              <a:rPr lang="cs-CZ" b="1" dirty="0" smtClean="0"/>
              <a:t> vozíky</a:t>
            </a:r>
          </a:p>
          <a:p>
            <a:r>
              <a:rPr lang="cs-CZ" b="1" dirty="0" smtClean="0"/>
              <a:t>Nakládkové rampy, můstky</a:t>
            </a:r>
          </a:p>
        </p:txBody>
      </p:sp>
      <p:sp>
        <p:nvSpPr>
          <p:cNvPr id="9" name="Osmicípá hvězda 8"/>
          <p:cNvSpPr/>
          <p:nvPr/>
        </p:nvSpPr>
        <p:spPr>
          <a:xfrm>
            <a:off x="2707338" y="4542022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  <p:sp>
        <p:nvSpPr>
          <p:cNvPr id="10" name="Osmicípá hvězda 9"/>
          <p:cNvSpPr/>
          <p:nvPr/>
        </p:nvSpPr>
        <p:spPr>
          <a:xfrm>
            <a:off x="8704729" y="4933714"/>
            <a:ext cx="349623" cy="389965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</a:t>
            </a:r>
          </a:p>
        </p:txBody>
      </p:sp>
      <p:sp>
        <p:nvSpPr>
          <p:cNvPr id="11" name="Osmicípá hvězda 10"/>
          <p:cNvSpPr/>
          <p:nvPr/>
        </p:nvSpPr>
        <p:spPr>
          <a:xfrm>
            <a:off x="8704729" y="4426464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  <p:sp>
        <p:nvSpPr>
          <p:cNvPr id="12" name="Osmicípá hvězda 11"/>
          <p:cNvSpPr/>
          <p:nvPr/>
        </p:nvSpPr>
        <p:spPr>
          <a:xfrm>
            <a:off x="2930559" y="5813284"/>
            <a:ext cx="349623" cy="389965"/>
          </a:xfrm>
          <a:prstGeom prst="star8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212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21431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Průběh zásoby v čase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2667000" y="1524001"/>
            <a:ext cx="6478588" cy="4378325"/>
            <a:chOff x="66" y="2613"/>
            <a:chExt cx="12360" cy="7125"/>
          </a:xfrm>
        </p:grpSpPr>
        <p:sp>
          <p:nvSpPr>
            <p:cNvPr id="32772" name="Line 4"/>
            <p:cNvSpPr>
              <a:spLocks noChangeShapeType="1"/>
            </p:cNvSpPr>
            <p:nvPr/>
          </p:nvSpPr>
          <p:spPr bwMode="auto">
            <a:xfrm flipV="1">
              <a:off x="666" y="3273"/>
              <a:ext cx="0" cy="3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3" name="Line 5"/>
            <p:cNvSpPr>
              <a:spLocks noChangeShapeType="1"/>
            </p:cNvSpPr>
            <p:nvPr/>
          </p:nvSpPr>
          <p:spPr bwMode="auto">
            <a:xfrm>
              <a:off x="186" y="6993"/>
              <a:ext cx="112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auto">
            <a:xfrm>
              <a:off x="666" y="3033"/>
              <a:ext cx="9960" cy="3480"/>
            </a:xfrm>
            <a:custGeom>
              <a:avLst/>
              <a:gdLst>
                <a:gd name="T0" fmla="*/ 0 w 3984"/>
                <a:gd name="T1" fmla="*/ 791013 h 1392"/>
                <a:gd name="T2" fmla="*/ 58595 w 3984"/>
                <a:gd name="T3" fmla="*/ 791013 h 1392"/>
                <a:gd name="T4" fmla="*/ 58595 w 3984"/>
                <a:gd name="T5" fmla="*/ 205075 h 1392"/>
                <a:gd name="T6" fmla="*/ 146488 w 3984"/>
                <a:gd name="T7" fmla="*/ 205075 h 1392"/>
                <a:gd name="T8" fmla="*/ 146488 w 3984"/>
                <a:gd name="T9" fmla="*/ 292970 h 1392"/>
                <a:gd name="T10" fmla="*/ 234375 w 3984"/>
                <a:gd name="T11" fmla="*/ 292970 h 1392"/>
                <a:gd name="T12" fmla="*/ 234375 w 3984"/>
                <a:gd name="T13" fmla="*/ 468750 h 1392"/>
                <a:gd name="T14" fmla="*/ 410158 w 3984"/>
                <a:gd name="T15" fmla="*/ 468750 h 1392"/>
                <a:gd name="T16" fmla="*/ 410158 w 3984"/>
                <a:gd name="T17" fmla="*/ 498045 h 1392"/>
                <a:gd name="T18" fmla="*/ 468750 w 3984"/>
                <a:gd name="T19" fmla="*/ 498045 h 1392"/>
                <a:gd name="T20" fmla="*/ 468750 w 3984"/>
                <a:gd name="T21" fmla="*/ 644533 h 1392"/>
                <a:gd name="T22" fmla="*/ 527345 w 3984"/>
                <a:gd name="T23" fmla="*/ 644533 h 1392"/>
                <a:gd name="T24" fmla="*/ 527345 w 3984"/>
                <a:gd name="T25" fmla="*/ 732420 h 1392"/>
                <a:gd name="T26" fmla="*/ 585938 w 3984"/>
                <a:gd name="T27" fmla="*/ 732420 h 1392"/>
                <a:gd name="T28" fmla="*/ 585938 w 3984"/>
                <a:gd name="T29" fmla="*/ 117188 h 1392"/>
                <a:gd name="T30" fmla="*/ 644533 w 3984"/>
                <a:gd name="T31" fmla="*/ 117188 h 1392"/>
                <a:gd name="T32" fmla="*/ 644533 w 3984"/>
                <a:gd name="T33" fmla="*/ 234375 h 1392"/>
                <a:gd name="T34" fmla="*/ 703125 w 3984"/>
                <a:gd name="T35" fmla="*/ 234375 h 1392"/>
                <a:gd name="T36" fmla="*/ 703125 w 3984"/>
                <a:gd name="T37" fmla="*/ 351563 h 1392"/>
                <a:gd name="T38" fmla="*/ 791020 w 3984"/>
                <a:gd name="T39" fmla="*/ 351563 h 1392"/>
                <a:gd name="T40" fmla="*/ 791020 w 3984"/>
                <a:gd name="T41" fmla="*/ 439450 h 1392"/>
                <a:gd name="T42" fmla="*/ 937500 w 3984"/>
                <a:gd name="T43" fmla="*/ 439450 h 1392"/>
                <a:gd name="T44" fmla="*/ 937500 w 3984"/>
                <a:gd name="T45" fmla="*/ 585938 h 1392"/>
                <a:gd name="T46" fmla="*/ 1025395 w 3984"/>
                <a:gd name="T47" fmla="*/ 585938 h 1392"/>
                <a:gd name="T48" fmla="*/ 1025395 w 3984"/>
                <a:gd name="T49" fmla="*/ 849608 h 1392"/>
                <a:gd name="T50" fmla="*/ 1113283 w 3984"/>
                <a:gd name="T51" fmla="*/ 849608 h 1392"/>
                <a:gd name="T52" fmla="*/ 1113283 w 3984"/>
                <a:gd name="T53" fmla="*/ 175783 h 1392"/>
                <a:gd name="T54" fmla="*/ 1230470 w 3984"/>
                <a:gd name="T55" fmla="*/ 175783 h 1392"/>
                <a:gd name="T56" fmla="*/ 1230470 w 3984"/>
                <a:gd name="T57" fmla="*/ 263675 h 1392"/>
                <a:gd name="T58" fmla="*/ 1318363 w 3984"/>
                <a:gd name="T59" fmla="*/ 263675 h 1392"/>
                <a:gd name="T60" fmla="*/ 1318363 w 3984"/>
                <a:gd name="T61" fmla="*/ 351563 h 1392"/>
                <a:gd name="T62" fmla="*/ 1464845 w 3984"/>
                <a:gd name="T63" fmla="*/ 351563 h 1392"/>
                <a:gd name="T64" fmla="*/ 1464845 w 3984"/>
                <a:gd name="T65" fmla="*/ 498045 h 1392"/>
                <a:gd name="T66" fmla="*/ 1611333 w 3984"/>
                <a:gd name="T67" fmla="*/ 498045 h 1392"/>
                <a:gd name="T68" fmla="*/ 1611333 w 3984"/>
                <a:gd name="T69" fmla="*/ 673833 h 1392"/>
                <a:gd name="T70" fmla="*/ 1728520 w 3984"/>
                <a:gd name="T71" fmla="*/ 673833 h 1392"/>
                <a:gd name="T72" fmla="*/ 1728520 w 3984"/>
                <a:gd name="T73" fmla="*/ 791013 h 1392"/>
                <a:gd name="T74" fmla="*/ 1816408 w 3984"/>
                <a:gd name="T75" fmla="*/ 791013 h 1392"/>
                <a:gd name="T76" fmla="*/ 1816408 w 3984"/>
                <a:gd name="T77" fmla="*/ 29295 h 1392"/>
                <a:gd name="T78" fmla="*/ 1875000 w 3984"/>
                <a:gd name="T79" fmla="*/ 29295 h 1392"/>
                <a:gd name="T80" fmla="*/ 1875000 w 3984"/>
                <a:gd name="T81" fmla="*/ 410158 h 1392"/>
                <a:gd name="T82" fmla="*/ 2167970 w 3984"/>
                <a:gd name="T83" fmla="*/ 410158 h 1392"/>
                <a:gd name="T84" fmla="*/ 2167970 w 3984"/>
                <a:gd name="T85" fmla="*/ 556645 h 1392"/>
                <a:gd name="T86" fmla="*/ 2285158 w 3984"/>
                <a:gd name="T87" fmla="*/ 556645 h 1392"/>
                <a:gd name="T88" fmla="*/ 2285158 w 3984"/>
                <a:gd name="T89" fmla="*/ 673833 h 1392"/>
                <a:gd name="T90" fmla="*/ 2343750 w 3984"/>
                <a:gd name="T91" fmla="*/ 673833 h 1392"/>
                <a:gd name="T92" fmla="*/ 2343750 w 3984"/>
                <a:gd name="T93" fmla="*/ 0 h 1392"/>
                <a:gd name="T94" fmla="*/ 2431645 w 3984"/>
                <a:gd name="T95" fmla="*/ 0 h 13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84"/>
                <a:gd name="T145" fmla="*/ 0 h 1392"/>
                <a:gd name="T146" fmla="*/ 3984 w 3984"/>
                <a:gd name="T147" fmla="*/ 1392 h 13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84" h="1392">
                  <a:moveTo>
                    <a:pt x="0" y="1296"/>
                  </a:moveTo>
                  <a:lnTo>
                    <a:pt x="96" y="1296"/>
                  </a:lnTo>
                  <a:lnTo>
                    <a:pt x="96" y="336"/>
                  </a:lnTo>
                  <a:lnTo>
                    <a:pt x="240" y="336"/>
                  </a:lnTo>
                  <a:lnTo>
                    <a:pt x="240" y="480"/>
                  </a:lnTo>
                  <a:lnTo>
                    <a:pt x="384" y="480"/>
                  </a:lnTo>
                  <a:lnTo>
                    <a:pt x="384" y="768"/>
                  </a:lnTo>
                  <a:lnTo>
                    <a:pt x="672" y="768"/>
                  </a:lnTo>
                  <a:lnTo>
                    <a:pt x="672" y="816"/>
                  </a:lnTo>
                  <a:lnTo>
                    <a:pt x="768" y="816"/>
                  </a:lnTo>
                  <a:lnTo>
                    <a:pt x="768" y="1056"/>
                  </a:lnTo>
                  <a:lnTo>
                    <a:pt x="864" y="1056"/>
                  </a:lnTo>
                  <a:lnTo>
                    <a:pt x="864" y="1200"/>
                  </a:lnTo>
                  <a:lnTo>
                    <a:pt x="960" y="1200"/>
                  </a:lnTo>
                  <a:lnTo>
                    <a:pt x="960" y="192"/>
                  </a:lnTo>
                  <a:lnTo>
                    <a:pt x="1056" y="192"/>
                  </a:lnTo>
                  <a:lnTo>
                    <a:pt x="1056" y="384"/>
                  </a:lnTo>
                  <a:lnTo>
                    <a:pt x="1152" y="384"/>
                  </a:lnTo>
                  <a:lnTo>
                    <a:pt x="1152" y="576"/>
                  </a:lnTo>
                  <a:lnTo>
                    <a:pt x="1296" y="576"/>
                  </a:lnTo>
                  <a:lnTo>
                    <a:pt x="1296" y="720"/>
                  </a:lnTo>
                  <a:lnTo>
                    <a:pt x="1536" y="720"/>
                  </a:lnTo>
                  <a:lnTo>
                    <a:pt x="1536" y="960"/>
                  </a:lnTo>
                  <a:lnTo>
                    <a:pt x="1680" y="960"/>
                  </a:lnTo>
                  <a:lnTo>
                    <a:pt x="1680" y="1392"/>
                  </a:lnTo>
                  <a:lnTo>
                    <a:pt x="1824" y="1392"/>
                  </a:lnTo>
                  <a:lnTo>
                    <a:pt x="1824" y="288"/>
                  </a:lnTo>
                  <a:lnTo>
                    <a:pt x="2016" y="288"/>
                  </a:lnTo>
                  <a:lnTo>
                    <a:pt x="2016" y="432"/>
                  </a:lnTo>
                  <a:lnTo>
                    <a:pt x="2160" y="432"/>
                  </a:lnTo>
                  <a:lnTo>
                    <a:pt x="2160" y="576"/>
                  </a:lnTo>
                  <a:lnTo>
                    <a:pt x="2400" y="576"/>
                  </a:lnTo>
                  <a:lnTo>
                    <a:pt x="2400" y="816"/>
                  </a:lnTo>
                  <a:lnTo>
                    <a:pt x="2640" y="816"/>
                  </a:lnTo>
                  <a:lnTo>
                    <a:pt x="2640" y="1104"/>
                  </a:lnTo>
                  <a:lnTo>
                    <a:pt x="2832" y="1104"/>
                  </a:lnTo>
                  <a:lnTo>
                    <a:pt x="2832" y="1296"/>
                  </a:lnTo>
                  <a:lnTo>
                    <a:pt x="2976" y="1296"/>
                  </a:lnTo>
                  <a:lnTo>
                    <a:pt x="2976" y="48"/>
                  </a:lnTo>
                  <a:lnTo>
                    <a:pt x="3072" y="48"/>
                  </a:lnTo>
                  <a:lnTo>
                    <a:pt x="3072" y="672"/>
                  </a:lnTo>
                  <a:lnTo>
                    <a:pt x="3552" y="672"/>
                  </a:lnTo>
                  <a:lnTo>
                    <a:pt x="3552" y="912"/>
                  </a:lnTo>
                  <a:lnTo>
                    <a:pt x="3744" y="912"/>
                  </a:lnTo>
                  <a:lnTo>
                    <a:pt x="3744" y="1104"/>
                  </a:lnTo>
                  <a:lnTo>
                    <a:pt x="3840" y="1104"/>
                  </a:lnTo>
                  <a:lnTo>
                    <a:pt x="3840" y="0"/>
                  </a:lnTo>
                  <a:lnTo>
                    <a:pt x="3984" y="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426" y="6153"/>
              <a:ext cx="103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>
              <a:off x="66" y="5193"/>
              <a:ext cx="1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66" y="5193"/>
              <a:ext cx="0" cy="18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426" y="5193"/>
              <a:ext cx="0" cy="96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>
              <a:off x="426" y="6153"/>
              <a:ext cx="0" cy="8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190" name="Text Box 12"/>
            <p:cNvSpPr txBox="1">
              <a:spLocks noChangeArrowheads="1"/>
            </p:cNvSpPr>
            <p:nvPr/>
          </p:nvSpPr>
          <p:spPr bwMode="auto">
            <a:xfrm>
              <a:off x="1026" y="7354"/>
              <a:ext cx="10800" cy="2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u="sng" dirty="0">
                  <a:solidFill>
                    <a:srgbClr val="000000"/>
                  </a:solidFill>
                </a:rPr>
                <a:t>Průměrná zásoba</a:t>
              </a:r>
              <a:r>
                <a:rPr lang="cs-CZ" dirty="0">
                  <a:solidFill>
                    <a:srgbClr val="000000"/>
                  </a:solidFill>
                </a:rPr>
                <a:t> = pojistná zásoba + obratová zásoba</a:t>
              </a:r>
            </a:p>
            <a:p>
              <a:pPr>
                <a:defRPr/>
              </a:pPr>
              <a:r>
                <a:rPr lang="cs-CZ" b="1" u="sng" dirty="0">
                  <a:solidFill>
                    <a:srgbClr val="000000"/>
                  </a:solidFill>
                </a:rPr>
                <a:t>Obratová zásoba</a:t>
              </a:r>
              <a:r>
                <a:rPr lang="cs-CZ" dirty="0">
                  <a:solidFill>
                    <a:srgbClr val="000000"/>
                  </a:solidFill>
                </a:rPr>
                <a:t> - je odvozena od průměrné velikosti dávky (od průměrného objednacího cyklu)</a:t>
              </a:r>
            </a:p>
            <a:p>
              <a:pPr>
                <a:defRPr/>
              </a:pPr>
              <a:r>
                <a:rPr lang="cs-CZ" b="1" u="sng" dirty="0">
                  <a:solidFill>
                    <a:srgbClr val="000000"/>
                  </a:solidFill>
                </a:rPr>
                <a:t>Pojistná zásoba</a:t>
              </a:r>
              <a:r>
                <a:rPr lang="cs-CZ" dirty="0">
                  <a:solidFill>
                    <a:srgbClr val="000000"/>
                  </a:solidFill>
                </a:rPr>
                <a:t> - je odvozena od očekávaného rozptylu poptávky (od stability odběru)</a:t>
              </a:r>
            </a:p>
          </p:txBody>
        </p:sp>
        <p:sp>
          <p:nvSpPr>
            <p:cNvPr id="32781" name="AutoShape 13"/>
            <p:cNvSpPr>
              <a:spLocks/>
            </p:cNvSpPr>
            <p:nvPr/>
          </p:nvSpPr>
          <p:spPr bwMode="auto">
            <a:xfrm>
              <a:off x="4167" y="2613"/>
              <a:ext cx="2020" cy="858"/>
            </a:xfrm>
            <a:prstGeom prst="accentCallout1">
              <a:avLst>
                <a:gd name="adj1" fmla="val 17560"/>
                <a:gd name="adj2" fmla="val -5940"/>
                <a:gd name="adj3" fmla="val 205560"/>
                <a:gd name="adj4" fmla="val -5772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Velikost dávky</a:t>
              </a:r>
            </a:p>
          </p:txBody>
        </p:sp>
        <p:sp>
          <p:nvSpPr>
            <p:cNvPr id="32782" name="Line 14"/>
            <p:cNvSpPr>
              <a:spLocks noChangeShapeType="1"/>
            </p:cNvSpPr>
            <p:nvPr/>
          </p:nvSpPr>
          <p:spPr bwMode="auto">
            <a:xfrm>
              <a:off x="5226" y="6513"/>
              <a:ext cx="0" cy="8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8106" y="6273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4" name="Line 16"/>
            <p:cNvSpPr>
              <a:spLocks noChangeShapeType="1"/>
            </p:cNvSpPr>
            <p:nvPr/>
          </p:nvSpPr>
          <p:spPr bwMode="auto">
            <a:xfrm>
              <a:off x="5226" y="7233"/>
              <a:ext cx="28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5" name="AutoShape 17"/>
            <p:cNvSpPr>
              <a:spLocks/>
            </p:cNvSpPr>
            <p:nvPr/>
          </p:nvSpPr>
          <p:spPr bwMode="auto">
            <a:xfrm>
              <a:off x="8907" y="6119"/>
              <a:ext cx="3519" cy="462"/>
            </a:xfrm>
            <a:prstGeom prst="accentCallout1">
              <a:avLst>
                <a:gd name="adj1" fmla="val 33028"/>
                <a:gd name="adj2" fmla="val -3407"/>
                <a:gd name="adj3" fmla="val 246606"/>
                <a:gd name="adj4" fmla="val -4960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Objednací cyklus</a:t>
              </a:r>
            </a:p>
          </p:txBody>
        </p:sp>
        <p:cxnSp>
          <p:nvCxnSpPr>
            <p:cNvPr id="32786" name="AutoShape 18"/>
            <p:cNvCxnSpPr>
              <a:cxnSpLocks noChangeShapeType="1"/>
              <a:stCxn id="32777" idx="1"/>
            </p:cNvCxnSpPr>
            <p:nvPr/>
          </p:nvCxnSpPr>
          <p:spPr bwMode="auto">
            <a:xfrm rot="16200000" flipH="1">
              <a:off x="186" y="6893"/>
              <a:ext cx="600" cy="840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>
              <a:off x="306" y="5673"/>
              <a:ext cx="1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>
              <a:off x="306" y="6513"/>
              <a:ext cx="1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32789" name="AutoShape 21"/>
            <p:cNvCxnSpPr>
              <a:cxnSpLocks noChangeShapeType="1"/>
              <a:stCxn id="32787" idx="0"/>
              <a:endCxn id="50190" idx="1"/>
            </p:cNvCxnSpPr>
            <p:nvPr/>
          </p:nvCxnSpPr>
          <p:spPr bwMode="auto">
            <a:xfrm rot="5400000" flipV="1">
              <a:off x="-861" y="6840"/>
              <a:ext cx="3053" cy="720"/>
            </a:xfrm>
            <a:prstGeom prst="curvedConnector4">
              <a:avLst>
                <a:gd name="adj1" fmla="val -741"/>
                <a:gd name="adj2" fmla="val -88894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0" name="AutoShape 22"/>
            <p:cNvCxnSpPr>
              <a:cxnSpLocks noChangeShapeType="1"/>
              <a:stCxn id="32788" idx="0"/>
            </p:cNvCxnSpPr>
            <p:nvPr/>
          </p:nvCxnSpPr>
          <p:spPr bwMode="auto">
            <a:xfrm rot="5400000" flipV="1">
              <a:off x="-834" y="7653"/>
              <a:ext cx="2880" cy="600"/>
            </a:xfrm>
            <a:prstGeom prst="curvedConnector3">
              <a:avLst>
                <a:gd name="adj1" fmla="val 9644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376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28575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Optimální velikost dávky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3276600" y="2057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2971800" y="4876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3276600" y="2971800"/>
            <a:ext cx="3886200" cy="1905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3657600" y="2590800"/>
            <a:ext cx="3505200" cy="1905000"/>
          </a:xfrm>
          <a:custGeom>
            <a:avLst/>
            <a:gdLst>
              <a:gd name="T0" fmla="*/ 0 w 2208"/>
              <a:gd name="T1" fmla="*/ 0 h 1200"/>
              <a:gd name="T2" fmla="*/ 2147483646 w 2208"/>
              <a:gd name="T3" fmla="*/ 2147483646 h 1200"/>
              <a:gd name="T4" fmla="*/ 2147483646 w 2208"/>
              <a:gd name="T5" fmla="*/ 2147483646 h 1200"/>
              <a:gd name="T6" fmla="*/ 2147483646 w 2208"/>
              <a:gd name="T7" fmla="*/ 2147483646 h 1200"/>
              <a:gd name="T8" fmla="*/ 0 60000 65536"/>
              <a:gd name="T9" fmla="*/ 0 60000 65536"/>
              <a:gd name="T10" fmla="*/ 0 60000 65536"/>
              <a:gd name="T11" fmla="*/ 0 60000 65536"/>
              <a:gd name="T12" fmla="*/ 0 w 2208"/>
              <a:gd name="T13" fmla="*/ 0 h 1200"/>
              <a:gd name="T14" fmla="*/ 2208 w 2208"/>
              <a:gd name="T15" fmla="*/ 1200 h 1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8" h="1200">
                <a:moveTo>
                  <a:pt x="0" y="0"/>
                </a:moveTo>
                <a:cubicBezTo>
                  <a:pt x="52" y="224"/>
                  <a:pt x="104" y="448"/>
                  <a:pt x="288" y="624"/>
                </a:cubicBezTo>
                <a:cubicBezTo>
                  <a:pt x="472" y="800"/>
                  <a:pt x="784" y="960"/>
                  <a:pt x="1104" y="1056"/>
                </a:cubicBezTo>
                <a:cubicBezTo>
                  <a:pt x="1424" y="1152"/>
                  <a:pt x="1816" y="1176"/>
                  <a:pt x="2208" y="1200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810000" y="2362200"/>
            <a:ext cx="2667000" cy="1016000"/>
          </a:xfrm>
          <a:custGeom>
            <a:avLst/>
            <a:gdLst>
              <a:gd name="T0" fmla="*/ 0 w 1680"/>
              <a:gd name="T1" fmla="*/ 0 h 640"/>
              <a:gd name="T2" fmla="*/ 2147483646 w 1680"/>
              <a:gd name="T3" fmla="*/ 2147483646 h 640"/>
              <a:gd name="T4" fmla="*/ 2147483646 w 1680"/>
              <a:gd name="T5" fmla="*/ 2147483646 h 640"/>
              <a:gd name="T6" fmla="*/ 2147483646 w 1680"/>
              <a:gd name="T7" fmla="*/ 2147483646 h 640"/>
              <a:gd name="T8" fmla="*/ 0 60000 65536"/>
              <a:gd name="T9" fmla="*/ 0 60000 65536"/>
              <a:gd name="T10" fmla="*/ 0 60000 65536"/>
              <a:gd name="T11" fmla="*/ 0 60000 65536"/>
              <a:gd name="T12" fmla="*/ 0 w 1680"/>
              <a:gd name="T13" fmla="*/ 0 h 640"/>
              <a:gd name="T14" fmla="*/ 1680 w 1680"/>
              <a:gd name="T15" fmla="*/ 640 h 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0" h="640">
                <a:moveTo>
                  <a:pt x="0" y="0"/>
                </a:moveTo>
                <a:cubicBezTo>
                  <a:pt x="80" y="164"/>
                  <a:pt x="160" y="328"/>
                  <a:pt x="288" y="432"/>
                </a:cubicBezTo>
                <a:cubicBezTo>
                  <a:pt x="416" y="536"/>
                  <a:pt x="536" y="640"/>
                  <a:pt x="768" y="624"/>
                </a:cubicBezTo>
                <a:cubicBezTo>
                  <a:pt x="1000" y="608"/>
                  <a:pt x="1340" y="472"/>
                  <a:pt x="1680" y="336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4953000" y="3352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5699126" y="4991100"/>
            <a:ext cx="1501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Velikost dávky</a:t>
            </a:r>
          </a:p>
        </p:txBody>
      </p:sp>
      <p:sp>
        <p:nvSpPr>
          <p:cNvPr id="51211" name="Text Box 10"/>
          <p:cNvSpPr txBox="1">
            <a:spLocks noChangeArrowheads="1"/>
          </p:cNvSpPr>
          <p:nvPr/>
        </p:nvSpPr>
        <p:spPr bwMode="auto">
          <a:xfrm rot="16208466">
            <a:off x="2255838" y="2714625"/>
            <a:ext cx="1477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Roční náklady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851526" y="2174875"/>
            <a:ext cx="223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Celkové náklady</a:t>
            </a:r>
          </a:p>
        </p:txBody>
      </p:sp>
      <p:sp>
        <p:nvSpPr>
          <p:cNvPr id="51213" name="Text Box 12"/>
          <p:cNvSpPr txBox="1">
            <a:spLocks noChangeArrowheads="1"/>
          </p:cNvSpPr>
          <p:nvPr/>
        </p:nvSpPr>
        <p:spPr bwMode="auto">
          <a:xfrm>
            <a:off x="7146925" y="2933700"/>
            <a:ext cx="2777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Náklady na udržování zásob</a:t>
            </a:r>
            <a:endParaRPr lang="cs-CZ" sz="2400" dirty="0"/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6994525" y="4152900"/>
            <a:ext cx="191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Objednací náklady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>
            <a:off x="5867400" y="2590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6019800" y="2590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2879725" y="55276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EQ = 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3886201" y="5257800"/>
            <a:ext cx="72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2PD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3946526" y="5680075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CV</a:t>
            </a: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3962400" y="5715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12" name="Freeform 20"/>
          <p:cNvSpPr>
            <a:spLocks/>
          </p:cNvSpPr>
          <p:nvPr/>
        </p:nvSpPr>
        <p:spPr bwMode="auto">
          <a:xfrm>
            <a:off x="3657600" y="5334000"/>
            <a:ext cx="1066800" cy="762000"/>
          </a:xfrm>
          <a:custGeom>
            <a:avLst/>
            <a:gdLst>
              <a:gd name="T0" fmla="*/ 0 w 672"/>
              <a:gd name="T1" fmla="*/ 2147483646 h 480"/>
              <a:gd name="T2" fmla="*/ 2147483646 w 672"/>
              <a:gd name="T3" fmla="*/ 2147483646 h 480"/>
              <a:gd name="T4" fmla="*/ 2147483646 w 672"/>
              <a:gd name="T5" fmla="*/ 0 h 480"/>
              <a:gd name="T6" fmla="*/ 2147483646 w 672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480"/>
              <a:gd name="T14" fmla="*/ 672 w 672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480">
                <a:moveTo>
                  <a:pt x="0" y="96"/>
                </a:moveTo>
                <a:lnTo>
                  <a:pt x="48" y="480"/>
                </a:lnTo>
                <a:lnTo>
                  <a:pt x="96" y="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5318125" y="5497513"/>
            <a:ext cx="191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D..roční objem spotřeby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5334001" y="5715000"/>
            <a:ext cx="171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P..Objednací náklady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5334000" y="5943600"/>
            <a:ext cx="237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C..náklady na udržování zásob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410201" y="6172200"/>
            <a:ext cx="213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V.hodnota jednotky zásoby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4114800" y="2286000"/>
            <a:ext cx="990600" cy="2286000"/>
          </a:xfrm>
          <a:custGeom>
            <a:avLst/>
            <a:gdLst>
              <a:gd name="T0" fmla="*/ 2147483646 w 624"/>
              <a:gd name="T1" fmla="*/ 2147483646 h 1440"/>
              <a:gd name="T2" fmla="*/ 0 w 624"/>
              <a:gd name="T3" fmla="*/ 0 h 1440"/>
              <a:gd name="T4" fmla="*/ 2147483646 w 624"/>
              <a:gd name="T5" fmla="*/ 2147483646 h 1440"/>
              <a:gd name="T6" fmla="*/ 2147483646 w 624"/>
              <a:gd name="T7" fmla="*/ 2147483646 h 1440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1440"/>
              <a:gd name="T14" fmla="*/ 624 w 624"/>
              <a:gd name="T15" fmla="*/ 1440 h 1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1440">
                <a:moveTo>
                  <a:pt x="624" y="1440"/>
                </a:moveTo>
                <a:lnTo>
                  <a:pt x="0" y="0"/>
                </a:lnTo>
                <a:lnTo>
                  <a:pt x="624" y="624"/>
                </a:lnTo>
                <a:lnTo>
                  <a:pt x="624" y="144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>
          <a:xfrm>
            <a:off x="1952625" y="428625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Pojistná zásoba</a:t>
            </a: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2286000" y="2286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2057400" y="45720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2" name="Freeform 7"/>
          <p:cNvSpPr>
            <a:spLocks/>
          </p:cNvSpPr>
          <p:nvPr/>
        </p:nvSpPr>
        <p:spPr bwMode="auto">
          <a:xfrm>
            <a:off x="2286000" y="2286000"/>
            <a:ext cx="1828800" cy="1752600"/>
          </a:xfrm>
          <a:custGeom>
            <a:avLst/>
            <a:gdLst>
              <a:gd name="T0" fmla="*/ 0 w 1152"/>
              <a:gd name="T1" fmla="*/ 2147483646 h 1104"/>
              <a:gd name="T2" fmla="*/ 2147483646 w 1152"/>
              <a:gd name="T3" fmla="*/ 2147483646 h 1104"/>
              <a:gd name="T4" fmla="*/ 2147483646 w 1152"/>
              <a:gd name="T5" fmla="*/ 2147483646 h 1104"/>
              <a:gd name="T6" fmla="*/ 2147483646 w 1152"/>
              <a:gd name="T7" fmla="*/ 2147483646 h 1104"/>
              <a:gd name="T8" fmla="*/ 2147483646 w 1152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1104"/>
              <a:gd name="T17" fmla="*/ 1152 w 1152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1104">
                <a:moveTo>
                  <a:pt x="0" y="144"/>
                </a:moveTo>
                <a:lnTo>
                  <a:pt x="576" y="912"/>
                </a:lnTo>
                <a:lnTo>
                  <a:pt x="576" y="96"/>
                </a:lnTo>
                <a:lnTo>
                  <a:pt x="1152" y="1104"/>
                </a:lnTo>
                <a:lnTo>
                  <a:pt x="115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3" name="Line 8"/>
          <p:cNvSpPr>
            <a:spLocks noChangeShapeType="1"/>
          </p:cNvSpPr>
          <p:nvPr/>
        </p:nvSpPr>
        <p:spPr bwMode="auto">
          <a:xfrm>
            <a:off x="5105400" y="3124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4" name="Line 9"/>
          <p:cNvSpPr>
            <a:spLocks noChangeShapeType="1"/>
          </p:cNvSpPr>
          <p:nvPr/>
        </p:nvSpPr>
        <p:spPr bwMode="auto">
          <a:xfrm>
            <a:off x="4114800" y="2286000"/>
            <a:ext cx="99060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5" name="Line 10"/>
          <p:cNvSpPr>
            <a:spLocks noChangeShapeType="1"/>
          </p:cNvSpPr>
          <p:nvPr/>
        </p:nvSpPr>
        <p:spPr bwMode="auto">
          <a:xfrm>
            <a:off x="4114800" y="2286000"/>
            <a:ext cx="9906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6" name="Line 11"/>
          <p:cNvSpPr>
            <a:spLocks noChangeShapeType="1"/>
          </p:cNvSpPr>
          <p:nvPr/>
        </p:nvSpPr>
        <p:spPr bwMode="auto">
          <a:xfrm>
            <a:off x="4114800" y="2286000"/>
            <a:ext cx="990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7" name="Line 12"/>
          <p:cNvSpPr>
            <a:spLocks noChangeShapeType="1"/>
          </p:cNvSpPr>
          <p:nvPr/>
        </p:nvSpPr>
        <p:spPr bwMode="auto">
          <a:xfrm>
            <a:off x="3200400" y="3810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8" name="Line 13"/>
          <p:cNvSpPr>
            <a:spLocks noChangeShapeType="1"/>
          </p:cNvSpPr>
          <p:nvPr/>
        </p:nvSpPr>
        <p:spPr bwMode="auto">
          <a:xfrm>
            <a:off x="4114800" y="4114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>
            <a:off x="3200400" y="4953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3489325" y="4610101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T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4831" name="Line 16"/>
          <p:cNvSpPr>
            <a:spLocks noChangeShapeType="1"/>
          </p:cNvSpPr>
          <p:nvPr/>
        </p:nvSpPr>
        <p:spPr bwMode="auto">
          <a:xfrm>
            <a:off x="4114800" y="2286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>
            <a:off x="5029200" y="3886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>
            <a:off x="6934200" y="2286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4" name="Text Box 19"/>
          <p:cNvSpPr txBox="1">
            <a:spLocks noChangeArrowheads="1"/>
          </p:cNvSpPr>
          <p:nvPr/>
        </p:nvSpPr>
        <p:spPr bwMode="auto">
          <a:xfrm>
            <a:off x="6994525" y="2324100"/>
            <a:ext cx="22542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Průměrná očekávaná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spotřeba v objednacím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cyklu T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4835" name="Text Box 20"/>
          <p:cNvSpPr txBox="1">
            <a:spLocks noChangeArrowheads="1"/>
          </p:cNvSpPr>
          <p:nvPr/>
        </p:nvSpPr>
        <p:spPr bwMode="auto">
          <a:xfrm>
            <a:off x="6537326" y="2708275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>
            <a:off x="5105400" y="3276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>
            <a:off x="5791200" y="3276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8" name="Text Box 23"/>
          <p:cNvSpPr txBox="1">
            <a:spLocks noChangeArrowheads="1"/>
          </p:cNvSpPr>
          <p:nvPr/>
        </p:nvSpPr>
        <p:spPr bwMode="auto">
          <a:xfrm>
            <a:off x="5715000" y="3886200"/>
            <a:ext cx="340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Rozptyl spotřeby ±σ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(směrodatná odchylka od průměru)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4839" name="Line 24"/>
          <p:cNvSpPr>
            <a:spLocks noChangeShapeType="1"/>
          </p:cNvSpPr>
          <p:nvPr/>
        </p:nvSpPr>
        <p:spPr bwMode="auto">
          <a:xfrm>
            <a:off x="2819400" y="38862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0" name="Line 25"/>
          <p:cNvSpPr>
            <a:spLocks noChangeShapeType="1"/>
          </p:cNvSpPr>
          <p:nvPr/>
        </p:nvSpPr>
        <p:spPr bwMode="auto">
          <a:xfrm>
            <a:off x="4572000" y="3886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1" name="Text Box 26"/>
          <p:cNvSpPr txBox="1">
            <a:spLocks noChangeArrowheads="1"/>
          </p:cNvSpPr>
          <p:nvPr/>
        </p:nvSpPr>
        <p:spPr bwMode="auto">
          <a:xfrm>
            <a:off x="4114800" y="39624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  <a:latin typeface="Times New Roman" panose="02020603050405020304" pitchFamily="18" charset="0"/>
              </a:rPr>
              <a:t>PZ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4842" name="Text Box 27"/>
          <p:cNvSpPr txBox="1">
            <a:spLocks noChangeArrowheads="1"/>
          </p:cNvSpPr>
          <p:nvPr/>
        </p:nvSpPr>
        <p:spPr bwMode="auto">
          <a:xfrm>
            <a:off x="2651125" y="5146675"/>
            <a:ext cx="576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PZ = σ  …..  cca84% pravděpodobnost jistoty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4843" name="Text Box 28"/>
          <p:cNvSpPr txBox="1">
            <a:spLocks noChangeArrowheads="1"/>
          </p:cNvSpPr>
          <p:nvPr/>
        </p:nvSpPr>
        <p:spPr bwMode="auto">
          <a:xfrm>
            <a:off x="2667000" y="5791200"/>
            <a:ext cx="614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PZ = 2*σ  …..  cca 98% pravděpodobnost jistoty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5562600" y="4648200"/>
            <a:ext cx="457200" cy="6096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4953000" y="2514600"/>
            <a:ext cx="1066800" cy="2133600"/>
          </a:xfrm>
          <a:custGeom>
            <a:avLst/>
            <a:gdLst>
              <a:gd name="T0" fmla="*/ 0 w 672"/>
              <a:gd name="T1" fmla="*/ 0 h 1344"/>
              <a:gd name="T2" fmla="*/ 2147483646 w 672"/>
              <a:gd name="T3" fmla="*/ 2147483646 h 1344"/>
              <a:gd name="T4" fmla="*/ 2147483646 w 672"/>
              <a:gd name="T5" fmla="*/ 2147483646 h 1344"/>
              <a:gd name="T6" fmla="*/ 0 w 672"/>
              <a:gd name="T7" fmla="*/ 0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1344"/>
              <a:gd name="T14" fmla="*/ 672 w 672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1344">
                <a:moveTo>
                  <a:pt x="0" y="0"/>
                </a:moveTo>
                <a:lnTo>
                  <a:pt x="672" y="1344"/>
                </a:lnTo>
                <a:lnTo>
                  <a:pt x="672" y="72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253" name="Rectangle 4"/>
          <p:cNvSpPr>
            <a:spLocks noGrp="1" noChangeArrowheads="1"/>
          </p:cNvSpPr>
          <p:nvPr>
            <p:ph type="title"/>
          </p:nvPr>
        </p:nvSpPr>
        <p:spPr>
          <a:xfrm>
            <a:off x="1952625" y="50006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Pojistná zásoba ovlivněná dodavatelem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438400" y="20574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2286000" y="46482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3200400" y="29718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4191000" y="30480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438400" y="2514600"/>
            <a:ext cx="2514600" cy="1676400"/>
          </a:xfrm>
          <a:custGeom>
            <a:avLst/>
            <a:gdLst>
              <a:gd name="T0" fmla="*/ 0 w 1584"/>
              <a:gd name="T1" fmla="*/ 2147483646 h 1056"/>
              <a:gd name="T2" fmla="*/ 2147483646 w 1584"/>
              <a:gd name="T3" fmla="*/ 2147483646 h 1056"/>
              <a:gd name="T4" fmla="*/ 2147483646 w 1584"/>
              <a:gd name="T5" fmla="*/ 2147483646 h 1056"/>
              <a:gd name="T6" fmla="*/ 2147483646 w 1584"/>
              <a:gd name="T7" fmla="*/ 2147483646 h 1056"/>
              <a:gd name="T8" fmla="*/ 2147483646 w 1584"/>
              <a:gd name="T9" fmla="*/ 2147483646 h 1056"/>
              <a:gd name="T10" fmla="*/ 2147483646 w 1584"/>
              <a:gd name="T11" fmla="*/ 2147483646 h 1056"/>
              <a:gd name="T12" fmla="*/ 2147483646 w 1584"/>
              <a:gd name="T13" fmla="*/ 0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4"/>
              <a:gd name="T22" fmla="*/ 0 h 1056"/>
              <a:gd name="T23" fmla="*/ 1584 w 1584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4" h="1056">
                <a:moveTo>
                  <a:pt x="0" y="144"/>
                </a:moveTo>
                <a:lnTo>
                  <a:pt x="480" y="1056"/>
                </a:lnTo>
                <a:lnTo>
                  <a:pt x="480" y="144"/>
                </a:lnTo>
                <a:lnTo>
                  <a:pt x="1104" y="864"/>
                </a:lnTo>
                <a:lnTo>
                  <a:pt x="1104" y="96"/>
                </a:lnTo>
                <a:lnTo>
                  <a:pt x="1584" y="960"/>
                </a:lnTo>
                <a:lnTo>
                  <a:pt x="15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953000" y="4038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2438400" y="4953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3200400" y="4953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4191000" y="4953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4953000" y="495300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5791200" y="33528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5562600" y="4648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6019800" y="33528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4953000" y="2514600"/>
            <a:ext cx="8382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5791200" y="3810000"/>
            <a:ext cx="228600" cy="3048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2651125" y="4633913"/>
            <a:ext cx="388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</a:t>
            </a:r>
            <a:r>
              <a:rPr lang="cs-CZ" altLang="cs-CZ" sz="1600" b="1" baseline="-25000">
                <a:latin typeface="Times New Roman" panose="02020603050405020304" pitchFamily="18" charset="0"/>
              </a:rPr>
              <a:t>1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3505200" y="4648200"/>
            <a:ext cx="388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</a:t>
            </a:r>
            <a:r>
              <a:rPr lang="cs-CZ" altLang="cs-CZ" sz="1600" b="1" baseline="-25000">
                <a:latin typeface="Times New Roman" panose="02020603050405020304" pitchFamily="18" charset="0"/>
              </a:rPr>
              <a:t>2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4343400" y="4648200"/>
            <a:ext cx="388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</a:t>
            </a:r>
            <a:r>
              <a:rPr lang="cs-CZ" altLang="cs-CZ" sz="1600" b="1" baseline="-25000">
                <a:latin typeface="Times New Roman" panose="02020603050405020304" pitchFamily="18" charset="0"/>
              </a:rPr>
              <a:t>3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5165725" y="4610101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>
            <a:off x="4953000" y="2514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>
            <a:off x="5791200" y="3810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7162800" y="2514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6765926" y="2936875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5868" name="Line 28"/>
          <p:cNvSpPr>
            <a:spLocks noChangeShapeType="1"/>
          </p:cNvSpPr>
          <p:nvPr/>
        </p:nvSpPr>
        <p:spPr bwMode="auto">
          <a:xfrm>
            <a:off x="6858000" y="3048000"/>
            <a:ext cx="152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9" name="Text Box 29"/>
          <p:cNvSpPr txBox="1">
            <a:spLocks noChangeArrowheads="1"/>
          </p:cNvSpPr>
          <p:nvPr/>
        </p:nvSpPr>
        <p:spPr bwMode="auto">
          <a:xfrm>
            <a:off x="6172200" y="3810001"/>
            <a:ext cx="560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±σS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5870" name="Line 30"/>
          <p:cNvSpPr>
            <a:spLocks noChangeShapeType="1"/>
          </p:cNvSpPr>
          <p:nvPr/>
        </p:nvSpPr>
        <p:spPr bwMode="auto">
          <a:xfrm>
            <a:off x="5029200" y="5410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1" name="Line 31"/>
          <p:cNvSpPr>
            <a:spLocks noChangeShapeType="1"/>
          </p:cNvSpPr>
          <p:nvPr/>
        </p:nvSpPr>
        <p:spPr bwMode="auto">
          <a:xfrm flipH="1">
            <a:off x="60198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>
            <a:off x="5562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6096000" y="5105401"/>
            <a:ext cx="573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±σT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5874" name="Line 34"/>
          <p:cNvSpPr>
            <a:spLocks noChangeShapeType="1"/>
          </p:cNvSpPr>
          <p:nvPr/>
        </p:nvSpPr>
        <p:spPr bwMode="auto">
          <a:xfrm>
            <a:off x="5715000" y="4191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5" name="Line 35"/>
          <p:cNvSpPr>
            <a:spLocks noChangeShapeType="1"/>
          </p:cNvSpPr>
          <p:nvPr/>
        </p:nvSpPr>
        <p:spPr bwMode="auto">
          <a:xfrm>
            <a:off x="5715000" y="3429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6" name="Line 36"/>
          <p:cNvSpPr>
            <a:spLocks noChangeShapeType="1"/>
          </p:cNvSpPr>
          <p:nvPr/>
        </p:nvSpPr>
        <p:spPr bwMode="auto">
          <a:xfrm>
            <a:off x="6248400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7" name="Text Box 37"/>
          <p:cNvSpPr txBox="1">
            <a:spLocks noChangeArrowheads="1"/>
          </p:cNvSpPr>
          <p:nvPr/>
        </p:nvSpPr>
        <p:spPr bwMode="auto">
          <a:xfrm>
            <a:off x="7604125" y="3924301"/>
            <a:ext cx="260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σc =    T*(σT)</a:t>
            </a:r>
            <a:r>
              <a:rPr lang="cs-CZ" altLang="cs-CZ" sz="1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+S</a:t>
            </a:r>
            <a:r>
              <a:rPr lang="cs-CZ" altLang="cs-CZ" sz="1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*(σS)</a:t>
            </a:r>
            <a:r>
              <a:rPr lang="cs-CZ" altLang="cs-CZ" sz="1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35878" name="Line 38"/>
          <p:cNvSpPr>
            <a:spLocks noChangeShapeType="1"/>
          </p:cNvSpPr>
          <p:nvPr/>
        </p:nvSpPr>
        <p:spPr bwMode="auto">
          <a:xfrm>
            <a:off x="8305800" y="3962400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79" name="Line 39"/>
          <p:cNvSpPr>
            <a:spLocks noChangeShapeType="1"/>
          </p:cNvSpPr>
          <p:nvPr/>
        </p:nvSpPr>
        <p:spPr bwMode="auto">
          <a:xfrm>
            <a:off x="9296400" y="3962400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80" name="Freeform 40"/>
          <p:cNvSpPr>
            <a:spLocks/>
          </p:cNvSpPr>
          <p:nvPr/>
        </p:nvSpPr>
        <p:spPr bwMode="auto">
          <a:xfrm>
            <a:off x="8077200" y="3810000"/>
            <a:ext cx="1905000" cy="533400"/>
          </a:xfrm>
          <a:custGeom>
            <a:avLst/>
            <a:gdLst>
              <a:gd name="T0" fmla="*/ 0 w 1200"/>
              <a:gd name="T1" fmla="*/ 2147483646 h 336"/>
              <a:gd name="T2" fmla="*/ 2147483646 w 1200"/>
              <a:gd name="T3" fmla="*/ 2147483646 h 336"/>
              <a:gd name="T4" fmla="*/ 2147483646 w 1200"/>
              <a:gd name="T5" fmla="*/ 2147483646 h 336"/>
              <a:gd name="T6" fmla="*/ 2147483646 w 1200"/>
              <a:gd name="T7" fmla="*/ 0 h 336"/>
              <a:gd name="T8" fmla="*/ 2147483646 w 1200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336"/>
              <a:gd name="T17" fmla="*/ 1200 w 1200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336">
                <a:moveTo>
                  <a:pt x="0" y="48"/>
                </a:moveTo>
                <a:lnTo>
                  <a:pt x="48" y="48"/>
                </a:lnTo>
                <a:lnTo>
                  <a:pt x="96" y="336"/>
                </a:lnTo>
                <a:lnTo>
                  <a:pt x="96" y="0"/>
                </a:lnTo>
                <a:lnTo>
                  <a:pt x="1200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81" name="Text Box 41"/>
          <p:cNvSpPr txBox="1">
            <a:spLocks noChangeArrowheads="1"/>
          </p:cNvSpPr>
          <p:nvPr/>
        </p:nvSpPr>
        <p:spPr bwMode="auto">
          <a:xfrm>
            <a:off x="2743200" y="5486400"/>
            <a:ext cx="5900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PZ = σc …..  cca 84% pravděpodobnost jistoty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5882" name="Text Box 42"/>
          <p:cNvSpPr txBox="1">
            <a:spLocks noChangeArrowheads="1"/>
          </p:cNvSpPr>
          <p:nvPr/>
        </p:nvSpPr>
        <p:spPr bwMode="auto">
          <a:xfrm>
            <a:off x="2759075" y="6130925"/>
            <a:ext cx="628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PZ = 2*σc  …..  cca 98% pravděpodobnost jistoty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3505200" y="60960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title"/>
          </p:nvPr>
        </p:nvSpPr>
        <p:spPr>
          <a:xfrm>
            <a:off x="1952625" y="57150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Normální rozložení pravděpodobnosti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3505200" y="426720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6019800" y="18288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5410200" y="25908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V="1">
            <a:off x="6629400" y="2667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V="1">
            <a:off x="72390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7848600" y="4038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4800600" y="3429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4191000" y="4038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505200" y="2209800"/>
            <a:ext cx="2514600" cy="2057400"/>
          </a:xfrm>
          <a:custGeom>
            <a:avLst/>
            <a:gdLst>
              <a:gd name="T0" fmla="*/ 0 w 1584"/>
              <a:gd name="T1" fmla="*/ 2147483646 h 1296"/>
              <a:gd name="T2" fmla="*/ 2147483646 w 1584"/>
              <a:gd name="T3" fmla="*/ 2147483646 h 1296"/>
              <a:gd name="T4" fmla="*/ 2147483646 w 1584"/>
              <a:gd name="T5" fmla="*/ 2147483646 h 1296"/>
              <a:gd name="T6" fmla="*/ 2147483646 w 1584"/>
              <a:gd name="T7" fmla="*/ 2147483646 h 1296"/>
              <a:gd name="T8" fmla="*/ 2147483646 w 1584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4"/>
              <a:gd name="T16" fmla="*/ 0 h 1296"/>
              <a:gd name="T17" fmla="*/ 1584 w 1584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4" h="1296">
                <a:moveTo>
                  <a:pt x="0" y="1296"/>
                </a:moveTo>
                <a:cubicBezTo>
                  <a:pt x="216" y="1236"/>
                  <a:pt x="432" y="1176"/>
                  <a:pt x="624" y="1008"/>
                </a:cubicBezTo>
                <a:cubicBezTo>
                  <a:pt x="816" y="840"/>
                  <a:pt x="1024" y="448"/>
                  <a:pt x="1152" y="288"/>
                </a:cubicBezTo>
                <a:cubicBezTo>
                  <a:pt x="1280" y="128"/>
                  <a:pt x="1320" y="96"/>
                  <a:pt x="1392" y="48"/>
                </a:cubicBezTo>
                <a:cubicBezTo>
                  <a:pt x="1464" y="0"/>
                  <a:pt x="1524" y="0"/>
                  <a:pt x="15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 flipH="1">
            <a:off x="5943600" y="2209800"/>
            <a:ext cx="2514600" cy="2057400"/>
          </a:xfrm>
          <a:custGeom>
            <a:avLst/>
            <a:gdLst>
              <a:gd name="T0" fmla="*/ 0 w 1584"/>
              <a:gd name="T1" fmla="*/ 2147483646 h 1296"/>
              <a:gd name="T2" fmla="*/ 2147483646 w 1584"/>
              <a:gd name="T3" fmla="*/ 2147483646 h 1296"/>
              <a:gd name="T4" fmla="*/ 2147483646 w 1584"/>
              <a:gd name="T5" fmla="*/ 2147483646 h 1296"/>
              <a:gd name="T6" fmla="*/ 2147483646 w 1584"/>
              <a:gd name="T7" fmla="*/ 2147483646 h 1296"/>
              <a:gd name="T8" fmla="*/ 2147483646 w 1584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4"/>
              <a:gd name="T16" fmla="*/ 0 h 1296"/>
              <a:gd name="T17" fmla="*/ 1584 w 1584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4" h="1296">
                <a:moveTo>
                  <a:pt x="0" y="1296"/>
                </a:moveTo>
                <a:cubicBezTo>
                  <a:pt x="216" y="1236"/>
                  <a:pt x="432" y="1176"/>
                  <a:pt x="624" y="1008"/>
                </a:cubicBezTo>
                <a:cubicBezTo>
                  <a:pt x="816" y="840"/>
                  <a:pt x="1024" y="448"/>
                  <a:pt x="1152" y="288"/>
                </a:cubicBezTo>
                <a:cubicBezTo>
                  <a:pt x="1280" y="128"/>
                  <a:pt x="1320" y="96"/>
                  <a:pt x="1392" y="48"/>
                </a:cubicBezTo>
                <a:cubicBezTo>
                  <a:pt x="1464" y="0"/>
                  <a:pt x="1524" y="0"/>
                  <a:pt x="15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2498725" y="4305301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Poptávka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5775325" y="4329113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100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3962400" y="4343400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40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572000" y="4343400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60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181600" y="4343400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80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543800" y="434340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160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6934200" y="434340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140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6400800" y="434340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120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54102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5638800" y="2819400"/>
            <a:ext cx="844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68,26%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4800600" y="36576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5562600" y="3352800"/>
            <a:ext cx="844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95,44%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91000" y="41148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5562600" y="3810000"/>
            <a:ext cx="844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99,74%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92" name="Text Box 28"/>
          <p:cNvSpPr txBox="1">
            <a:spLocks noChangeArrowheads="1"/>
          </p:cNvSpPr>
          <p:nvPr/>
        </p:nvSpPr>
        <p:spPr bwMode="auto">
          <a:xfrm>
            <a:off x="5638800" y="4572001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Průměr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93" name="Text Box 29"/>
          <p:cNvSpPr txBox="1">
            <a:spLocks noChangeArrowheads="1"/>
          </p:cNvSpPr>
          <p:nvPr/>
        </p:nvSpPr>
        <p:spPr bwMode="auto">
          <a:xfrm>
            <a:off x="6400801" y="4876801"/>
            <a:ext cx="436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+σ</a:t>
            </a: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6934201" y="4876801"/>
            <a:ext cx="55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+2σ</a:t>
            </a: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7543801" y="4876801"/>
            <a:ext cx="55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+3σ</a:t>
            </a: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3962401" y="4876801"/>
            <a:ext cx="498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-3σ</a:t>
            </a: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4495801" y="4876801"/>
            <a:ext cx="55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-2σ</a:t>
            </a: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5105401" y="4876801"/>
            <a:ext cx="55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-σ</a:t>
            </a:r>
          </a:p>
        </p:txBody>
      </p:sp>
      <p:sp>
        <p:nvSpPr>
          <p:cNvPr id="36899" name="Line 35"/>
          <p:cNvSpPr>
            <a:spLocks noChangeShapeType="1"/>
          </p:cNvSpPr>
          <p:nvPr/>
        </p:nvSpPr>
        <p:spPr bwMode="auto">
          <a:xfrm>
            <a:off x="3505200" y="42672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00" name="Line 36"/>
          <p:cNvSpPr>
            <a:spLocks noChangeShapeType="1"/>
          </p:cNvSpPr>
          <p:nvPr/>
        </p:nvSpPr>
        <p:spPr bwMode="auto">
          <a:xfrm>
            <a:off x="3505200" y="5486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4098925" y="5272089"/>
            <a:ext cx="649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50%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902" name="Line 38"/>
          <p:cNvSpPr>
            <a:spLocks noChangeShapeType="1"/>
          </p:cNvSpPr>
          <p:nvPr/>
        </p:nvSpPr>
        <p:spPr bwMode="auto">
          <a:xfrm>
            <a:off x="3505200" y="5791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03" name="Text Box 39"/>
          <p:cNvSpPr txBox="1">
            <a:spLocks noChangeArrowheads="1"/>
          </p:cNvSpPr>
          <p:nvPr/>
        </p:nvSpPr>
        <p:spPr bwMode="auto">
          <a:xfrm>
            <a:off x="4419600" y="5562601"/>
            <a:ext cx="9667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84,13%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904" name="Text Box 40"/>
          <p:cNvSpPr txBox="1">
            <a:spLocks noChangeArrowheads="1"/>
          </p:cNvSpPr>
          <p:nvPr/>
        </p:nvSpPr>
        <p:spPr bwMode="auto">
          <a:xfrm>
            <a:off x="5334000" y="5867401"/>
            <a:ext cx="966788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97,72%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>
            <a:off x="3505200" y="6400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6172200" y="6172201"/>
            <a:ext cx="966788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99,87%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907" name="Text Box 43"/>
          <p:cNvSpPr txBox="1">
            <a:spLocks noChangeArrowheads="1"/>
          </p:cNvSpPr>
          <p:nvPr/>
        </p:nvSpPr>
        <p:spPr bwMode="auto">
          <a:xfrm>
            <a:off x="2133600" y="5334001"/>
            <a:ext cx="11079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Úroveň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služeb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50006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Rozptyl poptávky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365625"/>
            <a:ext cx="8229600" cy="1760538"/>
          </a:xfrm>
        </p:spPr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r>
              <a:rPr lang="cs-CZ" sz="2000" b="1"/>
              <a:t>V pásmu </a:t>
            </a:r>
            <a:r>
              <a:rPr lang="cs-CZ" sz="2400">
                <a:sym typeface="Symbol" pitchFamily="18" charset="2"/>
              </a:rPr>
              <a:t></a:t>
            </a:r>
            <a:r>
              <a:rPr lang="cs-CZ" sz="2000" b="1"/>
              <a:t> se nachází 68% veškerých hodnot</a:t>
            </a:r>
          </a:p>
          <a:p>
            <a:pPr>
              <a:buNone/>
              <a:defRPr/>
            </a:pPr>
            <a:r>
              <a:rPr lang="cs-CZ" sz="2000" b="1"/>
              <a:t>V pásmu 2x </a:t>
            </a:r>
            <a:r>
              <a:rPr lang="cs-CZ" sz="2400">
                <a:sym typeface="Symbol" pitchFamily="18" charset="2"/>
              </a:rPr>
              <a:t></a:t>
            </a:r>
            <a:r>
              <a:rPr lang="cs-CZ" sz="2000" b="1"/>
              <a:t> se nachází cca 95%</a:t>
            </a:r>
            <a:r>
              <a:rPr lang="cs-CZ" sz="1800"/>
              <a:t> </a:t>
            </a:r>
            <a:r>
              <a:rPr lang="cs-CZ" sz="2000" b="1"/>
              <a:t>veškerých hodnot</a:t>
            </a:r>
            <a:endParaRPr lang="cs-CZ" sz="1800"/>
          </a:p>
          <a:p>
            <a:pPr>
              <a:buNone/>
              <a:defRPr/>
            </a:pPr>
            <a:r>
              <a:rPr lang="cs-CZ" sz="1800"/>
              <a:t>(při předpokladu “normálního“ rozložení pravděpodobnosti)</a:t>
            </a:r>
          </a:p>
          <a:p>
            <a:pPr>
              <a:buNone/>
              <a:defRPr/>
            </a:pPr>
            <a:r>
              <a:rPr lang="cs-CZ" sz="1800" i="1"/>
              <a:t>Spotřebu ve sledovaném období (například 14 ti denní spotřebu) můžeme vyjádřit:</a:t>
            </a:r>
          </a:p>
          <a:p>
            <a:pPr>
              <a:buNone/>
              <a:defRPr/>
            </a:pPr>
            <a:r>
              <a:rPr lang="cs-CZ" sz="1800" i="1"/>
              <a:t>S</a:t>
            </a:r>
            <a:r>
              <a:rPr lang="cs-CZ" sz="1800" i="1" baseline="-25000"/>
              <a:t>prům</a:t>
            </a:r>
            <a:r>
              <a:rPr lang="cs-CZ" sz="1800" i="1"/>
              <a:t> ± </a:t>
            </a:r>
            <a:r>
              <a:rPr lang="cs-CZ" sz="1800" i="1">
                <a:sym typeface="Symbol" pitchFamily="18" charset="2"/>
              </a:rPr>
              <a:t>  	 </a:t>
            </a:r>
            <a:r>
              <a:rPr lang="cs-CZ" sz="1800" i="1"/>
              <a:t>Např. 100 ± 30</a:t>
            </a:r>
          </a:p>
          <a:p>
            <a:pPr>
              <a:buNone/>
              <a:defRPr/>
            </a:pPr>
            <a:endParaRPr lang="cs-CZ" smtClean="0"/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2514600" y="1652588"/>
            <a:ext cx="7239000" cy="2614612"/>
            <a:chOff x="841" y="1041"/>
            <a:chExt cx="3922" cy="1550"/>
          </a:xfrm>
        </p:grpSpPr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1092" y="1086"/>
              <a:ext cx="0" cy="15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933" y="2568"/>
              <a:ext cx="38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1206" y="1428"/>
              <a:ext cx="69" cy="114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>
              <a:off x="1320" y="1565"/>
              <a:ext cx="69" cy="100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897" name="Rectangle 9"/>
            <p:cNvSpPr>
              <a:spLocks noChangeArrowheads="1"/>
            </p:cNvSpPr>
            <p:nvPr/>
          </p:nvSpPr>
          <p:spPr bwMode="auto">
            <a:xfrm>
              <a:off x="1434" y="2089"/>
              <a:ext cx="69" cy="47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1571" y="1314"/>
              <a:ext cx="68" cy="125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899" name="Rectangle 11"/>
            <p:cNvSpPr>
              <a:spLocks noChangeArrowheads="1"/>
            </p:cNvSpPr>
            <p:nvPr/>
          </p:nvSpPr>
          <p:spPr bwMode="auto">
            <a:xfrm>
              <a:off x="1708" y="1725"/>
              <a:ext cx="68" cy="84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0" name="Rectangle 12"/>
            <p:cNvSpPr>
              <a:spLocks noChangeArrowheads="1"/>
            </p:cNvSpPr>
            <p:nvPr/>
          </p:nvSpPr>
          <p:spPr bwMode="auto">
            <a:xfrm>
              <a:off x="1981" y="1474"/>
              <a:ext cx="69" cy="109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1" name="Rectangle 13"/>
            <p:cNvSpPr>
              <a:spLocks noChangeArrowheads="1"/>
            </p:cNvSpPr>
            <p:nvPr/>
          </p:nvSpPr>
          <p:spPr bwMode="auto">
            <a:xfrm>
              <a:off x="1845" y="1656"/>
              <a:ext cx="68" cy="91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2" name="Rectangle 14"/>
            <p:cNvSpPr>
              <a:spLocks noChangeArrowheads="1"/>
            </p:cNvSpPr>
            <p:nvPr/>
          </p:nvSpPr>
          <p:spPr bwMode="auto">
            <a:xfrm>
              <a:off x="2118" y="2226"/>
              <a:ext cx="69" cy="34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2232" y="1041"/>
              <a:ext cx="69" cy="152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3099" y="1975"/>
              <a:ext cx="68" cy="59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2962" y="1656"/>
              <a:ext cx="68" cy="91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2825" y="1405"/>
              <a:ext cx="68" cy="116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7" name="Rectangle 19"/>
            <p:cNvSpPr>
              <a:spLocks noChangeArrowheads="1"/>
            </p:cNvSpPr>
            <p:nvPr/>
          </p:nvSpPr>
          <p:spPr bwMode="auto">
            <a:xfrm>
              <a:off x="2688" y="1907"/>
              <a:ext cx="69" cy="66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8" name="Rectangle 20"/>
            <p:cNvSpPr>
              <a:spLocks noChangeArrowheads="1"/>
            </p:cNvSpPr>
            <p:nvPr/>
          </p:nvSpPr>
          <p:spPr bwMode="auto">
            <a:xfrm>
              <a:off x="2529" y="1702"/>
              <a:ext cx="68" cy="86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09" name="Rectangle 21"/>
            <p:cNvSpPr>
              <a:spLocks noChangeArrowheads="1"/>
            </p:cNvSpPr>
            <p:nvPr/>
          </p:nvSpPr>
          <p:spPr bwMode="auto">
            <a:xfrm>
              <a:off x="2369" y="1542"/>
              <a:ext cx="68" cy="102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10" name="Rectangle 22"/>
            <p:cNvSpPr>
              <a:spLocks noChangeArrowheads="1"/>
            </p:cNvSpPr>
            <p:nvPr/>
          </p:nvSpPr>
          <p:spPr bwMode="auto">
            <a:xfrm>
              <a:off x="3646" y="1588"/>
              <a:ext cx="68" cy="9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11" name="Rectangle 23"/>
            <p:cNvSpPr>
              <a:spLocks noChangeArrowheads="1"/>
            </p:cNvSpPr>
            <p:nvPr/>
          </p:nvSpPr>
          <p:spPr bwMode="auto">
            <a:xfrm>
              <a:off x="3509" y="1702"/>
              <a:ext cx="91" cy="86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12" name="Rectangle 24"/>
            <p:cNvSpPr>
              <a:spLocks noChangeArrowheads="1"/>
            </p:cNvSpPr>
            <p:nvPr/>
          </p:nvSpPr>
          <p:spPr bwMode="auto">
            <a:xfrm>
              <a:off x="3372" y="1337"/>
              <a:ext cx="69" cy="123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13" name="Rectangle 25"/>
            <p:cNvSpPr>
              <a:spLocks noChangeArrowheads="1"/>
            </p:cNvSpPr>
            <p:nvPr/>
          </p:nvSpPr>
          <p:spPr bwMode="auto">
            <a:xfrm>
              <a:off x="3235" y="1519"/>
              <a:ext cx="69" cy="104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>
              <a:off x="910" y="1656"/>
              <a:ext cx="35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15" name="Rectangle 27"/>
            <p:cNvSpPr>
              <a:spLocks noChangeArrowheads="1"/>
            </p:cNvSpPr>
            <p:nvPr/>
          </p:nvSpPr>
          <p:spPr bwMode="auto">
            <a:xfrm>
              <a:off x="3760" y="1428"/>
              <a:ext cx="45" cy="114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>
              <a:off x="841" y="1451"/>
              <a:ext cx="3375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17" name="Line 29"/>
            <p:cNvSpPr>
              <a:spLocks noChangeShapeType="1"/>
            </p:cNvSpPr>
            <p:nvPr/>
          </p:nvSpPr>
          <p:spPr bwMode="auto">
            <a:xfrm>
              <a:off x="841" y="1884"/>
              <a:ext cx="360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>
              <a:off x="864" y="1200"/>
              <a:ext cx="3580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19" name="Line 31"/>
            <p:cNvSpPr>
              <a:spLocks noChangeShapeType="1"/>
            </p:cNvSpPr>
            <p:nvPr/>
          </p:nvSpPr>
          <p:spPr bwMode="auto">
            <a:xfrm>
              <a:off x="864" y="2180"/>
              <a:ext cx="3580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20" name="Line 32"/>
            <p:cNvSpPr>
              <a:spLocks noChangeShapeType="1"/>
            </p:cNvSpPr>
            <p:nvPr/>
          </p:nvSpPr>
          <p:spPr bwMode="auto">
            <a:xfrm>
              <a:off x="4079" y="1455"/>
              <a:ext cx="0" cy="4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21" name="Line 33"/>
            <p:cNvSpPr>
              <a:spLocks noChangeShapeType="1"/>
            </p:cNvSpPr>
            <p:nvPr/>
          </p:nvSpPr>
          <p:spPr bwMode="auto">
            <a:xfrm>
              <a:off x="4626" y="1182"/>
              <a:ext cx="0" cy="9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22" name="Text Box 34"/>
            <p:cNvSpPr txBox="1">
              <a:spLocks noChangeArrowheads="1"/>
            </p:cNvSpPr>
            <p:nvPr/>
          </p:nvSpPr>
          <p:spPr bwMode="auto">
            <a:xfrm>
              <a:off x="4398" y="1433"/>
              <a:ext cx="228" cy="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Times New Roman" panose="02020603050405020304" pitchFamily="18" charset="0"/>
                </a:rPr>
                <a:t>2</a:t>
              </a:r>
              <a:r>
                <a:rPr lang="cs-CZ" altLang="cs-CZ" sz="180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endParaRPr lang="cs-CZ" altLang="cs-CZ" sz="1000">
                <a:latin typeface="Times New Roman" panose="02020603050405020304" pitchFamily="18" charset="0"/>
              </a:endParaRPr>
            </a:p>
          </p:txBody>
        </p:sp>
        <p:sp>
          <p:nvSpPr>
            <p:cNvPr id="37923" name="Text Box 35"/>
            <p:cNvSpPr txBox="1">
              <a:spLocks noChangeArrowheads="1"/>
            </p:cNvSpPr>
            <p:nvPr/>
          </p:nvSpPr>
          <p:spPr bwMode="auto">
            <a:xfrm>
              <a:off x="3851" y="1524"/>
              <a:ext cx="228" cy="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endParaRPr lang="cs-CZ" altLang="cs-CZ" sz="10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3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428625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Signální hladina zásob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3068638" y="1936751"/>
            <a:ext cx="0" cy="3376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2935288" y="5153025"/>
            <a:ext cx="6140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667000" y="4308475"/>
            <a:ext cx="6453188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3068639" y="2619376"/>
            <a:ext cx="5019675" cy="2005013"/>
          </a:xfrm>
          <a:custGeom>
            <a:avLst/>
            <a:gdLst>
              <a:gd name="T0" fmla="*/ 0 w 6384"/>
              <a:gd name="T1" fmla="*/ 2147483646 h 2166"/>
              <a:gd name="T2" fmla="*/ 2147483646 w 6384"/>
              <a:gd name="T3" fmla="*/ 2147483646 h 2166"/>
              <a:gd name="T4" fmla="*/ 2147483646 w 6384"/>
              <a:gd name="T5" fmla="*/ 0 h 2166"/>
              <a:gd name="T6" fmla="*/ 2147483646 w 6384"/>
              <a:gd name="T7" fmla="*/ 2147483646 h 2166"/>
              <a:gd name="T8" fmla="*/ 2147483646 w 6384"/>
              <a:gd name="T9" fmla="*/ 2147483646 h 2166"/>
              <a:gd name="T10" fmla="*/ 2147483646 w 6384"/>
              <a:gd name="T11" fmla="*/ 2147483646 h 2166"/>
              <a:gd name="T12" fmla="*/ 2147483646 w 6384"/>
              <a:gd name="T13" fmla="*/ 2147483646 h 2166"/>
              <a:gd name="T14" fmla="*/ 2147483646 w 6384"/>
              <a:gd name="T15" fmla="*/ 2147483646 h 2166"/>
              <a:gd name="T16" fmla="*/ 2147483646 w 6384"/>
              <a:gd name="T17" fmla="*/ 2147483646 h 2166"/>
              <a:gd name="T18" fmla="*/ 2147483646 w 6384"/>
              <a:gd name="T19" fmla="*/ 2147483646 h 21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384"/>
              <a:gd name="T31" fmla="*/ 0 h 2166"/>
              <a:gd name="T32" fmla="*/ 6384 w 6384"/>
              <a:gd name="T33" fmla="*/ 2166 h 216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384" h="2166">
                <a:moveTo>
                  <a:pt x="0" y="228"/>
                </a:moveTo>
                <a:lnTo>
                  <a:pt x="1140" y="2166"/>
                </a:lnTo>
                <a:lnTo>
                  <a:pt x="1140" y="0"/>
                </a:lnTo>
                <a:lnTo>
                  <a:pt x="2280" y="1653"/>
                </a:lnTo>
                <a:lnTo>
                  <a:pt x="2280" y="57"/>
                </a:lnTo>
                <a:lnTo>
                  <a:pt x="3705" y="1824"/>
                </a:lnTo>
                <a:lnTo>
                  <a:pt x="3705" y="399"/>
                </a:lnTo>
                <a:lnTo>
                  <a:pt x="5244" y="1995"/>
                </a:lnTo>
                <a:lnTo>
                  <a:pt x="5244" y="228"/>
                </a:lnTo>
                <a:lnTo>
                  <a:pt x="6384" y="1710"/>
                </a:lnTo>
              </a:path>
            </a:pathLst>
          </a:custGeom>
          <a:noFill/>
          <a:ln w="889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5087938" y="4308475"/>
            <a:ext cx="0" cy="8445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267200" y="4419600"/>
            <a:ext cx="8651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imes New Roman" panose="02020603050405020304" pitchFamily="18" charset="0"/>
              </a:rPr>
              <a:t>Pojistná zásoba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5029200" y="4495800"/>
            <a:ext cx="7937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PZ=2*</a:t>
            </a:r>
            <a:r>
              <a:rPr lang="cs-CZ" altLang="cs-CZ" sz="1200">
                <a:solidFill>
                  <a:srgbClr val="000000"/>
                </a:solidFill>
                <a:latin typeface="Times New Roman" panose="02020603050405020304" pitchFamily="18" charset="0"/>
              </a:rPr>
              <a:t> σ</a:t>
            </a:r>
            <a:endParaRPr lang="cs-CZ" altLang="cs-CZ" sz="1200">
              <a:latin typeface="Times New Roman" panose="02020603050405020304" pitchFamily="18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2755901" y="3675063"/>
            <a:ext cx="6454775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848598" y="3340498"/>
            <a:ext cx="2131979" cy="56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Times New Roman" panose="02020603050405020304" pitchFamily="18" charset="0"/>
              </a:rPr>
              <a:t>SIGNÁLNÍ</a:t>
            </a:r>
            <a:r>
              <a:rPr lang="cs-CZ" altLang="cs-CZ" sz="1400" b="1" dirty="0">
                <a:latin typeface="Times New Roman" panose="02020603050405020304" pitchFamily="18" charset="0"/>
              </a:rPr>
              <a:t> HLADINA</a:t>
            </a:r>
            <a:endParaRPr lang="cs-CZ" altLang="cs-CZ" sz="1000" b="1" dirty="0">
              <a:latin typeface="Times New Roman" panose="02020603050405020304" pitchFamily="18" charset="0"/>
            </a:endParaRP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5535613" y="3622676"/>
            <a:ext cx="0" cy="2320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5983288" y="4256088"/>
            <a:ext cx="0" cy="1687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5087939" y="5838825"/>
            <a:ext cx="44767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5535614" y="5838825"/>
            <a:ext cx="44767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5983289" y="5838825"/>
            <a:ext cx="17922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118225" y="5313364"/>
            <a:ext cx="326896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imes New Roman" panose="02020603050405020304" pitchFamily="18" charset="0"/>
              </a:rPr>
              <a:t>Doba mezi okamžikem objednání a okamžikem dodání - </a:t>
            </a:r>
            <a:r>
              <a:rPr lang="cs-CZ" altLang="cs-CZ" sz="1600" b="1" dirty="0">
                <a:latin typeface="Times New Roman" panose="02020603050405020304" pitchFamily="18" charset="0"/>
              </a:rPr>
              <a:t>R</a:t>
            </a:r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5087938" y="3675063"/>
            <a:ext cx="0" cy="63341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1" name="AutoShape 19"/>
          <p:cNvSpPr>
            <a:spLocks noChangeArrowheads="1"/>
          </p:cNvSpPr>
          <p:nvPr/>
        </p:nvSpPr>
        <p:spPr bwMode="auto">
          <a:xfrm>
            <a:off x="3473450" y="1828801"/>
            <a:ext cx="1131888" cy="581025"/>
          </a:xfrm>
          <a:prstGeom prst="wedgeRectCallout">
            <a:avLst>
              <a:gd name="adj1" fmla="val 89167"/>
              <a:gd name="adj2" fmla="val 311245"/>
            </a:avLst>
          </a:prstGeom>
          <a:solidFill>
            <a:srgbClr val="C0C0C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Spotřeba za dobu “R”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672513" y="5153026"/>
            <a:ext cx="5381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Čas</a:t>
            </a:r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 rot="-5400000">
            <a:off x="2439195" y="1932782"/>
            <a:ext cx="7667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Zásoba</a:t>
            </a:r>
          </a:p>
        </p:txBody>
      </p:sp>
    </p:spTree>
    <p:extLst>
      <p:ext uri="{BB962C8B-B14F-4D97-AF65-F5344CB8AC3E}">
        <p14:creationId xmlns:p14="http://schemas.microsoft.com/office/powerpoint/2010/main" val="26917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50006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Nákupní objednávkové systémy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724400" y="2819400"/>
            <a:ext cx="1219200" cy="1143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943600" y="3962400"/>
            <a:ext cx="1219200" cy="1143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43600" y="2819400"/>
            <a:ext cx="1219200" cy="1143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724400" y="3962400"/>
            <a:ext cx="1219200" cy="1143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4937126" y="1870075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/>
              <a:t>Objednací dávka</a:t>
            </a:r>
          </a:p>
        </p:txBody>
      </p:sp>
      <p:sp>
        <p:nvSpPr>
          <p:cNvPr id="57353" name="Text Box 8"/>
          <p:cNvSpPr txBox="1">
            <a:spLocks noChangeArrowheads="1"/>
          </p:cNvSpPr>
          <p:nvPr/>
        </p:nvSpPr>
        <p:spPr bwMode="auto">
          <a:xfrm rot="16200903">
            <a:off x="2244726" y="3849688"/>
            <a:ext cx="23558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/>
              <a:t>Objednací termín</a:t>
            </a:r>
          </a:p>
        </p:txBody>
      </p:sp>
      <p:sp>
        <p:nvSpPr>
          <p:cNvPr id="57354" name="Text Box 9"/>
          <p:cNvSpPr txBox="1">
            <a:spLocks noChangeArrowheads="1"/>
          </p:cNvSpPr>
          <p:nvPr/>
        </p:nvSpPr>
        <p:spPr bwMode="auto">
          <a:xfrm>
            <a:off x="4860925" y="2327276"/>
            <a:ext cx="528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/>
              <a:t>Fix</a:t>
            </a:r>
          </a:p>
        </p:txBody>
      </p:sp>
      <p:sp>
        <p:nvSpPr>
          <p:cNvPr id="57355" name="Text Box 10"/>
          <p:cNvSpPr txBox="1">
            <a:spLocks noChangeArrowheads="1"/>
          </p:cNvSpPr>
          <p:nvPr/>
        </p:nvSpPr>
        <p:spPr bwMode="auto">
          <a:xfrm>
            <a:off x="6232526" y="2327276"/>
            <a:ext cx="930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 err="1"/>
              <a:t>Prom</a:t>
            </a:r>
            <a:r>
              <a:rPr lang="cs-CZ" sz="2400" dirty="0"/>
              <a:t>.</a:t>
            </a:r>
          </a:p>
        </p:txBody>
      </p:sp>
      <p:grpSp>
        <p:nvGrpSpPr>
          <p:cNvPr id="39947" name="Group 11"/>
          <p:cNvGrpSpPr>
            <a:grpSpLocks/>
          </p:cNvGrpSpPr>
          <p:nvPr/>
        </p:nvGrpSpPr>
        <p:grpSpPr bwMode="auto">
          <a:xfrm rot="-5400000">
            <a:off x="3473450" y="3938588"/>
            <a:ext cx="1866900" cy="482600"/>
            <a:chOff x="2451" y="3544"/>
            <a:chExt cx="1176" cy="304"/>
          </a:xfrm>
        </p:grpSpPr>
        <p:sp>
          <p:nvSpPr>
            <p:cNvPr id="57362" name="Text Box 12"/>
            <p:cNvSpPr txBox="1">
              <a:spLocks noChangeArrowheads="1"/>
            </p:cNvSpPr>
            <p:nvPr/>
          </p:nvSpPr>
          <p:spPr bwMode="auto">
            <a:xfrm>
              <a:off x="2451" y="3557"/>
              <a:ext cx="58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 err="1"/>
                <a:t>Prom</a:t>
              </a:r>
              <a:r>
                <a:rPr lang="cs-CZ" sz="2400" dirty="0"/>
                <a:t>.</a:t>
              </a:r>
            </a:p>
          </p:txBody>
        </p:sp>
        <p:sp>
          <p:nvSpPr>
            <p:cNvPr id="57363" name="Text Box 13"/>
            <p:cNvSpPr txBox="1">
              <a:spLocks noChangeArrowheads="1"/>
            </p:cNvSpPr>
            <p:nvPr/>
          </p:nvSpPr>
          <p:spPr bwMode="auto">
            <a:xfrm>
              <a:off x="3298" y="3544"/>
              <a:ext cx="33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/>
                <a:t>Fix</a:t>
              </a:r>
            </a:p>
          </p:txBody>
        </p:sp>
      </p:grpSp>
      <p:sp>
        <p:nvSpPr>
          <p:cNvPr id="39948" name="Text Box 14"/>
          <p:cNvSpPr txBox="1">
            <a:spLocks noChangeArrowheads="1"/>
          </p:cNvSpPr>
          <p:nvPr/>
        </p:nvSpPr>
        <p:spPr bwMode="auto">
          <a:xfrm>
            <a:off x="5089525" y="30892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Qt</a:t>
            </a:r>
          </a:p>
        </p:txBody>
      </p:sp>
      <p:sp>
        <p:nvSpPr>
          <p:cNvPr id="39949" name="Text Box 15"/>
          <p:cNvSpPr txBox="1">
            <a:spLocks noChangeArrowheads="1"/>
          </p:cNvSpPr>
          <p:nvPr/>
        </p:nvSpPr>
        <p:spPr bwMode="auto">
          <a:xfrm>
            <a:off x="6384926" y="3013075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39950" name="Text Box 16"/>
          <p:cNvSpPr txBox="1">
            <a:spLocks noChangeArrowheads="1"/>
          </p:cNvSpPr>
          <p:nvPr/>
        </p:nvSpPr>
        <p:spPr bwMode="auto">
          <a:xfrm>
            <a:off x="5241926" y="4308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39951" name="Text Box 17"/>
          <p:cNvSpPr txBox="1">
            <a:spLocks noChangeArrowheads="1"/>
          </p:cNvSpPr>
          <p:nvPr/>
        </p:nvSpPr>
        <p:spPr bwMode="auto">
          <a:xfrm>
            <a:off x="6324601" y="4267200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38814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1" y="785813"/>
            <a:ext cx="6143625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Proměnlivé P, fixní Q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8305801" y="762001"/>
            <a:ext cx="1254125" cy="1243013"/>
            <a:chOff x="4320" y="871"/>
            <a:chExt cx="790" cy="783"/>
          </a:xfrm>
        </p:grpSpPr>
        <p:sp>
          <p:nvSpPr>
            <p:cNvPr id="41007" name="Rectangle 4"/>
            <p:cNvSpPr>
              <a:spLocks noChangeArrowheads="1"/>
            </p:cNvSpPr>
            <p:nvPr/>
          </p:nvSpPr>
          <p:spPr bwMode="auto">
            <a:xfrm>
              <a:off x="4608" y="11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1008" name="Rectangle 5"/>
            <p:cNvSpPr>
              <a:spLocks noChangeArrowheads="1"/>
            </p:cNvSpPr>
            <p:nvPr/>
          </p:nvSpPr>
          <p:spPr bwMode="auto">
            <a:xfrm>
              <a:off x="4800" y="11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1009" name="Rectangle 6"/>
            <p:cNvSpPr>
              <a:spLocks noChangeArrowheads="1"/>
            </p:cNvSpPr>
            <p:nvPr/>
          </p:nvSpPr>
          <p:spPr bwMode="auto">
            <a:xfrm>
              <a:off x="4608" y="1344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1010" name="Rectangle 7"/>
            <p:cNvSpPr>
              <a:spLocks noChangeArrowheads="1"/>
            </p:cNvSpPr>
            <p:nvPr/>
          </p:nvSpPr>
          <p:spPr bwMode="auto">
            <a:xfrm>
              <a:off x="4800" y="13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1011" name="Text Box 8"/>
            <p:cNvSpPr txBox="1">
              <a:spLocks noChangeArrowheads="1"/>
            </p:cNvSpPr>
            <p:nvPr/>
          </p:nvSpPr>
          <p:spPr bwMode="auto">
            <a:xfrm>
              <a:off x="4598" y="871"/>
              <a:ext cx="4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dávka Q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1012" name="Text Box 9"/>
            <p:cNvSpPr txBox="1">
              <a:spLocks noChangeArrowheads="1"/>
            </p:cNvSpPr>
            <p:nvPr/>
          </p:nvSpPr>
          <p:spPr bwMode="auto">
            <a:xfrm rot="-5400000">
              <a:off x="4148" y="1228"/>
              <a:ext cx="5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Termín P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1013" name="Text Box 10"/>
            <p:cNvSpPr txBox="1">
              <a:spLocks noChangeArrowheads="1"/>
            </p:cNvSpPr>
            <p:nvPr/>
          </p:nvSpPr>
          <p:spPr bwMode="auto">
            <a:xfrm>
              <a:off x="4560" y="1008"/>
              <a:ext cx="2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Fix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1014" name="Text Box 11"/>
            <p:cNvSpPr txBox="1">
              <a:spLocks noChangeArrowheads="1"/>
            </p:cNvSpPr>
            <p:nvPr/>
          </p:nvSpPr>
          <p:spPr bwMode="auto">
            <a:xfrm>
              <a:off x="4752" y="1008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Prom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1015" name="Text Box 12"/>
            <p:cNvSpPr txBox="1">
              <a:spLocks noChangeArrowheads="1"/>
            </p:cNvSpPr>
            <p:nvPr/>
          </p:nvSpPr>
          <p:spPr bwMode="auto">
            <a:xfrm rot="-5400000">
              <a:off x="4381" y="1379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Prom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1016" name="Text Box 13"/>
            <p:cNvSpPr txBox="1">
              <a:spLocks noChangeArrowheads="1"/>
            </p:cNvSpPr>
            <p:nvPr/>
          </p:nvSpPr>
          <p:spPr bwMode="auto">
            <a:xfrm rot="-5400000">
              <a:off x="4427" y="1141"/>
              <a:ext cx="2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Fix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0964" name="Line 14"/>
          <p:cNvSpPr>
            <a:spLocks noChangeShapeType="1"/>
          </p:cNvSpPr>
          <p:nvPr/>
        </p:nvSpPr>
        <p:spPr bwMode="auto">
          <a:xfrm>
            <a:off x="3217863" y="2312988"/>
            <a:ext cx="0" cy="325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5" name="Line 15"/>
          <p:cNvSpPr>
            <a:spLocks noChangeShapeType="1"/>
          </p:cNvSpPr>
          <p:nvPr/>
        </p:nvSpPr>
        <p:spPr bwMode="auto">
          <a:xfrm>
            <a:off x="3000375" y="4484688"/>
            <a:ext cx="6045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6" name="Line 16"/>
          <p:cNvSpPr>
            <a:spLocks noChangeShapeType="1"/>
          </p:cNvSpPr>
          <p:nvPr/>
        </p:nvSpPr>
        <p:spPr bwMode="auto">
          <a:xfrm>
            <a:off x="3036889" y="3543300"/>
            <a:ext cx="6008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69" name="Freeform 17"/>
          <p:cNvSpPr>
            <a:spLocks/>
          </p:cNvSpPr>
          <p:nvPr/>
        </p:nvSpPr>
        <p:spPr bwMode="auto">
          <a:xfrm>
            <a:off x="3216275" y="2530476"/>
            <a:ext cx="941388" cy="1484313"/>
          </a:xfrm>
          <a:custGeom>
            <a:avLst/>
            <a:gdLst>
              <a:gd name="T0" fmla="*/ 0 w 1482"/>
              <a:gd name="T1" fmla="*/ 0 h 2337"/>
              <a:gd name="T2" fmla="*/ 2147483646 w 1482"/>
              <a:gd name="T3" fmla="*/ 0 h 2337"/>
              <a:gd name="T4" fmla="*/ 2147483646 w 1482"/>
              <a:gd name="T5" fmla="*/ 2147483646 h 2337"/>
              <a:gd name="T6" fmla="*/ 2147483646 w 1482"/>
              <a:gd name="T7" fmla="*/ 2147483646 h 2337"/>
              <a:gd name="T8" fmla="*/ 2147483646 w 1482"/>
              <a:gd name="T9" fmla="*/ 2147483646 h 2337"/>
              <a:gd name="T10" fmla="*/ 2147483646 w 1482"/>
              <a:gd name="T11" fmla="*/ 2147483646 h 2337"/>
              <a:gd name="T12" fmla="*/ 2147483646 w 1482"/>
              <a:gd name="T13" fmla="*/ 2147483646 h 2337"/>
              <a:gd name="T14" fmla="*/ 2147483646 w 1482"/>
              <a:gd name="T15" fmla="*/ 2147483646 h 2337"/>
              <a:gd name="T16" fmla="*/ 2147483646 w 1482"/>
              <a:gd name="T17" fmla="*/ 2147483646 h 2337"/>
              <a:gd name="T18" fmla="*/ 2147483646 w 1482"/>
              <a:gd name="T19" fmla="*/ 2147483646 h 2337"/>
              <a:gd name="T20" fmla="*/ 2147483646 w 1482"/>
              <a:gd name="T21" fmla="*/ 2147483646 h 2337"/>
              <a:gd name="T22" fmla="*/ 2147483646 w 1482"/>
              <a:gd name="T23" fmla="*/ 2147483646 h 2337"/>
              <a:gd name="T24" fmla="*/ 2147483646 w 1482"/>
              <a:gd name="T25" fmla="*/ 2147483646 h 2337"/>
              <a:gd name="T26" fmla="*/ 2147483646 w 1482"/>
              <a:gd name="T27" fmla="*/ 2147483646 h 2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82"/>
              <a:gd name="T43" fmla="*/ 0 h 2337"/>
              <a:gd name="T44" fmla="*/ 1482 w 1482"/>
              <a:gd name="T45" fmla="*/ 2337 h 2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82" h="2337">
                <a:moveTo>
                  <a:pt x="0" y="0"/>
                </a:moveTo>
                <a:lnTo>
                  <a:pt x="114" y="0"/>
                </a:lnTo>
                <a:lnTo>
                  <a:pt x="114" y="285"/>
                </a:lnTo>
                <a:lnTo>
                  <a:pt x="285" y="285"/>
                </a:lnTo>
                <a:lnTo>
                  <a:pt x="285" y="627"/>
                </a:lnTo>
                <a:lnTo>
                  <a:pt x="513" y="627"/>
                </a:lnTo>
                <a:lnTo>
                  <a:pt x="513" y="1026"/>
                </a:lnTo>
                <a:lnTo>
                  <a:pt x="684" y="1026"/>
                </a:lnTo>
                <a:lnTo>
                  <a:pt x="684" y="1311"/>
                </a:lnTo>
                <a:lnTo>
                  <a:pt x="912" y="1311"/>
                </a:lnTo>
                <a:lnTo>
                  <a:pt x="912" y="2052"/>
                </a:lnTo>
                <a:lnTo>
                  <a:pt x="1083" y="2052"/>
                </a:lnTo>
                <a:lnTo>
                  <a:pt x="1083" y="2337"/>
                </a:lnTo>
                <a:lnTo>
                  <a:pt x="1482" y="2337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 flipV="1">
            <a:off x="4160838" y="2420938"/>
            <a:ext cx="0" cy="159385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1" name="Freeform 19"/>
          <p:cNvSpPr>
            <a:spLocks/>
          </p:cNvSpPr>
          <p:nvPr/>
        </p:nvSpPr>
        <p:spPr bwMode="auto">
          <a:xfrm>
            <a:off x="4159250" y="2420938"/>
            <a:ext cx="1303338" cy="1484312"/>
          </a:xfrm>
          <a:custGeom>
            <a:avLst/>
            <a:gdLst>
              <a:gd name="T0" fmla="*/ 0 w 2052"/>
              <a:gd name="T1" fmla="*/ 0 h 2337"/>
              <a:gd name="T2" fmla="*/ 2147483646 w 2052"/>
              <a:gd name="T3" fmla="*/ 0 h 2337"/>
              <a:gd name="T4" fmla="*/ 2147483646 w 2052"/>
              <a:gd name="T5" fmla="*/ 2147483646 h 2337"/>
              <a:gd name="T6" fmla="*/ 2147483646 w 2052"/>
              <a:gd name="T7" fmla="*/ 2147483646 h 2337"/>
              <a:gd name="T8" fmla="*/ 2147483646 w 2052"/>
              <a:gd name="T9" fmla="*/ 2147483646 h 2337"/>
              <a:gd name="T10" fmla="*/ 2147483646 w 2052"/>
              <a:gd name="T11" fmla="*/ 2147483646 h 2337"/>
              <a:gd name="T12" fmla="*/ 2147483646 w 2052"/>
              <a:gd name="T13" fmla="*/ 2147483646 h 2337"/>
              <a:gd name="T14" fmla="*/ 2147483646 w 2052"/>
              <a:gd name="T15" fmla="*/ 2147483646 h 2337"/>
              <a:gd name="T16" fmla="*/ 2147483646 w 2052"/>
              <a:gd name="T17" fmla="*/ 2147483646 h 2337"/>
              <a:gd name="T18" fmla="*/ 2147483646 w 2052"/>
              <a:gd name="T19" fmla="*/ 2147483646 h 2337"/>
              <a:gd name="T20" fmla="*/ 2147483646 w 2052"/>
              <a:gd name="T21" fmla="*/ 2147483646 h 2337"/>
              <a:gd name="T22" fmla="*/ 2147483646 w 2052"/>
              <a:gd name="T23" fmla="*/ 2147483646 h 2337"/>
              <a:gd name="T24" fmla="*/ 2147483646 w 2052"/>
              <a:gd name="T25" fmla="*/ 2147483646 h 2337"/>
              <a:gd name="T26" fmla="*/ 2147483646 w 2052"/>
              <a:gd name="T27" fmla="*/ 2147483646 h 2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52"/>
              <a:gd name="T43" fmla="*/ 0 h 2337"/>
              <a:gd name="T44" fmla="*/ 2052 w 2052"/>
              <a:gd name="T45" fmla="*/ 2337 h 2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52" h="2337">
                <a:moveTo>
                  <a:pt x="0" y="0"/>
                </a:moveTo>
                <a:lnTo>
                  <a:pt x="285" y="0"/>
                </a:lnTo>
                <a:lnTo>
                  <a:pt x="285" y="513"/>
                </a:lnTo>
                <a:lnTo>
                  <a:pt x="912" y="513"/>
                </a:lnTo>
                <a:lnTo>
                  <a:pt x="912" y="1026"/>
                </a:lnTo>
                <a:lnTo>
                  <a:pt x="1254" y="1026"/>
                </a:lnTo>
                <a:lnTo>
                  <a:pt x="1254" y="1425"/>
                </a:lnTo>
                <a:lnTo>
                  <a:pt x="1482" y="1425"/>
                </a:lnTo>
                <a:lnTo>
                  <a:pt x="1482" y="1824"/>
                </a:lnTo>
                <a:lnTo>
                  <a:pt x="1653" y="1824"/>
                </a:lnTo>
                <a:lnTo>
                  <a:pt x="1653" y="2166"/>
                </a:lnTo>
                <a:lnTo>
                  <a:pt x="1938" y="2166"/>
                </a:lnTo>
                <a:lnTo>
                  <a:pt x="1938" y="2337"/>
                </a:lnTo>
                <a:lnTo>
                  <a:pt x="2052" y="2337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2" name="Freeform 20"/>
          <p:cNvSpPr>
            <a:spLocks/>
          </p:cNvSpPr>
          <p:nvPr/>
        </p:nvSpPr>
        <p:spPr bwMode="auto">
          <a:xfrm>
            <a:off x="5462589" y="2290763"/>
            <a:ext cx="758825" cy="1687512"/>
          </a:xfrm>
          <a:custGeom>
            <a:avLst/>
            <a:gdLst>
              <a:gd name="T0" fmla="*/ 0 w 1197"/>
              <a:gd name="T1" fmla="*/ 0 h 2223"/>
              <a:gd name="T2" fmla="*/ 2147483646 w 1197"/>
              <a:gd name="T3" fmla="*/ 0 h 2223"/>
              <a:gd name="T4" fmla="*/ 2147483646 w 1197"/>
              <a:gd name="T5" fmla="*/ 2147483646 h 2223"/>
              <a:gd name="T6" fmla="*/ 2147483646 w 1197"/>
              <a:gd name="T7" fmla="*/ 2147483646 h 2223"/>
              <a:gd name="T8" fmla="*/ 2147483646 w 1197"/>
              <a:gd name="T9" fmla="*/ 2147483646 h 2223"/>
              <a:gd name="T10" fmla="*/ 2147483646 w 1197"/>
              <a:gd name="T11" fmla="*/ 2147483646 h 2223"/>
              <a:gd name="T12" fmla="*/ 2147483646 w 1197"/>
              <a:gd name="T13" fmla="*/ 2147483646 h 2223"/>
              <a:gd name="T14" fmla="*/ 2147483646 w 1197"/>
              <a:gd name="T15" fmla="*/ 2147483646 h 2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7"/>
              <a:gd name="T25" fmla="*/ 0 h 2223"/>
              <a:gd name="T26" fmla="*/ 1197 w 1197"/>
              <a:gd name="T27" fmla="*/ 2223 h 2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7" h="2223">
                <a:moveTo>
                  <a:pt x="0" y="0"/>
                </a:moveTo>
                <a:lnTo>
                  <a:pt x="342" y="0"/>
                </a:lnTo>
                <a:lnTo>
                  <a:pt x="342" y="969"/>
                </a:lnTo>
                <a:lnTo>
                  <a:pt x="456" y="969"/>
                </a:lnTo>
                <a:lnTo>
                  <a:pt x="456" y="1596"/>
                </a:lnTo>
                <a:lnTo>
                  <a:pt x="684" y="1596"/>
                </a:lnTo>
                <a:lnTo>
                  <a:pt x="684" y="2223"/>
                </a:lnTo>
                <a:lnTo>
                  <a:pt x="1197" y="2223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3" name="Freeform 21"/>
          <p:cNvSpPr>
            <a:spLocks/>
          </p:cNvSpPr>
          <p:nvPr/>
        </p:nvSpPr>
        <p:spPr bwMode="auto">
          <a:xfrm>
            <a:off x="6221414" y="2362201"/>
            <a:ext cx="1303337" cy="1833563"/>
          </a:xfrm>
          <a:custGeom>
            <a:avLst/>
            <a:gdLst>
              <a:gd name="T0" fmla="*/ 0 w 2052"/>
              <a:gd name="T1" fmla="*/ 0 h 2394"/>
              <a:gd name="T2" fmla="*/ 2147483646 w 2052"/>
              <a:gd name="T3" fmla="*/ 0 h 2394"/>
              <a:gd name="T4" fmla="*/ 2147483646 w 2052"/>
              <a:gd name="T5" fmla="*/ 2147483646 h 2394"/>
              <a:gd name="T6" fmla="*/ 2147483646 w 2052"/>
              <a:gd name="T7" fmla="*/ 2147483646 h 2394"/>
              <a:gd name="T8" fmla="*/ 2147483646 w 2052"/>
              <a:gd name="T9" fmla="*/ 2147483646 h 2394"/>
              <a:gd name="T10" fmla="*/ 2147483646 w 2052"/>
              <a:gd name="T11" fmla="*/ 2147483646 h 2394"/>
              <a:gd name="T12" fmla="*/ 2147483646 w 2052"/>
              <a:gd name="T13" fmla="*/ 2147483646 h 2394"/>
              <a:gd name="T14" fmla="*/ 2147483646 w 2052"/>
              <a:gd name="T15" fmla="*/ 2147483646 h 2394"/>
              <a:gd name="T16" fmla="*/ 2147483646 w 2052"/>
              <a:gd name="T17" fmla="*/ 2147483646 h 2394"/>
              <a:gd name="T18" fmla="*/ 2147483646 w 2052"/>
              <a:gd name="T19" fmla="*/ 2147483646 h 2394"/>
              <a:gd name="T20" fmla="*/ 2147483646 w 2052"/>
              <a:gd name="T21" fmla="*/ 2147483646 h 2394"/>
              <a:gd name="T22" fmla="*/ 2147483646 w 2052"/>
              <a:gd name="T23" fmla="*/ 2147483646 h 2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2"/>
              <a:gd name="T37" fmla="*/ 0 h 2394"/>
              <a:gd name="T38" fmla="*/ 2052 w 2052"/>
              <a:gd name="T39" fmla="*/ 2394 h 2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2" h="2394">
                <a:moveTo>
                  <a:pt x="0" y="0"/>
                </a:moveTo>
                <a:lnTo>
                  <a:pt x="399" y="0"/>
                </a:lnTo>
                <a:lnTo>
                  <a:pt x="399" y="342"/>
                </a:lnTo>
                <a:lnTo>
                  <a:pt x="741" y="342"/>
                </a:lnTo>
                <a:lnTo>
                  <a:pt x="741" y="684"/>
                </a:lnTo>
                <a:lnTo>
                  <a:pt x="1083" y="684"/>
                </a:lnTo>
                <a:lnTo>
                  <a:pt x="1083" y="912"/>
                </a:lnTo>
                <a:lnTo>
                  <a:pt x="1311" y="912"/>
                </a:lnTo>
                <a:lnTo>
                  <a:pt x="1311" y="2109"/>
                </a:lnTo>
                <a:lnTo>
                  <a:pt x="1596" y="2109"/>
                </a:lnTo>
                <a:lnTo>
                  <a:pt x="1596" y="2394"/>
                </a:lnTo>
                <a:lnTo>
                  <a:pt x="2052" y="2394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4" name="Freeform 22"/>
          <p:cNvSpPr>
            <a:spLocks/>
          </p:cNvSpPr>
          <p:nvPr/>
        </p:nvSpPr>
        <p:spPr bwMode="auto">
          <a:xfrm>
            <a:off x="7524751" y="2616200"/>
            <a:ext cx="1484313" cy="723900"/>
          </a:xfrm>
          <a:custGeom>
            <a:avLst/>
            <a:gdLst>
              <a:gd name="T0" fmla="*/ 0 w 2337"/>
              <a:gd name="T1" fmla="*/ 0 h 1140"/>
              <a:gd name="T2" fmla="*/ 2147483646 w 2337"/>
              <a:gd name="T3" fmla="*/ 0 h 1140"/>
              <a:gd name="T4" fmla="*/ 2147483646 w 2337"/>
              <a:gd name="T5" fmla="*/ 2147483646 h 1140"/>
              <a:gd name="T6" fmla="*/ 2147483646 w 2337"/>
              <a:gd name="T7" fmla="*/ 2147483646 h 1140"/>
              <a:gd name="T8" fmla="*/ 2147483646 w 2337"/>
              <a:gd name="T9" fmla="*/ 2147483646 h 1140"/>
              <a:gd name="T10" fmla="*/ 2147483646 w 2337"/>
              <a:gd name="T11" fmla="*/ 2147483646 h 1140"/>
              <a:gd name="T12" fmla="*/ 2147483646 w 2337"/>
              <a:gd name="T13" fmla="*/ 2147483646 h 1140"/>
              <a:gd name="T14" fmla="*/ 2147483646 w 2337"/>
              <a:gd name="T15" fmla="*/ 2147483646 h 1140"/>
              <a:gd name="T16" fmla="*/ 2147483646 w 2337"/>
              <a:gd name="T17" fmla="*/ 2147483646 h 1140"/>
              <a:gd name="T18" fmla="*/ 2147483646 w 2337"/>
              <a:gd name="T19" fmla="*/ 2147483646 h 11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37"/>
              <a:gd name="T31" fmla="*/ 0 h 1140"/>
              <a:gd name="T32" fmla="*/ 2337 w 2337"/>
              <a:gd name="T33" fmla="*/ 1140 h 11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37" h="1140">
                <a:moveTo>
                  <a:pt x="0" y="0"/>
                </a:moveTo>
                <a:lnTo>
                  <a:pt x="285" y="0"/>
                </a:lnTo>
                <a:lnTo>
                  <a:pt x="285" y="285"/>
                </a:lnTo>
                <a:lnTo>
                  <a:pt x="684" y="285"/>
                </a:lnTo>
                <a:lnTo>
                  <a:pt x="684" y="570"/>
                </a:lnTo>
                <a:lnTo>
                  <a:pt x="1140" y="570"/>
                </a:lnTo>
                <a:lnTo>
                  <a:pt x="1140" y="798"/>
                </a:lnTo>
                <a:lnTo>
                  <a:pt x="1653" y="798"/>
                </a:lnTo>
                <a:lnTo>
                  <a:pt x="1653" y="1140"/>
                </a:lnTo>
                <a:lnTo>
                  <a:pt x="2337" y="114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5" name="Line 23"/>
          <p:cNvSpPr>
            <a:spLocks noChangeShapeType="1"/>
          </p:cNvSpPr>
          <p:nvPr/>
        </p:nvSpPr>
        <p:spPr bwMode="auto">
          <a:xfrm>
            <a:off x="5824538" y="3579813"/>
            <a:ext cx="0" cy="1230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6" name="Line 24"/>
          <p:cNvSpPr>
            <a:spLocks noChangeShapeType="1"/>
          </p:cNvSpPr>
          <p:nvPr/>
        </p:nvSpPr>
        <p:spPr bwMode="auto">
          <a:xfrm>
            <a:off x="5172076" y="4738688"/>
            <a:ext cx="652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7" name="Line 25"/>
          <p:cNvSpPr>
            <a:spLocks noChangeShapeType="1"/>
          </p:cNvSpPr>
          <p:nvPr/>
        </p:nvSpPr>
        <p:spPr bwMode="auto">
          <a:xfrm>
            <a:off x="7162800" y="4014789"/>
            <a:ext cx="0" cy="758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78" name="Line 26"/>
          <p:cNvSpPr>
            <a:spLocks noChangeShapeType="1"/>
          </p:cNvSpPr>
          <p:nvPr/>
        </p:nvSpPr>
        <p:spPr bwMode="auto">
          <a:xfrm>
            <a:off x="5824538" y="4738688"/>
            <a:ext cx="1338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159250" y="3833814"/>
            <a:ext cx="1303338" cy="1266825"/>
            <a:chOff x="1660" y="2415"/>
            <a:chExt cx="821" cy="798"/>
          </a:xfrm>
        </p:grpSpPr>
        <p:sp>
          <p:nvSpPr>
            <p:cNvPr id="41003" name="Line 28"/>
            <p:cNvSpPr>
              <a:spLocks noChangeShapeType="1"/>
            </p:cNvSpPr>
            <p:nvPr/>
          </p:nvSpPr>
          <p:spPr bwMode="auto">
            <a:xfrm>
              <a:off x="1660" y="2551"/>
              <a:ext cx="0" cy="662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4" name="Line 29"/>
            <p:cNvSpPr>
              <a:spLocks noChangeShapeType="1"/>
            </p:cNvSpPr>
            <p:nvPr/>
          </p:nvSpPr>
          <p:spPr bwMode="auto">
            <a:xfrm>
              <a:off x="1660" y="3167"/>
              <a:ext cx="821" cy="0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5" name="Line 30"/>
            <p:cNvSpPr>
              <a:spLocks noChangeShapeType="1"/>
            </p:cNvSpPr>
            <p:nvPr/>
          </p:nvSpPr>
          <p:spPr bwMode="auto">
            <a:xfrm>
              <a:off x="2481" y="2415"/>
              <a:ext cx="0" cy="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6" name="Line 31"/>
            <p:cNvSpPr>
              <a:spLocks noChangeShapeType="1"/>
            </p:cNvSpPr>
            <p:nvPr/>
          </p:nvSpPr>
          <p:spPr bwMode="auto">
            <a:xfrm>
              <a:off x="2481" y="2415"/>
              <a:ext cx="0" cy="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6221413" y="3868738"/>
            <a:ext cx="0" cy="123190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>
            <a:off x="5462589" y="5027613"/>
            <a:ext cx="758825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7524750" y="4195763"/>
            <a:ext cx="0" cy="868362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6221414" y="5027613"/>
            <a:ext cx="1303337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Line 36"/>
          <p:cNvSpPr>
            <a:spLocks noChangeShapeType="1"/>
          </p:cNvSpPr>
          <p:nvPr/>
        </p:nvSpPr>
        <p:spPr bwMode="auto">
          <a:xfrm>
            <a:off x="3036889" y="3978275"/>
            <a:ext cx="5972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 flipV="1">
            <a:off x="5486400" y="2286001"/>
            <a:ext cx="0" cy="15922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V="1">
            <a:off x="6248400" y="2362201"/>
            <a:ext cx="0" cy="15922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 flipV="1">
            <a:off x="7524750" y="2616201"/>
            <a:ext cx="0" cy="15922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V="1">
            <a:off x="5172075" y="2000251"/>
            <a:ext cx="0" cy="1592263"/>
          </a:xfrm>
          <a:prstGeom prst="line">
            <a:avLst/>
          </a:prstGeom>
          <a:noFill/>
          <a:ln w="25400" cap="rnd">
            <a:solidFill>
              <a:srgbClr val="8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 flipV="1">
            <a:off x="5824538" y="1892301"/>
            <a:ext cx="0" cy="1592263"/>
          </a:xfrm>
          <a:prstGeom prst="line">
            <a:avLst/>
          </a:prstGeom>
          <a:noFill/>
          <a:ln w="25400" cap="rnd">
            <a:solidFill>
              <a:srgbClr val="8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7162800" y="2362201"/>
            <a:ext cx="0" cy="1592263"/>
          </a:xfrm>
          <a:prstGeom prst="line">
            <a:avLst/>
          </a:prstGeom>
          <a:noFill/>
          <a:ln w="25400" cap="rnd">
            <a:solidFill>
              <a:srgbClr val="800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9" name="Text Box 43"/>
          <p:cNvSpPr txBox="1">
            <a:spLocks noChangeArrowheads="1"/>
          </p:cNvSpPr>
          <p:nvPr/>
        </p:nvSpPr>
        <p:spPr bwMode="auto">
          <a:xfrm>
            <a:off x="8064790" y="3635326"/>
            <a:ext cx="15488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Times New Roman" panose="02020603050405020304" pitchFamily="18" charset="0"/>
              </a:rPr>
              <a:t>Pojistná zásoba</a:t>
            </a:r>
          </a:p>
        </p:txBody>
      </p:sp>
      <p:sp>
        <p:nvSpPr>
          <p:cNvPr id="40990" name="Text Box 44"/>
          <p:cNvSpPr txBox="1">
            <a:spLocks noChangeArrowheads="1"/>
          </p:cNvSpPr>
          <p:nvPr/>
        </p:nvSpPr>
        <p:spPr bwMode="auto">
          <a:xfrm>
            <a:off x="7619999" y="3280757"/>
            <a:ext cx="2370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Times New Roman" panose="02020603050405020304" pitchFamily="18" charset="0"/>
              </a:rPr>
              <a:t>Signální úroveň</a:t>
            </a:r>
            <a:endParaRPr lang="cs-CZ" altLang="cs-CZ" sz="1600" dirty="0">
              <a:latin typeface="Times New Roman" panose="02020603050405020304" pitchFamily="18" charset="0"/>
            </a:endParaRP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868739" y="3543301"/>
            <a:ext cx="1303337" cy="1266825"/>
            <a:chOff x="1477" y="2232"/>
            <a:chExt cx="821" cy="798"/>
          </a:xfrm>
        </p:grpSpPr>
        <p:sp>
          <p:nvSpPr>
            <p:cNvPr id="40999" name="Line 46"/>
            <p:cNvSpPr>
              <a:spLocks noChangeShapeType="1"/>
            </p:cNvSpPr>
            <p:nvPr/>
          </p:nvSpPr>
          <p:spPr bwMode="auto">
            <a:xfrm>
              <a:off x="1477" y="2415"/>
              <a:ext cx="0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0" name="Line 47"/>
            <p:cNvSpPr>
              <a:spLocks noChangeShapeType="1"/>
            </p:cNvSpPr>
            <p:nvPr/>
          </p:nvSpPr>
          <p:spPr bwMode="auto">
            <a:xfrm>
              <a:off x="1477" y="2985"/>
              <a:ext cx="8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1" name="Line 48"/>
            <p:cNvSpPr>
              <a:spLocks noChangeShapeType="1"/>
            </p:cNvSpPr>
            <p:nvPr/>
          </p:nvSpPr>
          <p:spPr bwMode="auto">
            <a:xfrm>
              <a:off x="2298" y="2232"/>
              <a:ext cx="0" cy="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2" name="Text Box 49"/>
            <p:cNvSpPr txBox="1">
              <a:spLocks noChangeArrowheads="1"/>
            </p:cNvSpPr>
            <p:nvPr/>
          </p:nvSpPr>
          <p:spPr bwMode="auto">
            <a:xfrm>
              <a:off x="1824" y="2832"/>
              <a:ext cx="2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latin typeface="Times New Roman" panose="02020603050405020304" pitchFamily="18" charset="0"/>
                </a:rPr>
                <a:t>T1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74802" name="Text Box 50"/>
          <p:cNvSpPr txBox="1">
            <a:spLocks noChangeArrowheads="1"/>
          </p:cNvSpPr>
          <p:nvPr/>
        </p:nvSpPr>
        <p:spPr bwMode="auto">
          <a:xfrm>
            <a:off x="5410200" y="4495800"/>
            <a:ext cx="36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T2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4803" name="Text Box 51"/>
          <p:cNvSpPr txBox="1">
            <a:spLocks noChangeArrowheads="1"/>
          </p:cNvSpPr>
          <p:nvPr/>
        </p:nvSpPr>
        <p:spPr bwMode="auto">
          <a:xfrm>
            <a:off x="6477000" y="4495800"/>
            <a:ext cx="36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T3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3335338" y="2217738"/>
            <a:ext cx="627062" cy="1592262"/>
            <a:chOff x="1141" y="1397"/>
            <a:chExt cx="395" cy="1003"/>
          </a:xfrm>
        </p:grpSpPr>
        <p:sp>
          <p:nvSpPr>
            <p:cNvPr id="40997" name="Line 53"/>
            <p:cNvSpPr>
              <a:spLocks noChangeShapeType="1"/>
            </p:cNvSpPr>
            <p:nvPr/>
          </p:nvSpPr>
          <p:spPr bwMode="auto">
            <a:xfrm flipV="1">
              <a:off x="1477" y="1397"/>
              <a:ext cx="0" cy="1003"/>
            </a:xfrm>
            <a:prstGeom prst="line">
              <a:avLst/>
            </a:prstGeom>
            <a:noFill/>
            <a:ln w="25400" cap="rnd">
              <a:solidFill>
                <a:srgbClr val="800080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8" name="Text Box 54"/>
            <p:cNvSpPr txBox="1">
              <a:spLocks noChangeArrowheads="1"/>
            </p:cNvSpPr>
            <p:nvPr/>
          </p:nvSpPr>
          <p:spPr bwMode="auto">
            <a:xfrm>
              <a:off x="1141" y="1593"/>
              <a:ext cx="3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latin typeface="Times New Roman" panose="02020603050405020304" pitchFamily="18" charset="0"/>
                </a:rPr>
                <a:t>Q</a:t>
              </a:r>
              <a:r>
                <a:rPr lang="cs-CZ" altLang="cs-CZ" sz="1600" b="1" baseline="-25000">
                  <a:latin typeface="Times New Roman" panose="02020603050405020304" pitchFamily="18" charset="0"/>
                </a:rPr>
                <a:t>fix</a:t>
              </a:r>
              <a:endParaRPr lang="cs-CZ" altLang="cs-CZ" sz="12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74807" name="Line 55"/>
          <p:cNvSpPr>
            <a:spLocks noChangeShapeType="1"/>
          </p:cNvSpPr>
          <p:nvPr/>
        </p:nvSpPr>
        <p:spPr bwMode="auto">
          <a:xfrm>
            <a:off x="3810000" y="2819400"/>
            <a:ext cx="304800" cy="30480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4808" name="Line 56"/>
          <p:cNvSpPr>
            <a:spLocks noChangeShapeType="1"/>
          </p:cNvSpPr>
          <p:nvPr/>
        </p:nvSpPr>
        <p:spPr bwMode="auto">
          <a:xfrm>
            <a:off x="4648200" y="4724400"/>
            <a:ext cx="304800" cy="30480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1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4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4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4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4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4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9" grpId="0" animBg="1"/>
      <p:bldP spid="74770" grpId="0" animBg="1"/>
      <p:bldP spid="74771" grpId="0" animBg="1"/>
      <p:bldP spid="74772" grpId="0" animBg="1"/>
      <p:bldP spid="74773" grpId="0" animBg="1"/>
      <p:bldP spid="74774" grpId="0" animBg="1"/>
      <p:bldP spid="74775" grpId="0" animBg="1"/>
      <p:bldP spid="74776" grpId="0" animBg="1"/>
      <p:bldP spid="74777" grpId="0" animBg="1"/>
      <p:bldP spid="74778" grpId="0" animBg="1"/>
      <p:bldP spid="74784" grpId="0" animBg="1"/>
      <p:bldP spid="74785" grpId="0" animBg="1"/>
      <p:bldP spid="74786" grpId="0" animBg="1"/>
      <p:bldP spid="74787" grpId="0" animBg="1"/>
      <p:bldP spid="74789" grpId="0" animBg="1"/>
      <p:bldP spid="74790" grpId="0" animBg="1"/>
      <p:bldP spid="74791" grpId="0" animBg="1"/>
      <p:bldP spid="74792" grpId="0" animBg="1"/>
      <p:bldP spid="74793" grpId="0" animBg="1"/>
      <p:bldP spid="74794" grpId="0" animBg="1"/>
      <p:bldP spid="74802" grpId="0" build="p" autoUpdateAnimBg="0"/>
      <p:bldP spid="74803" grpId="0" build="p" autoUpdateAnimBg="0"/>
      <p:bldP spid="74807" grpId="0" animBg="1"/>
      <p:bldP spid="7480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1738314" y="642938"/>
            <a:ext cx="6715125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Proměnlivé Q, fixní P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8610601" y="533401"/>
            <a:ext cx="1254125" cy="1243013"/>
            <a:chOff x="4080" y="288"/>
            <a:chExt cx="790" cy="783"/>
          </a:xfrm>
        </p:grpSpPr>
        <p:sp>
          <p:nvSpPr>
            <p:cNvPr id="42022" name="Rectangle 4"/>
            <p:cNvSpPr>
              <a:spLocks noChangeArrowheads="1"/>
            </p:cNvSpPr>
            <p:nvPr/>
          </p:nvSpPr>
          <p:spPr bwMode="auto">
            <a:xfrm>
              <a:off x="4368" y="569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2023" name="Rectangle 5"/>
            <p:cNvSpPr>
              <a:spLocks noChangeArrowheads="1"/>
            </p:cNvSpPr>
            <p:nvPr/>
          </p:nvSpPr>
          <p:spPr bwMode="auto">
            <a:xfrm>
              <a:off x="4560" y="569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2024" name="Rectangle 6"/>
            <p:cNvSpPr>
              <a:spLocks noChangeArrowheads="1"/>
            </p:cNvSpPr>
            <p:nvPr/>
          </p:nvSpPr>
          <p:spPr bwMode="auto">
            <a:xfrm>
              <a:off x="4368" y="761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2025" name="Rectangle 7"/>
            <p:cNvSpPr>
              <a:spLocks noChangeArrowheads="1"/>
            </p:cNvSpPr>
            <p:nvPr/>
          </p:nvSpPr>
          <p:spPr bwMode="auto">
            <a:xfrm>
              <a:off x="4560" y="761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2026" name="Text Box 8"/>
            <p:cNvSpPr txBox="1">
              <a:spLocks noChangeArrowheads="1"/>
            </p:cNvSpPr>
            <p:nvPr/>
          </p:nvSpPr>
          <p:spPr bwMode="auto">
            <a:xfrm>
              <a:off x="4358" y="288"/>
              <a:ext cx="4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dávka Q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2027" name="Text Box 9"/>
            <p:cNvSpPr txBox="1">
              <a:spLocks noChangeArrowheads="1"/>
            </p:cNvSpPr>
            <p:nvPr/>
          </p:nvSpPr>
          <p:spPr bwMode="auto">
            <a:xfrm rot="-5400000">
              <a:off x="3908" y="645"/>
              <a:ext cx="5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Termín P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2028" name="Text Box 10"/>
            <p:cNvSpPr txBox="1">
              <a:spLocks noChangeArrowheads="1"/>
            </p:cNvSpPr>
            <p:nvPr/>
          </p:nvSpPr>
          <p:spPr bwMode="auto">
            <a:xfrm>
              <a:off x="4320" y="425"/>
              <a:ext cx="2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Fix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2029" name="Text Box 11"/>
            <p:cNvSpPr txBox="1">
              <a:spLocks noChangeArrowheads="1"/>
            </p:cNvSpPr>
            <p:nvPr/>
          </p:nvSpPr>
          <p:spPr bwMode="auto">
            <a:xfrm>
              <a:off x="4512" y="425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Prom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2030" name="Text Box 12"/>
            <p:cNvSpPr txBox="1">
              <a:spLocks noChangeArrowheads="1"/>
            </p:cNvSpPr>
            <p:nvPr/>
          </p:nvSpPr>
          <p:spPr bwMode="auto">
            <a:xfrm rot="-5400000">
              <a:off x="4141" y="796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Prom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2031" name="Text Box 13"/>
            <p:cNvSpPr txBox="1">
              <a:spLocks noChangeArrowheads="1"/>
            </p:cNvSpPr>
            <p:nvPr/>
          </p:nvSpPr>
          <p:spPr bwMode="auto">
            <a:xfrm rot="-5400000">
              <a:off x="4187" y="558"/>
              <a:ext cx="2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Fix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1988" name="Line 14"/>
          <p:cNvSpPr>
            <a:spLocks noChangeShapeType="1"/>
          </p:cNvSpPr>
          <p:nvPr/>
        </p:nvSpPr>
        <p:spPr bwMode="auto">
          <a:xfrm>
            <a:off x="3200400" y="1828800"/>
            <a:ext cx="0" cy="325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89" name="Line 15"/>
          <p:cNvSpPr>
            <a:spLocks noChangeShapeType="1"/>
          </p:cNvSpPr>
          <p:nvPr/>
        </p:nvSpPr>
        <p:spPr bwMode="auto">
          <a:xfrm>
            <a:off x="2981325" y="4529138"/>
            <a:ext cx="6045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0" name="Freeform 16"/>
          <p:cNvSpPr>
            <a:spLocks/>
          </p:cNvSpPr>
          <p:nvPr/>
        </p:nvSpPr>
        <p:spPr bwMode="auto">
          <a:xfrm>
            <a:off x="3197225" y="2574926"/>
            <a:ext cx="941388" cy="1484313"/>
          </a:xfrm>
          <a:custGeom>
            <a:avLst/>
            <a:gdLst>
              <a:gd name="T0" fmla="*/ 0 w 1482"/>
              <a:gd name="T1" fmla="*/ 0 h 2337"/>
              <a:gd name="T2" fmla="*/ 2147483646 w 1482"/>
              <a:gd name="T3" fmla="*/ 0 h 2337"/>
              <a:gd name="T4" fmla="*/ 2147483646 w 1482"/>
              <a:gd name="T5" fmla="*/ 2147483646 h 2337"/>
              <a:gd name="T6" fmla="*/ 2147483646 w 1482"/>
              <a:gd name="T7" fmla="*/ 2147483646 h 2337"/>
              <a:gd name="T8" fmla="*/ 2147483646 w 1482"/>
              <a:gd name="T9" fmla="*/ 2147483646 h 2337"/>
              <a:gd name="T10" fmla="*/ 2147483646 w 1482"/>
              <a:gd name="T11" fmla="*/ 2147483646 h 2337"/>
              <a:gd name="T12" fmla="*/ 2147483646 w 1482"/>
              <a:gd name="T13" fmla="*/ 2147483646 h 2337"/>
              <a:gd name="T14" fmla="*/ 2147483646 w 1482"/>
              <a:gd name="T15" fmla="*/ 2147483646 h 2337"/>
              <a:gd name="T16" fmla="*/ 2147483646 w 1482"/>
              <a:gd name="T17" fmla="*/ 2147483646 h 2337"/>
              <a:gd name="T18" fmla="*/ 2147483646 w 1482"/>
              <a:gd name="T19" fmla="*/ 2147483646 h 2337"/>
              <a:gd name="T20" fmla="*/ 2147483646 w 1482"/>
              <a:gd name="T21" fmla="*/ 2147483646 h 2337"/>
              <a:gd name="T22" fmla="*/ 2147483646 w 1482"/>
              <a:gd name="T23" fmla="*/ 2147483646 h 2337"/>
              <a:gd name="T24" fmla="*/ 2147483646 w 1482"/>
              <a:gd name="T25" fmla="*/ 2147483646 h 2337"/>
              <a:gd name="T26" fmla="*/ 2147483646 w 1482"/>
              <a:gd name="T27" fmla="*/ 2147483646 h 2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82"/>
              <a:gd name="T43" fmla="*/ 0 h 2337"/>
              <a:gd name="T44" fmla="*/ 1482 w 1482"/>
              <a:gd name="T45" fmla="*/ 2337 h 2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82" h="2337">
                <a:moveTo>
                  <a:pt x="0" y="0"/>
                </a:moveTo>
                <a:lnTo>
                  <a:pt x="114" y="0"/>
                </a:lnTo>
                <a:lnTo>
                  <a:pt x="114" y="285"/>
                </a:lnTo>
                <a:lnTo>
                  <a:pt x="285" y="285"/>
                </a:lnTo>
                <a:lnTo>
                  <a:pt x="285" y="627"/>
                </a:lnTo>
                <a:lnTo>
                  <a:pt x="513" y="627"/>
                </a:lnTo>
                <a:lnTo>
                  <a:pt x="513" y="1026"/>
                </a:lnTo>
                <a:lnTo>
                  <a:pt x="684" y="1026"/>
                </a:lnTo>
                <a:lnTo>
                  <a:pt x="684" y="1311"/>
                </a:lnTo>
                <a:lnTo>
                  <a:pt x="912" y="1311"/>
                </a:lnTo>
                <a:lnTo>
                  <a:pt x="912" y="2052"/>
                </a:lnTo>
                <a:lnTo>
                  <a:pt x="1083" y="2052"/>
                </a:lnTo>
                <a:lnTo>
                  <a:pt x="1083" y="2337"/>
                </a:lnTo>
                <a:lnTo>
                  <a:pt x="1482" y="2337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1" name="Line 17"/>
          <p:cNvSpPr>
            <a:spLocks noChangeShapeType="1"/>
          </p:cNvSpPr>
          <p:nvPr/>
        </p:nvSpPr>
        <p:spPr bwMode="auto">
          <a:xfrm>
            <a:off x="3090863" y="2286000"/>
            <a:ext cx="5899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2" name="Line 18"/>
          <p:cNvSpPr>
            <a:spLocks noChangeShapeType="1"/>
          </p:cNvSpPr>
          <p:nvPr/>
        </p:nvSpPr>
        <p:spPr bwMode="auto">
          <a:xfrm flipV="1">
            <a:off x="3849688" y="2286001"/>
            <a:ext cx="0" cy="1592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3" name="Line 19"/>
          <p:cNvSpPr>
            <a:spLocks noChangeShapeType="1"/>
          </p:cNvSpPr>
          <p:nvPr/>
        </p:nvSpPr>
        <p:spPr bwMode="auto">
          <a:xfrm flipV="1">
            <a:off x="4140200" y="2466976"/>
            <a:ext cx="0" cy="15922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4" name="Freeform 20"/>
          <p:cNvSpPr>
            <a:spLocks/>
          </p:cNvSpPr>
          <p:nvPr/>
        </p:nvSpPr>
        <p:spPr bwMode="auto">
          <a:xfrm>
            <a:off x="4140200" y="2466976"/>
            <a:ext cx="1303338" cy="1484313"/>
          </a:xfrm>
          <a:custGeom>
            <a:avLst/>
            <a:gdLst>
              <a:gd name="T0" fmla="*/ 0 w 2052"/>
              <a:gd name="T1" fmla="*/ 0 h 2337"/>
              <a:gd name="T2" fmla="*/ 2147483646 w 2052"/>
              <a:gd name="T3" fmla="*/ 0 h 2337"/>
              <a:gd name="T4" fmla="*/ 2147483646 w 2052"/>
              <a:gd name="T5" fmla="*/ 2147483646 h 2337"/>
              <a:gd name="T6" fmla="*/ 2147483646 w 2052"/>
              <a:gd name="T7" fmla="*/ 2147483646 h 2337"/>
              <a:gd name="T8" fmla="*/ 2147483646 w 2052"/>
              <a:gd name="T9" fmla="*/ 2147483646 h 2337"/>
              <a:gd name="T10" fmla="*/ 2147483646 w 2052"/>
              <a:gd name="T11" fmla="*/ 2147483646 h 2337"/>
              <a:gd name="T12" fmla="*/ 2147483646 w 2052"/>
              <a:gd name="T13" fmla="*/ 2147483646 h 2337"/>
              <a:gd name="T14" fmla="*/ 2147483646 w 2052"/>
              <a:gd name="T15" fmla="*/ 2147483646 h 2337"/>
              <a:gd name="T16" fmla="*/ 2147483646 w 2052"/>
              <a:gd name="T17" fmla="*/ 2147483646 h 2337"/>
              <a:gd name="T18" fmla="*/ 2147483646 w 2052"/>
              <a:gd name="T19" fmla="*/ 2147483646 h 2337"/>
              <a:gd name="T20" fmla="*/ 2147483646 w 2052"/>
              <a:gd name="T21" fmla="*/ 2147483646 h 2337"/>
              <a:gd name="T22" fmla="*/ 2147483646 w 2052"/>
              <a:gd name="T23" fmla="*/ 2147483646 h 2337"/>
              <a:gd name="T24" fmla="*/ 2147483646 w 2052"/>
              <a:gd name="T25" fmla="*/ 2147483646 h 2337"/>
              <a:gd name="T26" fmla="*/ 2147483646 w 2052"/>
              <a:gd name="T27" fmla="*/ 2147483646 h 2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52"/>
              <a:gd name="T43" fmla="*/ 0 h 2337"/>
              <a:gd name="T44" fmla="*/ 2052 w 2052"/>
              <a:gd name="T45" fmla="*/ 2337 h 2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52" h="2337">
                <a:moveTo>
                  <a:pt x="0" y="0"/>
                </a:moveTo>
                <a:lnTo>
                  <a:pt x="285" y="0"/>
                </a:lnTo>
                <a:lnTo>
                  <a:pt x="285" y="513"/>
                </a:lnTo>
                <a:lnTo>
                  <a:pt x="912" y="513"/>
                </a:lnTo>
                <a:lnTo>
                  <a:pt x="912" y="1026"/>
                </a:lnTo>
                <a:lnTo>
                  <a:pt x="1254" y="1026"/>
                </a:lnTo>
                <a:lnTo>
                  <a:pt x="1254" y="1425"/>
                </a:lnTo>
                <a:lnTo>
                  <a:pt x="1482" y="1425"/>
                </a:lnTo>
                <a:lnTo>
                  <a:pt x="1482" y="1824"/>
                </a:lnTo>
                <a:lnTo>
                  <a:pt x="1653" y="1824"/>
                </a:lnTo>
                <a:lnTo>
                  <a:pt x="1653" y="2166"/>
                </a:lnTo>
                <a:lnTo>
                  <a:pt x="1938" y="2166"/>
                </a:lnTo>
                <a:lnTo>
                  <a:pt x="1938" y="2337"/>
                </a:lnTo>
                <a:lnTo>
                  <a:pt x="2052" y="2337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5" name="Line 21"/>
          <p:cNvSpPr>
            <a:spLocks noChangeShapeType="1"/>
          </p:cNvSpPr>
          <p:nvPr/>
        </p:nvSpPr>
        <p:spPr bwMode="auto">
          <a:xfrm flipV="1">
            <a:off x="5153025" y="2286001"/>
            <a:ext cx="0" cy="1338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6" name="Line 22"/>
          <p:cNvSpPr>
            <a:spLocks noChangeShapeType="1"/>
          </p:cNvSpPr>
          <p:nvPr/>
        </p:nvSpPr>
        <p:spPr bwMode="auto">
          <a:xfrm flipV="1">
            <a:off x="5443538" y="2611438"/>
            <a:ext cx="0" cy="13398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7" name="Freeform 23"/>
          <p:cNvSpPr>
            <a:spLocks/>
          </p:cNvSpPr>
          <p:nvPr/>
        </p:nvSpPr>
        <p:spPr bwMode="auto">
          <a:xfrm>
            <a:off x="5443538" y="2611439"/>
            <a:ext cx="1338262" cy="1411287"/>
          </a:xfrm>
          <a:custGeom>
            <a:avLst/>
            <a:gdLst>
              <a:gd name="T0" fmla="*/ 0 w 1197"/>
              <a:gd name="T1" fmla="*/ 0 h 2223"/>
              <a:gd name="T2" fmla="*/ 2147483646 w 1197"/>
              <a:gd name="T3" fmla="*/ 0 h 2223"/>
              <a:gd name="T4" fmla="*/ 2147483646 w 1197"/>
              <a:gd name="T5" fmla="*/ 2147483646 h 2223"/>
              <a:gd name="T6" fmla="*/ 2147483646 w 1197"/>
              <a:gd name="T7" fmla="*/ 2147483646 h 2223"/>
              <a:gd name="T8" fmla="*/ 2147483646 w 1197"/>
              <a:gd name="T9" fmla="*/ 2147483646 h 2223"/>
              <a:gd name="T10" fmla="*/ 2147483646 w 1197"/>
              <a:gd name="T11" fmla="*/ 2147483646 h 2223"/>
              <a:gd name="T12" fmla="*/ 2147483646 w 1197"/>
              <a:gd name="T13" fmla="*/ 2147483646 h 2223"/>
              <a:gd name="T14" fmla="*/ 2147483646 w 1197"/>
              <a:gd name="T15" fmla="*/ 2147483646 h 2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7"/>
              <a:gd name="T25" fmla="*/ 0 h 2223"/>
              <a:gd name="T26" fmla="*/ 1197 w 1197"/>
              <a:gd name="T27" fmla="*/ 2223 h 2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7" h="2223">
                <a:moveTo>
                  <a:pt x="0" y="0"/>
                </a:moveTo>
                <a:lnTo>
                  <a:pt x="342" y="0"/>
                </a:lnTo>
                <a:lnTo>
                  <a:pt x="342" y="969"/>
                </a:lnTo>
                <a:lnTo>
                  <a:pt x="456" y="969"/>
                </a:lnTo>
                <a:lnTo>
                  <a:pt x="456" y="1596"/>
                </a:lnTo>
                <a:lnTo>
                  <a:pt x="684" y="1596"/>
                </a:lnTo>
                <a:lnTo>
                  <a:pt x="684" y="2223"/>
                </a:lnTo>
                <a:lnTo>
                  <a:pt x="1197" y="2223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8" name="Line 24"/>
          <p:cNvSpPr>
            <a:spLocks noChangeShapeType="1"/>
          </p:cNvSpPr>
          <p:nvPr/>
        </p:nvSpPr>
        <p:spPr bwMode="auto">
          <a:xfrm flipV="1">
            <a:off x="6781800" y="2286001"/>
            <a:ext cx="0" cy="17367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9" name="Freeform 25"/>
          <p:cNvSpPr>
            <a:spLocks/>
          </p:cNvSpPr>
          <p:nvPr/>
        </p:nvSpPr>
        <p:spPr bwMode="auto">
          <a:xfrm>
            <a:off x="6781801" y="2286000"/>
            <a:ext cx="1376363" cy="1519238"/>
          </a:xfrm>
          <a:custGeom>
            <a:avLst/>
            <a:gdLst>
              <a:gd name="T0" fmla="*/ 0 w 2052"/>
              <a:gd name="T1" fmla="*/ 0 h 2394"/>
              <a:gd name="T2" fmla="*/ 2147483646 w 2052"/>
              <a:gd name="T3" fmla="*/ 0 h 2394"/>
              <a:gd name="T4" fmla="*/ 2147483646 w 2052"/>
              <a:gd name="T5" fmla="*/ 2147483646 h 2394"/>
              <a:gd name="T6" fmla="*/ 2147483646 w 2052"/>
              <a:gd name="T7" fmla="*/ 2147483646 h 2394"/>
              <a:gd name="T8" fmla="*/ 2147483646 w 2052"/>
              <a:gd name="T9" fmla="*/ 2147483646 h 2394"/>
              <a:gd name="T10" fmla="*/ 2147483646 w 2052"/>
              <a:gd name="T11" fmla="*/ 2147483646 h 2394"/>
              <a:gd name="T12" fmla="*/ 2147483646 w 2052"/>
              <a:gd name="T13" fmla="*/ 2147483646 h 2394"/>
              <a:gd name="T14" fmla="*/ 2147483646 w 2052"/>
              <a:gd name="T15" fmla="*/ 2147483646 h 2394"/>
              <a:gd name="T16" fmla="*/ 2147483646 w 2052"/>
              <a:gd name="T17" fmla="*/ 2147483646 h 2394"/>
              <a:gd name="T18" fmla="*/ 2147483646 w 2052"/>
              <a:gd name="T19" fmla="*/ 2147483646 h 2394"/>
              <a:gd name="T20" fmla="*/ 2147483646 w 2052"/>
              <a:gd name="T21" fmla="*/ 2147483646 h 2394"/>
              <a:gd name="T22" fmla="*/ 2147483646 w 2052"/>
              <a:gd name="T23" fmla="*/ 2147483646 h 2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2"/>
              <a:gd name="T37" fmla="*/ 0 h 2394"/>
              <a:gd name="T38" fmla="*/ 2052 w 2052"/>
              <a:gd name="T39" fmla="*/ 2394 h 2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2" h="2394">
                <a:moveTo>
                  <a:pt x="0" y="0"/>
                </a:moveTo>
                <a:lnTo>
                  <a:pt x="399" y="0"/>
                </a:lnTo>
                <a:lnTo>
                  <a:pt x="399" y="342"/>
                </a:lnTo>
                <a:lnTo>
                  <a:pt x="741" y="342"/>
                </a:lnTo>
                <a:lnTo>
                  <a:pt x="741" y="684"/>
                </a:lnTo>
                <a:lnTo>
                  <a:pt x="1083" y="684"/>
                </a:lnTo>
                <a:lnTo>
                  <a:pt x="1083" y="912"/>
                </a:lnTo>
                <a:lnTo>
                  <a:pt x="1311" y="912"/>
                </a:lnTo>
                <a:lnTo>
                  <a:pt x="1311" y="2109"/>
                </a:lnTo>
                <a:lnTo>
                  <a:pt x="1596" y="2109"/>
                </a:lnTo>
                <a:lnTo>
                  <a:pt x="1596" y="2394"/>
                </a:lnTo>
                <a:lnTo>
                  <a:pt x="2052" y="2394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0" name="Line 26"/>
          <p:cNvSpPr>
            <a:spLocks noChangeShapeType="1"/>
          </p:cNvSpPr>
          <p:nvPr/>
        </p:nvSpPr>
        <p:spPr bwMode="auto">
          <a:xfrm flipV="1">
            <a:off x="7759700" y="2249489"/>
            <a:ext cx="0" cy="137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1" name="Line 27"/>
          <p:cNvSpPr>
            <a:spLocks noChangeShapeType="1"/>
          </p:cNvSpPr>
          <p:nvPr/>
        </p:nvSpPr>
        <p:spPr bwMode="auto">
          <a:xfrm flipV="1">
            <a:off x="8158163" y="2466976"/>
            <a:ext cx="0" cy="13382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2" name="Freeform 28"/>
          <p:cNvSpPr>
            <a:spLocks/>
          </p:cNvSpPr>
          <p:nvPr/>
        </p:nvSpPr>
        <p:spPr bwMode="auto">
          <a:xfrm>
            <a:off x="8158164" y="2466975"/>
            <a:ext cx="795337" cy="723900"/>
          </a:xfrm>
          <a:custGeom>
            <a:avLst/>
            <a:gdLst>
              <a:gd name="T0" fmla="*/ 0 w 2337"/>
              <a:gd name="T1" fmla="*/ 0 h 1140"/>
              <a:gd name="T2" fmla="*/ 2147483646 w 2337"/>
              <a:gd name="T3" fmla="*/ 0 h 1140"/>
              <a:gd name="T4" fmla="*/ 2147483646 w 2337"/>
              <a:gd name="T5" fmla="*/ 2147483646 h 1140"/>
              <a:gd name="T6" fmla="*/ 2147483646 w 2337"/>
              <a:gd name="T7" fmla="*/ 2147483646 h 1140"/>
              <a:gd name="T8" fmla="*/ 2147483646 w 2337"/>
              <a:gd name="T9" fmla="*/ 2147483646 h 1140"/>
              <a:gd name="T10" fmla="*/ 2147483646 w 2337"/>
              <a:gd name="T11" fmla="*/ 2147483646 h 1140"/>
              <a:gd name="T12" fmla="*/ 2147483646 w 2337"/>
              <a:gd name="T13" fmla="*/ 2147483646 h 1140"/>
              <a:gd name="T14" fmla="*/ 2147483646 w 2337"/>
              <a:gd name="T15" fmla="*/ 2147483646 h 1140"/>
              <a:gd name="T16" fmla="*/ 2147483646 w 2337"/>
              <a:gd name="T17" fmla="*/ 2147483646 h 1140"/>
              <a:gd name="T18" fmla="*/ 2147483646 w 2337"/>
              <a:gd name="T19" fmla="*/ 2147483646 h 11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37"/>
              <a:gd name="T31" fmla="*/ 0 h 1140"/>
              <a:gd name="T32" fmla="*/ 2337 w 2337"/>
              <a:gd name="T33" fmla="*/ 1140 h 11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37" h="1140">
                <a:moveTo>
                  <a:pt x="0" y="0"/>
                </a:moveTo>
                <a:lnTo>
                  <a:pt x="285" y="0"/>
                </a:lnTo>
                <a:lnTo>
                  <a:pt x="285" y="285"/>
                </a:lnTo>
                <a:lnTo>
                  <a:pt x="684" y="285"/>
                </a:lnTo>
                <a:lnTo>
                  <a:pt x="684" y="570"/>
                </a:lnTo>
                <a:lnTo>
                  <a:pt x="1140" y="570"/>
                </a:lnTo>
                <a:lnTo>
                  <a:pt x="1140" y="798"/>
                </a:lnTo>
                <a:lnTo>
                  <a:pt x="1653" y="798"/>
                </a:lnTo>
                <a:lnTo>
                  <a:pt x="1653" y="1140"/>
                </a:lnTo>
                <a:lnTo>
                  <a:pt x="2337" y="114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3" name="Line 29"/>
          <p:cNvSpPr>
            <a:spLocks noChangeShapeType="1"/>
          </p:cNvSpPr>
          <p:nvPr/>
        </p:nvSpPr>
        <p:spPr bwMode="auto">
          <a:xfrm>
            <a:off x="3849688" y="3878263"/>
            <a:ext cx="0" cy="977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4" name="Line 30"/>
          <p:cNvSpPr>
            <a:spLocks noChangeShapeType="1"/>
          </p:cNvSpPr>
          <p:nvPr/>
        </p:nvSpPr>
        <p:spPr bwMode="auto">
          <a:xfrm>
            <a:off x="3849689" y="4783138"/>
            <a:ext cx="130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5" name="Line 31"/>
          <p:cNvSpPr>
            <a:spLocks noChangeShapeType="1"/>
          </p:cNvSpPr>
          <p:nvPr/>
        </p:nvSpPr>
        <p:spPr bwMode="auto">
          <a:xfrm>
            <a:off x="5153025" y="3589338"/>
            <a:ext cx="0" cy="1230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6" name="Line 32"/>
          <p:cNvSpPr>
            <a:spLocks noChangeShapeType="1"/>
          </p:cNvSpPr>
          <p:nvPr/>
        </p:nvSpPr>
        <p:spPr bwMode="auto">
          <a:xfrm>
            <a:off x="7759700" y="3624264"/>
            <a:ext cx="0" cy="1195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7" name="Line 33"/>
          <p:cNvSpPr>
            <a:spLocks noChangeShapeType="1"/>
          </p:cNvSpPr>
          <p:nvPr/>
        </p:nvSpPr>
        <p:spPr bwMode="auto">
          <a:xfrm>
            <a:off x="3017839" y="3951288"/>
            <a:ext cx="5972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8" name="Line 34"/>
          <p:cNvSpPr>
            <a:spLocks noChangeShapeType="1"/>
          </p:cNvSpPr>
          <p:nvPr/>
        </p:nvSpPr>
        <p:spPr bwMode="auto">
          <a:xfrm>
            <a:off x="5153025" y="4783138"/>
            <a:ext cx="130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09" name="Line 35"/>
          <p:cNvSpPr>
            <a:spLocks noChangeShapeType="1"/>
          </p:cNvSpPr>
          <p:nvPr/>
        </p:nvSpPr>
        <p:spPr bwMode="auto">
          <a:xfrm>
            <a:off x="6456364" y="4783138"/>
            <a:ext cx="1303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0" name="Line 36"/>
          <p:cNvSpPr>
            <a:spLocks noChangeShapeType="1"/>
          </p:cNvSpPr>
          <p:nvPr/>
        </p:nvSpPr>
        <p:spPr bwMode="auto">
          <a:xfrm>
            <a:off x="7759700" y="4783138"/>
            <a:ext cx="1303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1" name="Line 37"/>
          <p:cNvSpPr>
            <a:spLocks noChangeShapeType="1"/>
          </p:cNvSpPr>
          <p:nvPr/>
        </p:nvSpPr>
        <p:spPr bwMode="auto">
          <a:xfrm flipV="1">
            <a:off x="6419850" y="4022725"/>
            <a:ext cx="0" cy="833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2" name="Line 38"/>
          <p:cNvSpPr>
            <a:spLocks noChangeShapeType="1"/>
          </p:cNvSpPr>
          <p:nvPr/>
        </p:nvSpPr>
        <p:spPr bwMode="auto">
          <a:xfrm flipV="1">
            <a:off x="6419850" y="2286001"/>
            <a:ext cx="0" cy="1736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3" name="Text Box 39"/>
          <p:cNvSpPr txBox="1">
            <a:spLocks noChangeArrowheads="1"/>
          </p:cNvSpPr>
          <p:nvPr/>
        </p:nvSpPr>
        <p:spPr bwMode="auto">
          <a:xfrm>
            <a:off x="8217190" y="3708987"/>
            <a:ext cx="15488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Times New Roman" panose="02020603050405020304" pitchFamily="18" charset="0"/>
              </a:rPr>
              <a:t>Pojistná zásoba</a:t>
            </a:r>
          </a:p>
        </p:txBody>
      </p:sp>
      <p:sp>
        <p:nvSpPr>
          <p:cNvPr id="42014" name="Text Box 40"/>
          <p:cNvSpPr txBox="1">
            <a:spLocks noChangeArrowheads="1"/>
          </p:cNvSpPr>
          <p:nvPr/>
        </p:nvSpPr>
        <p:spPr bwMode="auto">
          <a:xfrm>
            <a:off x="7620001" y="2057400"/>
            <a:ext cx="1141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Horní hladina</a:t>
            </a:r>
            <a:r>
              <a:rPr lang="cs-CZ" altLang="cs-CZ" sz="12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2015" name="Text Box 41"/>
          <p:cNvSpPr txBox="1">
            <a:spLocks noChangeArrowheads="1"/>
          </p:cNvSpPr>
          <p:nvPr/>
        </p:nvSpPr>
        <p:spPr bwMode="auto">
          <a:xfrm>
            <a:off x="4267201" y="4495800"/>
            <a:ext cx="473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</a:t>
            </a:r>
            <a:r>
              <a:rPr lang="cs-CZ" altLang="cs-CZ" sz="1600" b="1" baseline="-25000">
                <a:latin typeface="Times New Roman" panose="02020603050405020304" pitchFamily="18" charset="0"/>
              </a:rPr>
              <a:t>fix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42016" name="Rectangle 42"/>
          <p:cNvSpPr>
            <a:spLocks noChangeArrowheads="1"/>
          </p:cNvSpPr>
          <p:nvPr/>
        </p:nvSpPr>
        <p:spPr bwMode="auto">
          <a:xfrm>
            <a:off x="7010401" y="4495801"/>
            <a:ext cx="473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</a:t>
            </a:r>
            <a:r>
              <a:rPr lang="cs-CZ" altLang="cs-CZ" sz="1600" b="1" baseline="-25000">
                <a:latin typeface="Times New Roman" panose="02020603050405020304" pitchFamily="18" charset="0"/>
              </a:rPr>
              <a:t>fix</a:t>
            </a:r>
            <a:endParaRPr lang="cs-CZ" altLang="cs-CZ" sz="16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 baseline="-25000">
              <a:latin typeface="Times New Roman" panose="02020603050405020304" pitchFamily="18" charset="0"/>
            </a:endParaRPr>
          </a:p>
        </p:txBody>
      </p:sp>
      <p:sp>
        <p:nvSpPr>
          <p:cNvPr id="42017" name="Text Box 43"/>
          <p:cNvSpPr txBox="1">
            <a:spLocks noChangeArrowheads="1"/>
          </p:cNvSpPr>
          <p:nvPr/>
        </p:nvSpPr>
        <p:spPr bwMode="auto">
          <a:xfrm>
            <a:off x="5562601" y="4495800"/>
            <a:ext cx="473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</a:t>
            </a:r>
            <a:r>
              <a:rPr lang="cs-CZ" altLang="cs-CZ" sz="1600" b="1" baseline="-25000">
                <a:latin typeface="Times New Roman" panose="02020603050405020304" pitchFamily="18" charset="0"/>
              </a:rPr>
              <a:t>fix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42018" name="Text Box 44"/>
          <p:cNvSpPr txBox="1">
            <a:spLocks noChangeArrowheads="1"/>
          </p:cNvSpPr>
          <p:nvPr/>
        </p:nvSpPr>
        <p:spPr bwMode="auto">
          <a:xfrm>
            <a:off x="3581401" y="2743200"/>
            <a:ext cx="379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Q1</a:t>
            </a:r>
          </a:p>
        </p:txBody>
      </p:sp>
      <p:sp>
        <p:nvSpPr>
          <p:cNvPr id="42019" name="Text Box 45"/>
          <p:cNvSpPr txBox="1">
            <a:spLocks noChangeArrowheads="1"/>
          </p:cNvSpPr>
          <p:nvPr/>
        </p:nvSpPr>
        <p:spPr bwMode="auto">
          <a:xfrm>
            <a:off x="4800601" y="2667000"/>
            <a:ext cx="379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Q2</a:t>
            </a:r>
          </a:p>
        </p:txBody>
      </p:sp>
      <p:sp>
        <p:nvSpPr>
          <p:cNvPr id="42020" name="Text Box 46"/>
          <p:cNvSpPr txBox="1">
            <a:spLocks noChangeArrowheads="1"/>
          </p:cNvSpPr>
          <p:nvPr/>
        </p:nvSpPr>
        <p:spPr bwMode="auto">
          <a:xfrm>
            <a:off x="6096001" y="2895600"/>
            <a:ext cx="379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Q3</a:t>
            </a:r>
          </a:p>
        </p:txBody>
      </p:sp>
      <p:sp>
        <p:nvSpPr>
          <p:cNvPr id="42021" name="Text Box 47"/>
          <p:cNvSpPr txBox="1">
            <a:spLocks noChangeArrowheads="1"/>
          </p:cNvSpPr>
          <p:nvPr/>
        </p:nvSpPr>
        <p:spPr bwMode="auto">
          <a:xfrm>
            <a:off x="7696201" y="2590800"/>
            <a:ext cx="379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2958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10320" y="769441"/>
            <a:ext cx="4096871" cy="1361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smtClean="0"/>
              <a:t>Volné ukládací plochy</a:t>
            </a:r>
          </a:p>
          <a:p>
            <a:pPr lvl="1"/>
            <a:r>
              <a:rPr lang="cs-CZ" smtClean="0"/>
              <a:t>pro sypké materiály</a:t>
            </a:r>
          </a:p>
          <a:p>
            <a:pPr lvl="1"/>
            <a:r>
              <a:rPr lang="cs-CZ" smtClean="0"/>
              <a:t>pro stohovatelné MJ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61" y="1152525"/>
            <a:ext cx="7439025" cy="2724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1" y="2130769"/>
            <a:ext cx="3251082" cy="24724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175" y="4331199"/>
            <a:ext cx="2143694" cy="21374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160" y="4259759"/>
            <a:ext cx="3232458" cy="23875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598" y="4079120"/>
            <a:ext cx="1806932" cy="26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0" y="714375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b="1" noProof="1">
                <a:ea typeface="+mn-ea"/>
                <a:cs typeface="+mn-cs"/>
              </a:rPr>
              <a:t>Proměnlivé P, proměnlivé Q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8839201" y="533401"/>
            <a:ext cx="1254125" cy="1243013"/>
            <a:chOff x="4656" y="384"/>
            <a:chExt cx="790" cy="783"/>
          </a:xfrm>
        </p:grpSpPr>
        <p:sp>
          <p:nvSpPr>
            <p:cNvPr id="43059" name="Rectangle 4"/>
            <p:cNvSpPr>
              <a:spLocks noChangeArrowheads="1"/>
            </p:cNvSpPr>
            <p:nvPr/>
          </p:nvSpPr>
          <p:spPr bwMode="auto">
            <a:xfrm>
              <a:off x="4944" y="665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3060" name="Rectangle 5"/>
            <p:cNvSpPr>
              <a:spLocks noChangeArrowheads="1"/>
            </p:cNvSpPr>
            <p:nvPr/>
          </p:nvSpPr>
          <p:spPr bwMode="auto">
            <a:xfrm>
              <a:off x="5136" y="665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3061" name="Rectangle 6"/>
            <p:cNvSpPr>
              <a:spLocks noChangeArrowheads="1"/>
            </p:cNvSpPr>
            <p:nvPr/>
          </p:nvSpPr>
          <p:spPr bwMode="auto">
            <a:xfrm>
              <a:off x="4944" y="857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3062" name="Rectangle 7"/>
            <p:cNvSpPr>
              <a:spLocks noChangeArrowheads="1"/>
            </p:cNvSpPr>
            <p:nvPr/>
          </p:nvSpPr>
          <p:spPr bwMode="auto">
            <a:xfrm>
              <a:off x="5136" y="857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imes New Roman" panose="02020603050405020304" pitchFamily="18" charset="0"/>
              </a:endParaRPr>
            </a:p>
          </p:txBody>
        </p:sp>
        <p:sp>
          <p:nvSpPr>
            <p:cNvPr id="43063" name="Text Box 8"/>
            <p:cNvSpPr txBox="1">
              <a:spLocks noChangeArrowheads="1"/>
            </p:cNvSpPr>
            <p:nvPr/>
          </p:nvSpPr>
          <p:spPr bwMode="auto">
            <a:xfrm>
              <a:off x="4934" y="384"/>
              <a:ext cx="4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dávka Q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3064" name="Text Box 9"/>
            <p:cNvSpPr txBox="1">
              <a:spLocks noChangeArrowheads="1"/>
            </p:cNvSpPr>
            <p:nvPr/>
          </p:nvSpPr>
          <p:spPr bwMode="auto">
            <a:xfrm rot="-5400000">
              <a:off x="4484" y="741"/>
              <a:ext cx="5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Termín P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3065" name="Text Box 10"/>
            <p:cNvSpPr txBox="1">
              <a:spLocks noChangeArrowheads="1"/>
            </p:cNvSpPr>
            <p:nvPr/>
          </p:nvSpPr>
          <p:spPr bwMode="auto">
            <a:xfrm>
              <a:off x="4896" y="521"/>
              <a:ext cx="2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Fix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3066" name="Text Box 11"/>
            <p:cNvSpPr txBox="1">
              <a:spLocks noChangeArrowheads="1"/>
            </p:cNvSpPr>
            <p:nvPr/>
          </p:nvSpPr>
          <p:spPr bwMode="auto">
            <a:xfrm>
              <a:off x="5088" y="521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Prom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3067" name="Text Box 12"/>
            <p:cNvSpPr txBox="1">
              <a:spLocks noChangeArrowheads="1"/>
            </p:cNvSpPr>
            <p:nvPr/>
          </p:nvSpPr>
          <p:spPr bwMode="auto">
            <a:xfrm rot="-5400000">
              <a:off x="4717" y="892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Prom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43068" name="Text Box 13"/>
            <p:cNvSpPr txBox="1">
              <a:spLocks noChangeArrowheads="1"/>
            </p:cNvSpPr>
            <p:nvPr/>
          </p:nvSpPr>
          <p:spPr bwMode="auto">
            <a:xfrm rot="-5400000">
              <a:off x="4763" y="654"/>
              <a:ext cx="2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imes New Roman" panose="02020603050405020304" pitchFamily="18" charset="0"/>
                </a:rPr>
                <a:t>Fix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3012" name="Line 14"/>
          <p:cNvSpPr>
            <a:spLocks noChangeShapeType="1"/>
          </p:cNvSpPr>
          <p:nvPr/>
        </p:nvSpPr>
        <p:spPr bwMode="auto">
          <a:xfrm>
            <a:off x="3081338" y="2435225"/>
            <a:ext cx="0" cy="325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3" name="Line 15"/>
          <p:cNvSpPr>
            <a:spLocks noChangeShapeType="1"/>
          </p:cNvSpPr>
          <p:nvPr/>
        </p:nvSpPr>
        <p:spPr bwMode="auto">
          <a:xfrm>
            <a:off x="2863850" y="4606925"/>
            <a:ext cx="6045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4" name="Line 16"/>
          <p:cNvSpPr>
            <a:spLocks noChangeShapeType="1"/>
          </p:cNvSpPr>
          <p:nvPr/>
        </p:nvSpPr>
        <p:spPr bwMode="auto">
          <a:xfrm>
            <a:off x="2900364" y="3665538"/>
            <a:ext cx="6008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17" name="Freeform 17"/>
          <p:cNvSpPr>
            <a:spLocks/>
          </p:cNvSpPr>
          <p:nvPr/>
        </p:nvSpPr>
        <p:spPr bwMode="auto">
          <a:xfrm>
            <a:off x="3079750" y="2652713"/>
            <a:ext cx="939800" cy="1484312"/>
          </a:xfrm>
          <a:custGeom>
            <a:avLst/>
            <a:gdLst>
              <a:gd name="T0" fmla="*/ 0 w 1482"/>
              <a:gd name="T1" fmla="*/ 0 h 2337"/>
              <a:gd name="T2" fmla="*/ 2147483646 w 1482"/>
              <a:gd name="T3" fmla="*/ 0 h 2337"/>
              <a:gd name="T4" fmla="*/ 2147483646 w 1482"/>
              <a:gd name="T5" fmla="*/ 2147483646 h 2337"/>
              <a:gd name="T6" fmla="*/ 2147483646 w 1482"/>
              <a:gd name="T7" fmla="*/ 2147483646 h 2337"/>
              <a:gd name="T8" fmla="*/ 2147483646 w 1482"/>
              <a:gd name="T9" fmla="*/ 2147483646 h 2337"/>
              <a:gd name="T10" fmla="*/ 2147483646 w 1482"/>
              <a:gd name="T11" fmla="*/ 2147483646 h 2337"/>
              <a:gd name="T12" fmla="*/ 2147483646 w 1482"/>
              <a:gd name="T13" fmla="*/ 2147483646 h 2337"/>
              <a:gd name="T14" fmla="*/ 2147483646 w 1482"/>
              <a:gd name="T15" fmla="*/ 2147483646 h 2337"/>
              <a:gd name="T16" fmla="*/ 2147483646 w 1482"/>
              <a:gd name="T17" fmla="*/ 2147483646 h 2337"/>
              <a:gd name="T18" fmla="*/ 2147483646 w 1482"/>
              <a:gd name="T19" fmla="*/ 2147483646 h 2337"/>
              <a:gd name="T20" fmla="*/ 2147483646 w 1482"/>
              <a:gd name="T21" fmla="*/ 2147483646 h 2337"/>
              <a:gd name="T22" fmla="*/ 2147483646 w 1482"/>
              <a:gd name="T23" fmla="*/ 2147483646 h 2337"/>
              <a:gd name="T24" fmla="*/ 2147483646 w 1482"/>
              <a:gd name="T25" fmla="*/ 2147483646 h 2337"/>
              <a:gd name="T26" fmla="*/ 2147483646 w 1482"/>
              <a:gd name="T27" fmla="*/ 2147483646 h 2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82"/>
              <a:gd name="T43" fmla="*/ 0 h 2337"/>
              <a:gd name="T44" fmla="*/ 1482 w 1482"/>
              <a:gd name="T45" fmla="*/ 2337 h 2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82" h="2337">
                <a:moveTo>
                  <a:pt x="0" y="0"/>
                </a:moveTo>
                <a:lnTo>
                  <a:pt x="114" y="0"/>
                </a:lnTo>
                <a:lnTo>
                  <a:pt x="114" y="285"/>
                </a:lnTo>
                <a:lnTo>
                  <a:pt x="285" y="285"/>
                </a:lnTo>
                <a:lnTo>
                  <a:pt x="285" y="627"/>
                </a:lnTo>
                <a:lnTo>
                  <a:pt x="513" y="627"/>
                </a:lnTo>
                <a:lnTo>
                  <a:pt x="513" y="1026"/>
                </a:lnTo>
                <a:lnTo>
                  <a:pt x="684" y="1026"/>
                </a:lnTo>
                <a:lnTo>
                  <a:pt x="684" y="1311"/>
                </a:lnTo>
                <a:lnTo>
                  <a:pt x="912" y="1311"/>
                </a:lnTo>
                <a:lnTo>
                  <a:pt x="912" y="2052"/>
                </a:lnTo>
                <a:lnTo>
                  <a:pt x="1083" y="2052"/>
                </a:lnTo>
                <a:lnTo>
                  <a:pt x="1083" y="2337"/>
                </a:lnTo>
                <a:lnTo>
                  <a:pt x="1482" y="2337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6" name="Line 18"/>
          <p:cNvSpPr>
            <a:spLocks noChangeShapeType="1"/>
          </p:cNvSpPr>
          <p:nvPr/>
        </p:nvSpPr>
        <p:spPr bwMode="auto">
          <a:xfrm>
            <a:off x="2971800" y="2362200"/>
            <a:ext cx="5900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19" name="Line 19"/>
          <p:cNvSpPr>
            <a:spLocks noChangeShapeType="1"/>
          </p:cNvSpPr>
          <p:nvPr/>
        </p:nvSpPr>
        <p:spPr bwMode="auto">
          <a:xfrm flipV="1">
            <a:off x="3732213" y="2362200"/>
            <a:ext cx="0" cy="1593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0" name="Line 20"/>
          <p:cNvSpPr>
            <a:spLocks noChangeShapeType="1"/>
          </p:cNvSpPr>
          <p:nvPr/>
        </p:nvSpPr>
        <p:spPr bwMode="auto">
          <a:xfrm flipV="1">
            <a:off x="4022725" y="2543175"/>
            <a:ext cx="0" cy="15938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1" name="Freeform 21"/>
          <p:cNvSpPr>
            <a:spLocks/>
          </p:cNvSpPr>
          <p:nvPr/>
        </p:nvSpPr>
        <p:spPr bwMode="auto">
          <a:xfrm>
            <a:off x="4022725" y="2543176"/>
            <a:ext cx="1301750" cy="1484313"/>
          </a:xfrm>
          <a:custGeom>
            <a:avLst/>
            <a:gdLst>
              <a:gd name="T0" fmla="*/ 0 w 2052"/>
              <a:gd name="T1" fmla="*/ 0 h 2337"/>
              <a:gd name="T2" fmla="*/ 2147483646 w 2052"/>
              <a:gd name="T3" fmla="*/ 0 h 2337"/>
              <a:gd name="T4" fmla="*/ 2147483646 w 2052"/>
              <a:gd name="T5" fmla="*/ 2147483646 h 2337"/>
              <a:gd name="T6" fmla="*/ 2147483646 w 2052"/>
              <a:gd name="T7" fmla="*/ 2147483646 h 2337"/>
              <a:gd name="T8" fmla="*/ 2147483646 w 2052"/>
              <a:gd name="T9" fmla="*/ 2147483646 h 2337"/>
              <a:gd name="T10" fmla="*/ 2147483646 w 2052"/>
              <a:gd name="T11" fmla="*/ 2147483646 h 2337"/>
              <a:gd name="T12" fmla="*/ 2147483646 w 2052"/>
              <a:gd name="T13" fmla="*/ 2147483646 h 2337"/>
              <a:gd name="T14" fmla="*/ 2147483646 w 2052"/>
              <a:gd name="T15" fmla="*/ 2147483646 h 2337"/>
              <a:gd name="T16" fmla="*/ 2147483646 w 2052"/>
              <a:gd name="T17" fmla="*/ 2147483646 h 2337"/>
              <a:gd name="T18" fmla="*/ 2147483646 w 2052"/>
              <a:gd name="T19" fmla="*/ 2147483646 h 2337"/>
              <a:gd name="T20" fmla="*/ 2147483646 w 2052"/>
              <a:gd name="T21" fmla="*/ 2147483646 h 2337"/>
              <a:gd name="T22" fmla="*/ 2147483646 w 2052"/>
              <a:gd name="T23" fmla="*/ 2147483646 h 2337"/>
              <a:gd name="T24" fmla="*/ 2147483646 w 2052"/>
              <a:gd name="T25" fmla="*/ 2147483646 h 2337"/>
              <a:gd name="T26" fmla="*/ 2147483646 w 2052"/>
              <a:gd name="T27" fmla="*/ 2147483646 h 2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52"/>
              <a:gd name="T43" fmla="*/ 0 h 2337"/>
              <a:gd name="T44" fmla="*/ 2052 w 2052"/>
              <a:gd name="T45" fmla="*/ 2337 h 23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52" h="2337">
                <a:moveTo>
                  <a:pt x="0" y="0"/>
                </a:moveTo>
                <a:lnTo>
                  <a:pt x="285" y="0"/>
                </a:lnTo>
                <a:lnTo>
                  <a:pt x="285" y="513"/>
                </a:lnTo>
                <a:lnTo>
                  <a:pt x="912" y="513"/>
                </a:lnTo>
                <a:lnTo>
                  <a:pt x="912" y="1026"/>
                </a:lnTo>
                <a:lnTo>
                  <a:pt x="1254" y="1026"/>
                </a:lnTo>
                <a:lnTo>
                  <a:pt x="1254" y="1425"/>
                </a:lnTo>
                <a:lnTo>
                  <a:pt x="1482" y="1425"/>
                </a:lnTo>
                <a:lnTo>
                  <a:pt x="1482" y="1824"/>
                </a:lnTo>
                <a:lnTo>
                  <a:pt x="1653" y="1824"/>
                </a:lnTo>
                <a:lnTo>
                  <a:pt x="1653" y="2166"/>
                </a:lnTo>
                <a:lnTo>
                  <a:pt x="1938" y="2166"/>
                </a:lnTo>
                <a:lnTo>
                  <a:pt x="1938" y="2337"/>
                </a:lnTo>
                <a:lnTo>
                  <a:pt x="2052" y="2337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2" name="Line 22"/>
          <p:cNvSpPr>
            <a:spLocks noChangeShapeType="1"/>
          </p:cNvSpPr>
          <p:nvPr/>
        </p:nvSpPr>
        <p:spPr bwMode="auto">
          <a:xfrm flipH="1" flipV="1">
            <a:off x="5029200" y="2362200"/>
            <a:ext cx="6350" cy="1339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3" name="Freeform 23"/>
          <p:cNvSpPr>
            <a:spLocks/>
          </p:cNvSpPr>
          <p:nvPr/>
        </p:nvSpPr>
        <p:spPr bwMode="auto">
          <a:xfrm>
            <a:off x="5324476" y="2689225"/>
            <a:ext cx="760413" cy="1411288"/>
          </a:xfrm>
          <a:custGeom>
            <a:avLst/>
            <a:gdLst>
              <a:gd name="T0" fmla="*/ 0 w 1197"/>
              <a:gd name="T1" fmla="*/ 0 h 2223"/>
              <a:gd name="T2" fmla="*/ 2147483646 w 1197"/>
              <a:gd name="T3" fmla="*/ 0 h 2223"/>
              <a:gd name="T4" fmla="*/ 2147483646 w 1197"/>
              <a:gd name="T5" fmla="*/ 2147483646 h 2223"/>
              <a:gd name="T6" fmla="*/ 2147483646 w 1197"/>
              <a:gd name="T7" fmla="*/ 2147483646 h 2223"/>
              <a:gd name="T8" fmla="*/ 2147483646 w 1197"/>
              <a:gd name="T9" fmla="*/ 2147483646 h 2223"/>
              <a:gd name="T10" fmla="*/ 2147483646 w 1197"/>
              <a:gd name="T11" fmla="*/ 2147483646 h 2223"/>
              <a:gd name="T12" fmla="*/ 2147483646 w 1197"/>
              <a:gd name="T13" fmla="*/ 2147483646 h 2223"/>
              <a:gd name="T14" fmla="*/ 2147483646 w 1197"/>
              <a:gd name="T15" fmla="*/ 2147483646 h 2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7"/>
              <a:gd name="T25" fmla="*/ 0 h 2223"/>
              <a:gd name="T26" fmla="*/ 1197 w 1197"/>
              <a:gd name="T27" fmla="*/ 2223 h 2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7" h="2223">
                <a:moveTo>
                  <a:pt x="0" y="0"/>
                </a:moveTo>
                <a:lnTo>
                  <a:pt x="342" y="0"/>
                </a:lnTo>
                <a:lnTo>
                  <a:pt x="342" y="969"/>
                </a:lnTo>
                <a:lnTo>
                  <a:pt x="456" y="969"/>
                </a:lnTo>
                <a:lnTo>
                  <a:pt x="456" y="1596"/>
                </a:lnTo>
                <a:lnTo>
                  <a:pt x="684" y="1596"/>
                </a:lnTo>
                <a:lnTo>
                  <a:pt x="684" y="2223"/>
                </a:lnTo>
                <a:lnTo>
                  <a:pt x="1197" y="2223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4" name="Line 24"/>
          <p:cNvSpPr>
            <a:spLocks noChangeShapeType="1"/>
          </p:cNvSpPr>
          <p:nvPr/>
        </p:nvSpPr>
        <p:spPr bwMode="auto">
          <a:xfrm flipV="1">
            <a:off x="5686425" y="2362200"/>
            <a:ext cx="0" cy="1339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5" name="Line 25"/>
          <p:cNvSpPr>
            <a:spLocks noChangeShapeType="1"/>
          </p:cNvSpPr>
          <p:nvPr/>
        </p:nvSpPr>
        <p:spPr bwMode="auto">
          <a:xfrm flipV="1">
            <a:off x="6084888" y="2760663"/>
            <a:ext cx="0" cy="13398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6" name="Freeform 26"/>
          <p:cNvSpPr>
            <a:spLocks/>
          </p:cNvSpPr>
          <p:nvPr/>
        </p:nvSpPr>
        <p:spPr bwMode="auto">
          <a:xfrm>
            <a:off x="6084889" y="2797176"/>
            <a:ext cx="1303337" cy="1520825"/>
          </a:xfrm>
          <a:custGeom>
            <a:avLst/>
            <a:gdLst>
              <a:gd name="T0" fmla="*/ 0 w 2052"/>
              <a:gd name="T1" fmla="*/ 0 h 2394"/>
              <a:gd name="T2" fmla="*/ 2147483646 w 2052"/>
              <a:gd name="T3" fmla="*/ 0 h 2394"/>
              <a:gd name="T4" fmla="*/ 2147483646 w 2052"/>
              <a:gd name="T5" fmla="*/ 2147483646 h 2394"/>
              <a:gd name="T6" fmla="*/ 2147483646 w 2052"/>
              <a:gd name="T7" fmla="*/ 2147483646 h 2394"/>
              <a:gd name="T8" fmla="*/ 2147483646 w 2052"/>
              <a:gd name="T9" fmla="*/ 2147483646 h 2394"/>
              <a:gd name="T10" fmla="*/ 2147483646 w 2052"/>
              <a:gd name="T11" fmla="*/ 2147483646 h 2394"/>
              <a:gd name="T12" fmla="*/ 2147483646 w 2052"/>
              <a:gd name="T13" fmla="*/ 2147483646 h 2394"/>
              <a:gd name="T14" fmla="*/ 2147483646 w 2052"/>
              <a:gd name="T15" fmla="*/ 2147483646 h 2394"/>
              <a:gd name="T16" fmla="*/ 2147483646 w 2052"/>
              <a:gd name="T17" fmla="*/ 2147483646 h 2394"/>
              <a:gd name="T18" fmla="*/ 2147483646 w 2052"/>
              <a:gd name="T19" fmla="*/ 2147483646 h 2394"/>
              <a:gd name="T20" fmla="*/ 2147483646 w 2052"/>
              <a:gd name="T21" fmla="*/ 2147483646 h 2394"/>
              <a:gd name="T22" fmla="*/ 2147483646 w 2052"/>
              <a:gd name="T23" fmla="*/ 2147483646 h 2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2"/>
              <a:gd name="T37" fmla="*/ 0 h 2394"/>
              <a:gd name="T38" fmla="*/ 2052 w 2052"/>
              <a:gd name="T39" fmla="*/ 2394 h 2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2" h="2394">
                <a:moveTo>
                  <a:pt x="0" y="0"/>
                </a:moveTo>
                <a:lnTo>
                  <a:pt x="399" y="0"/>
                </a:lnTo>
                <a:lnTo>
                  <a:pt x="399" y="342"/>
                </a:lnTo>
                <a:lnTo>
                  <a:pt x="741" y="342"/>
                </a:lnTo>
                <a:lnTo>
                  <a:pt x="741" y="684"/>
                </a:lnTo>
                <a:lnTo>
                  <a:pt x="1083" y="684"/>
                </a:lnTo>
                <a:lnTo>
                  <a:pt x="1083" y="912"/>
                </a:lnTo>
                <a:lnTo>
                  <a:pt x="1311" y="912"/>
                </a:lnTo>
                <a:lnTo>
                  <a:pt x="1311" y="2109"/>
                </a:lnTo>
                <a:lnTo>
                  <a:pt x="1596" y="2109"/>
                </a:lnTo>
                <a:lnTo>
                  <a:pt x="1596" y="2394"/>
                </a:lnTo>
                <a:lnTo>
                  <a:pt x="2052" y="2394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7" name="Line 27"/>
          <p:cNvSpPr>
            <a:spLocks noChangeShapeType="1"/>
          </p:cNvSpPr>
          <p:nvPr/>
        </p:nvSpPr>
        <p:spPr bwMode="auto">
          <a:xfrm flipV="1">
            <a:off x="7026275" y="2362201"/>
            <a:ext cx="0" cy="177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V="1">
            <a:off x="7388225" y="2543176"/>
            <a:ext cx="0" cy="1774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9" name="Freeform 29"/>
          <p:cNvSpPr>
            <a:spLocks/>
          </p:cNvSpPr>
          <p:nvPr/>
        </p:nvSpPr>
        <p:spPr bwMode="auto">
          <a:xfrm>
            <a:off x="7388226" y="2543175"/>
            <a:ext cx="1484313" cy="723900"/>
          </a:xfrm>
          <a:custGeom>
            <a:avLst/>
            <a:gdLst>
              <a:gd name="T0" fmla="*/ 0 w 2337"/>
              <a:gd name="T1" fmla="*/ 0 h 1140"/>
              <a:gd name="T2" fmla="*/ 2147483646 w 2337"/>
              <a:gd name="T3" fmla="*/ 0 h 1140"/>
              <a:gd name="T4" fmla="*/ 2147483646 w 2337"/>
              <a:gd name="T5" fmla="*/ 2147483646 h 1140"/>
              <a:gd name="T6" fmla="*/ 2147483646 w 2337"/>
              <a:gd name="T7" fmla="*/ 2147483646 h 1140"/>
              <a:gd name="T8" fmla="*/ 2147483646 w 2337"/>
              <a:gd name="T9" fmla="*/ 2147483646 h 1140"/>
              <a:gd name="T10" fmla="*/ 2147483646 w 2337"/>
              <a:gd name="T11" fmla="*/ 2147483646 h 1140"/>
              <a:gd name="T12" fmla="*/ 2147483646 w 2337"/>
              <a:gd name="T13" fmla="*/ 2147483646 h 1140"/>
              <a:gd name="T14" fmla="*/ 2147483646 w 2337"/>
              <a:gd name="T15" fmla="*/ 2147483646 h 1140"/>
              <a:gd name="T16" fmla="*/ 2147483646 w 2337"/>
              <a:gd name="T17" fmla="*/ 2147483646 h 1140"/>
              <a:gd name="T18" fmla="*/ 2147483646 w 2337"/>
              <a:gd name="T19" fmla="*/ 2147483646 h 11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37"/>
              <a:gd name="T31" fmla="*/ 0 h 1140"/>
              <a:gd name="T32" fmla="*/ 2337 w 2337"/>
              <a:gd name="T33" fmla="*/ 1140 h 11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37" h="1140">
                <a:moveTo>
                  <a:pt x="0" y="0"/>
                </a:moveTo>
                <a:lnTo>
                  <a:pt x="285" y="0"/>
                </a:lnTo>
                <a:lnTo>
                  <a:pt x="285" y="285"/>
                </a:lnTo>
                <a:lnTo>
                  <a:pt x="684" y="285"/>
                </a:lnTo>
                <a:lnTo>
                  <a:pt x="684" y="570"/>
                </a:lnTo>
                <a:lnTo>
                  <a:pt x="1140" y="570"/>
                </a:lnTo>
                <a:lnTo>
                  <a:pt x="1140" y="798"/>
                </a:lnTo>
                <a:lnTo>
                  <a:pt x="1653" y="798"/>
                </a:lnTo>
                <a:lnTo>
                  <a:pt x="1653" y="1140"/>
                </a:lnTo>
                <a:lnTo>
                  <a:pt x="2337" y="114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 flipH="1">
            <a:off x="5029200" y="3665538"/>
            <a:ext cx="6350" cy="1211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1" name="Line 31"/>
          <p:cNvSpPr>
            <a:spLocks noChangeShapeType="1"/>
          </p:cNvSpPr>
          <p:nvPr/>
        </p:nvSpPr>
        <p:spPr bwMode="auto">
          <a:xfrm>
            <a:off x="4022725" y="4171951"/>
            <a:ext cx="0" cy="1050925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2" name="Line 32"/>
          <p:cNvSpPr>
            <a:spLocks noChangeShapeType="1"/>
          </p:cNvSpPr>
          <p:nvPr/>
        </p:nvSpPr>
        <p:spPr bwMode="auto">
          <a:xfrm>
            <a:off x="4022725" y="5149850"/>
            <a:ext cx="130175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3" name="Line 33"/>
          <p:cNvSpPr>
            <a:spLocks noChangeShapeType="1"/>
          </p:cNvSpPr>
          <p:nvPr/>
        </p:nvSpPr>
        <p:spPr bwMode="auto">
          <a:xfrm>
            <a:off x="5686425" y="3702051"/>
            <a:ext cx="0" cy="1230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4" name="Line 34"/>
          <p:cNvSpPr>
            <a:spLocks noChangeShapeType="1"/>
          </p:cNvSpPr>
          <p:nvPr/>
        </p:nvSpPr>
        <p:spPr bwMode="auto">
          <a:xfrm>
            <a:off x="5035551" y="4860925"/>
            <a:ext cx="650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5" name="Line 35"/>
          <p:cNvSpPr>
            <a:spLocks noChangeShapeType="1"/>
          </p:cNvSpPr>
          <p:nvPr/>
        </p:nvSpPr>
        <p:spPr bwMode="auto">
          <a:xfrm>
            <a:off x="7026275" y="4137026"/>
            <a:ext cx="0" cy="758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6" name="Line 36"/>
          <p:cNvSpPr>
            <a:spLocks noChangeShapeType="1"/>
          </p:cNvSpPr>
          <p:nvPr/>
        </p:nvSpPr>
        <p:spPr bwMode="auto">
          <a:xfrm>
            <a:off x="5686425" y="4860925"/>
            <a:ext cx="13398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324475" y="2689225"/>
            <a:ext cx="0" cy="2497138"/>
            <a:chOff x="2394" y="1694"/>
            <a:chExt cx="0" cy="1573"/>
          </a:xfrm>
        </p:grpSpPr>
        <p:sp>
          <p:nvSpPr>
            <p:cNvPr id="43056" name="Line 38"/>
            <p:cNvSpPr>
              <a:spLocks noChangeShapeType="1"/>
            </p:cNvSpPr>
            <p:nvPr/>
          </p:nvSpPr>
          <p:spPr bwMode="auto">
            <a:xfrm flipV="1">
              <a:off x="2394" y="1694"/>
              <a:ext cx="0" cy="84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057" name="Line 39"/>
            <p:cNvSpPr>
              <a:spLocks noChangeShapeType="1"/>
            </p:cNvSpPr>
            <p:nvPr/>
          </p:nvSpPr>
          <p:spPr bwMode="auto">
            <a:xfrm>
              <a:off x="2394" y="2492"/>
              <a:ext cx="0" cy="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058" name="Line 40"/>
            <p:cNvSpPr>
              <a:spLocks noChangeShapeType="1"/>
            </p:cNvSpPr>
            <p:nvPr/>
          </p:nvSpPr>
          <p:spPr bwMode="auto">
            <a:xfrm>
              <a:off x="2394" y="2492"/>
              <a:ext cx="0" cy="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6841" name="Line 41"/>
          <p:cNvSpPr>
            <a:spLocks noChangeShapeType="1"/>
          </p:cNvSpPr>
          <p:nvPr/>
        </p:nvSpPr>
        <p:spPr bwMode="auto">
          <a:xfrm>
            <a:off x="6084888" y="3990975"/>
            <a:ext cx="0" cy="123190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42" name="Line 42"/>
          <p:cNvSpPr>
            <a:spLocks noChangeShapeType="1"/>
          </p:cNvSpPr>
          <p:nvPr/>
        </p:nvSpPr>
        <p:spPr bwMode="auto">
          <a:xfrm>
            <a:off x="5324476" y="5149850"/>
            <a:ext cx="760413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43" name="Line 43"/>
          <p:cNvSpPr>
            <a:spLocks noChangeShapeType="1"/>
          </p:cNvSpPr>
          <p:nvPr/>
        </p:nvSpPr>
        <p:spPr bwMode="auto">
          <a:xfrm>
            <a:off x="7388225" y="4318001"/>
            <a:ext cx="0" cy="86836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44" name="Line 44"/>
          <p:cNvSpPr>
            <a:spLocks noChangeShapeType="1"/>
          </p:cNvSpPr>
          <p:nvPr/>
        </p:nvSpPr>
        <p:spPr bwMode="auto">
          <a:xfrm>
            <a:off x="6084889" y="5149850"/>
            <a:ext cx="1303337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40" name="Line 45"/>
          <p:cNvSpPr>
            <a:spLocks noChangeShapeType="1"/>
          </p:cNvSpPr>
          <p:nvPr/>
        </p:nvSpPr>
        <p:spPr bwMode="auto">
          <a:xfrm>
            <a:off x="2900364" y="4100513"/>
            <a:ext cx="5972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46" name="Text Box 46"/>
          <p:cNvSpPr txBox="1">
            <a:spLocks noChangeArrowheads="1"/>
          </p:cNvSpPr>
          <p:nvPr/>
        </p:nvSpPr>
        <p:spPr bwMode="auto">
          <a:xfrm>
            <a:off x="3321050" y="2833689"/>
            <a:ext cx="36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Q1</a:t>
            </a:r>
          </a:p>
        </p:txBody>
      </p:sp>
      <p:sp>
        <p:nvSpPr>
          <p:cNvPr id="76847" name="Text Box 47"/>
          <p:cNvSpPr txBox="1">
            <a:spLocks noChangeArrowheads="1"/>
          </p:cNvSpPr>
          <p:nvPr/>
        </p:nvSpPr>
        <p:spPr bwMode="auto">
          <a:xfrm>
            <a:off x="4692650" y="2833689"/>
            <a:ext cx="36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Q2</a:t>
            </a:r>
          </a:p>
        </p:txBody>
      </p:sp>
      <p:sp>
        <p:nvSpPr>
          <p:cNvPr id="76848" name="Line 48"/>
          <p:cNvSpPr>
            <a:spLocks noChangeShapeType="1"/>
          </p:cNvSpPr>
          <p:nvPr/>
        </p:nvSpPr>
        <p:spPr bwMode="auto">
          <a:xfrm>
            <a:off x="3581400" y="2971800"/>
            <a:ext cx="381000" cy="2286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49" name="Text Box 49"/>
          <p:cNvSpPr txBox="1">
            <a:spLocks noChangeArrowheads="1"/>
          </p:cNvSpPr>
          <p:nvPr/>
        </p:nvSpPr>
        <p:spPr bwMode="auto">
          <a:xfrm>
            <a:off x="5530850" y="2833689"/>
            <a:ext cx="36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Q3</a:t>
            </a:r>
          </a:p>
        </p:txBody>
      </p:sp>
      <p:sp>
        <p:nvSpPr>
          <p:cNvPr id="76850" name="Text Box 50"/>
          <p:cNvSpPr txBox="1">
            <a:spLocks noChangeArrowheads="1"/>
          </p:cNvSpPr>
          <p:nvPr/>
        </p:nvSpPr>
        <p:spPr bwMode="auto">
          <a:xfrm>
            <a:off x="6629400" y="2667000"/>
            <a:ext cx="369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Q4</a:t>
            </a:r>
          </a:p>
        </p:txBody>
      </p:sp>
      <p:sp>
        <p:nvSpPr>
          <p:cNvPr id="76851" name="Text Box 51"/>
          <p:cNvSpPr txBox="1">
            <a:spLocks noChangeArrowheads="1"/>
          </p:cNvSpPr>
          <p:nvPr/>
        </p:nvSpPr>
        <p:spPr bwMode="auto">
          <a:xfrm>
            <a:off x="5181601" y="457200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T2</a:t>
            </a:r>
          </a:p>
        </p:txBody>
      </p:sp>
      <p:sp>
        <p:nvSpPr>
          <p:cNvPr id="76852" name="Text Box 52"/>
          <p:cNvSpPr txBox="1">
            <a:spLocks noChangeArrowheads="1"/>
          </p:cNvSpPr>
          <p:nvPr/>
        </p:nvSpPr>
        <p:spPr bwMode="auto">
          <a:xfrm>
            <a:off x="6324601" y="457200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T3</a:t>
            </a: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3732214" y="3956050"/>
            <a:ext cx="1303337" cy="1073150"/>
            <a:chOff x="1391" y="2492"/>
            <a:chExt cx="821" cy="676"/>
          </a:xfrm>
        </p:grpSpPr>
        <p:sp>
          <p:nvSpPr>
            <p:cNvPr id="43052" name="Line 54"/>
            <p:cNvSpPr>
              <a:spLocks noChangeShapeType="1"/>
            </p:cNvSpPr>
            <p:nvPr/>
          </p:nvSpPr>
          <p:spPr bwMode="auto">
            <a:xfrm>
              <a:off x="1391" y="2492"/>
              <a:ext cx="0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053" name="Line 55"/>
            <p:cNvSpPr>
              <a:spLocks noChangeShapeType="1"/>
            </p:cNvSpPr>
            <p:nvPr/>
          </p:nvSpPr>
          <p:spPr bwMode="auto">
            <a:xfrm>
              <a:off x="1391" y="3062"/>
              <a:ext cx="8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054" name="Text Box 56"/>
            <p:cNvSpPr txBox="1">
              <a:spLocks noChangeArrowheads="1"/>
            </p:cNvSpPr>
            <p:nvPr/>
          </p:nvSpPr>
          <p:spPr bwMode="auto">
            <a:xfrm>
              <a:off x="1665" y="2889"/>
              <a:ext cx="22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Times New Roman" panose="02020603050405020304" pitchFamily="18" charset="0"/>
                </a:rPr>
                <a:t>T1</a:t>
              </a:r>
            </a:p>
          </p:txBody>
        </p:sp>
        <p:sp>
          <p:nvSpPr>
            <p:cNvPr id="43055" name="Line 57"/>
            <p:cNvSpPr>
              <a:spLocks noChangeShapeType="1"/>
            </p:cNvSpPr>
            <p:nvPr/>
          </p:nvSpPr>
          <p:spPr bwMode="auto">
            <a:xfrm>
              <a:off x="1824" y="3024"/>
              <a:ext cx="240" cy="144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3049" name="Text Box 58"/>
          <p:cNvSpPr txBox="1">
            <a:spLocks noChangeArrowheads="1"/>
          </p:cNvSpPr>
          <p:nvPr/>
        </p:nvSpPr>
        <p:spPr bwMode="auto">
          <a:xfrm>
            <a:off x="7670585" y="3821698"/>
            <a:ext cx="15488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Times New Roman" panose="02020603050405020304" pitchFamily="18" charset="0"/>
              </a:rPr>
              <a:t>Pojistná zásoba</a:t>
            </a:r>
          </a:p>
        </p:txBody>
      </p:sp>
      <p:sp>
        <p:nvSpPr>
          <p:cNvPr id="43050" name="Text Box 59"/>
          <p:cNvSpPr txBox="1">
            <a:spLocks noChangeArrowheads="1"/>
          </p:cNvSpPr>
          <p:nvPr/>
        </p:nvSpPr>
        <p:spPr bwMode="auto">
          <a:xfrm>
            <a:off x="7429501" y="2133600"/>
            <a:ext cx="1141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Horní hladina</a:t>
            </a:r>
            <a:r>
              <a:rPr lang="cs-CZ" altLang="cs-CZ" sz="12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51" name="Text Box 60"/>
          <p:cNvSpPr txBox="1">
            <a:spLocks noChangeArrowheads="1"/>
          </p:cNvSpPr>
          <p:nvPr/>
        </p:nvSpPr>
        <p:spPr bwMode="auto">
          <a:xfrm>
            <a:off x="7652656" y="3397043"/>
            <a:ext cx="15675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Times New Roman" panose="02020603050405020304" pitchFamily="18" charset="0"/>
              </a:rPr>
              <a:t>Signální úroveň</a:t>
            </a:r>
            <a:endParaRPr lang="cs-CZ" altLang="cs-CZ" sz="1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6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6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6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7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7" grpId="0" animBg="1"/>
      <p:bldP spid="76819" grpId="0" animBg="1"/>
      <p:bldP spid="76820" grpId="0" animBg="1"/>
      <p:bldP spid="76821" grpId="0" animBg="1"/>
      <p:bldP spid="76822" grpId="0" animBg="1"/>
      <p:bldP spid="76823" grpId="0" animBg="1"/>
      <p:bldP spid="76824" grpId="0" animBg="1"/>
      <p:bldP spid="76825" grpId="0" animBg="1"/>
      <p:bldP spid="76826" grpId="0" animBg="1"/>
      <p:bldP spid="76827" grpId="0" animBg="1"/>
      <p:bldP spid="76828" grpId="0" animBg="1"/>
      <p:bldP spid="76829" grpId="0" animBg="1"/>
      <p:bldP spid="76830" grpId="0" animBg="1"/>
      <p:bldP spid="76831" grpId="0" animBg="1"/>
      <p:bldP spid="76832" grpId="0" animBg="1"/>
      <p:bldP spid="76833" grpId="0" animBg="1"/>
      <p:bldP spid="76834" grpId="0" animBg="1"/>
      <p:bldP spid="76835" grpId="0" animBg="1"/>
      <p:bldP spid="76836" grpId="0" animBg="1"/>
      <p:bldP spid="76841" grpId="0" animBg="1"/>
      <p:bldP spid="76842" grpId="0" animBg="1"/>
      <p:bldP spid="76843" grpId="0" animBg="1"/>
      <p:bldP spid="76844" grpId="0" animBg="1"/>
      <p:bldP spid="76846" grpId="0" build="p" autoUpdateAnimBg="0"/>
      <p:bldP spid="76847" grpId="0" build="p" autoUpdateAnimBg="0"/>
      <p:bldP spid="76848" grpId="0" animBg="1"/>
      <p:bldP spid="76849" grpId="0" build="p" autoUpdateAnimBg="0"/>
      <p:bldP spid="76850" grpId="0" build="p" autoUpdateAnimBg="0"/>
      <p:bldP spid="76851" grpId="0" build="p" autoUpdateAnimBg="0"/>
      <p:bldP spid="7685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2373669" y="785814"/>
            <a:ext cx="4903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200" b="1" noProof="1">
                <a:latin typeface="+mj-lt"/>
              </a:rPr>
              <a:t>FUNKCE NÁKUPU V PODNIKU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819400" y="1981201"/>
            <a:ext cx="154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Hledání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shánění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057900" y="1981200"/>
            <a:ext cx="241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/>
              <a:t>Výběr, hodnocení</a:t>
            </a:r>
          </a:p>
          <a:p>
            <a:pPr algn="ctr">
              <a:spcBef>
                <a:spcPct val="50000"/>
              </a:spcBef>
              <a:defRPr/>
            </a:pPr>
            <a:r>
              <a:rPr lang="cs-CZ" sz="2400" u="sng" dirty="0"/>
              <a:t>partnerství</a:t>
            </a:r>
            <a:endParaRPr lang="cs-CZ" sz="2400" dirty="0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432300" y="2197100"/>
            <a:ext cx="1384300" cy="736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81300" y="1790700"/>
            <a:ext cx="1320800" cy="1371600"/>
            <a:chOff x="792" y="1128"/>
            <a:chExt cx="832" cy="864"/>
          </a:xfrm>
        </p:grpSpPr>
        <p:sp>
          <p:nvSpPr>
            <p:cNvPr id="44046" name="Freeform 7"/>
            <p:cNvSpPr>
              <a:spLocks/>
            </p:cNvSpPr>
            <p:nvPr/>
          </p:nvSpPr>
          <p:spPr bwMode="auto">
            <a:xfrm>
              <a:off x="832" y="1128"/>
              <a:ext cx="792" cy="864"/>
            </a:xfrm>
            <a:custGeom>
              <a:avLst/>
              <a:gdLst>
                <a:gd name="T0" fmla="*/ 0 w 792"/>
                <a:gd name="T1" fmla="*/ 864 h 864"/>
                <a:gd name="T2" fmla="*/ 160 w 792"/>
                <a:gd name="T3" fmla="*/ 448 h 864"/>
                <a:gd name="T4" fmla="*/ 792 w 792"/>
                <a:gd name="T5" fmla="*/ 0 h 864"/>
                <a:gd name="T6" fmla="*/ 0 60000 65536"/>
                <a:gd name="T7" fmla="*/ 0 60000 65536"/>
                <a:gd name="T8" fmla="*/ 0 60000 65536"/>
                <a:gd name="T9" fmla="*/ 0 w 792"/>
                <a:gd name="T10" fmla="*/ 0 h 864"/>
                <a:gd name="T11" fmla="*/ 792 w 7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2" h="864">
                  <a:moveTo>
                    <a:pt x="0" y="864"/>
                  </a:moveTo>
                  <a:cubicBezTo>
                    <a:pt x="14" y="728"/>
                    <a:pt x="28" y="592"/>
                    <a:pt x="160" y="448"/>
                  </a:cubicBezTo>
                  <a:cubicBezTo>
                    <a:pt x="292" y="304"/>
                    <a:pt x="542" y="152"/>
                    <a:pt x="792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7" name="Freeform 8"/>
            <p:cNvSpPr>
              <a:spLocks/>
            </p:cNvSpPr>
            <p:nvPr/>
          </p:nvSpPr>
          <p:spPr bwMode="auto">
            <a:xfrm>
              <a:off x="792" y="1168"/>
              <a:ext cx="792" cy="736"/>
            </a:xfrm>
            <a:custGeom>
              <a:avLst/>
              <a:gdLst>
                <a:gd name="T0" fmla="*/ 0 w 792"/>
                <a:gd name="T1" fmla="*/ 0 h 736"/>
                <a:gd name="T2" fmla="*/ 472 w 792"/>
                <a:gd name="T3" fmla="*/ 312 h 736"/>
                <a:gd name="T4" fmla="*/ 792 w 792"/>
                <a:gd name="T5" fmla="*/ 736 h 736"/>
                <a:gd name="T6" fmla="*/ 0 60000 65536"/>
                <a:gd name="T7" fmla="*/ 0 60000 65536"/>
                <a:gd name="T8" fmla="*/ 0 60000 65536"/>
                <a:gd name="T9" fmla="*/ 0 w 792"/>
                <a:gd name="T10" fmla="*/ 0 h 736"/>
                <a:gd name="T11" fmla="*/ 792 w 792"/>
                <a:gd name="T12" fmla="*/ 736 h 7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2" h="736">
                  <a:moveTo>
                    <a:pt x="0" y="0"/>
                  </a:moveTo>
                  <a:cubicBezTo>
                    <a:pt x="170" y="94"/>
                    <a:pt x="340" y="189"/>
                    <a:pt x="472" y="312"/>
                  </a:cubicBezTo>
                  <a:cubicBezTo>
                    <a:pt x="604" y="435"/>
                    <a:pt x="698" y="585"/>
                    <a:pt x="792" y="73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676525" y="3394076"/>
            <a:ext cx="1664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Nákladové</a:t>
            </a:r>
            <a:r>
              <a:rPr lang="cs-CZ" altLang="cs-CZ" sz="24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středisko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4660900" y="3416300"/>
            <a:ext cx="1384300" cy="736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435725" y="3508376"/>
            <a:ext cx="2406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u="sng" dirty="0"/>
              <a:t>Spolutvůrce zisku</a:t>
            </a:r>
            <a:endParaRPr lang="cs-CZ" sz="2400" dirty="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2435226" y="4371976"/>
            <a:ext cx="5357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/>
              <a:t>Role nákupčího v kontaktu s dodavatelem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651125" y="4765675"/>
            <a:ext cx="363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/>
              <a:t>„pán“ --- „prosebník“</a:t>
            </a:r>
          </a:p>
          <a:p>
            <a:pPr>
              <a:spcBef>
                <a:spcPct val="50000"/>
              </a:spcBef>
              <a:defRPr/>
            </a:pPr>
            <a:r>
              <a:rPr lang="cs-CZ" sz="2400" dirty="0"/>
              <a:t>„profesionál“ ---- „referent“</a:t>
            </a:r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416300" y="4737100"/>
            <a:ext cx="5194300" cy="1320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816725" y="4689475"/>
            <a:ext cx="30035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 err="1"/>
              <a:t>Rovnocené</a:t>
            </a:r>
            <a:r>
              <a:rPr lang="cs-CZ" sz="2400" dirty="0"/>
              <a:t> partnerství</a:t>
            </a:r>
          </a:p>
          <a:p>
            <a:pPr>
              <a:spcBef>
                <a:spcPct val="50000"/>
              </a:spcBef>
              <a:defRPr/>
            </a:pPr>
            <a:r>
              <a:rPr lang="cs-CZ" sz="2400" dirty="0"/>
              <a:t>filosofie</a:t>
            </a:r>
          </a:p>
          <a:p>
            <a:pPr>
              <a:spcBef>
                <a:spcPct val="50000"/>
              </a:spcBef>
              <a:defRPr/>
            </a:pPr>
            <a:r>
              <a:rPr lang="cs-CZ" sz="2400" dirty="0"/>
              <a:t>VÍTĚZ ---- </a:t>
            </a:r>
            <a:r>
              <a:rPr lang="cs-CZ" sz="2400" dirty="0" err="1"/>
              <a:t>VÍTĚZ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430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27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27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  <p:bldP spid="27652" grpId="0" build="p" autoUpdateAnimBg="0"/>
      <p:bldP spid="27653" grpId="0" animBg="1"/>
      <p:bldP spid="27657" grpId="0" build="p" autoUpdateAnimBg="0"/>
      <p:bldP spid="27658" grpId="0" animBg="1"/>
      <p:bldP spid="27659" grpId="0" build="p" autoUpdateAnimBg="0"/>
      <p:bldP spid="27660" grpId="0" build="p" autoUpdateAnimBg="0"/>
      <p:bldP spid="27661" grpId="0" build="p" autoUpdateAnimBg="0"/>
      <p:bldP spid="27662" grpId="0" animBg="1"/>
      <p:bldP spid="27663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b="1" dirty="0" smtClean="0"/>
              <a:t>Průběh řízeného nákupního procesu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/>
              <a:t>Specifikace nakupovaného produktu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/>
              <a:t>Průzkum nákupního trhu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Volba kritérií pro výběr dodavatele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/>
              <a:t>Tvorba poptávkového dokumentu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Párové vážení kritérií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/>
              <a:t>Jednání s dodavateli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Vyhodnocení nabídek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dirty="0" smtClean="0"/>
              <a:t>2. kolo výběrového řízení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Finální vyhodnocení – vítěz VŘ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cs-CZ" b="1" dirty="0" smtClean="0"/>
              <a:t>Ukončení výběrového řízení</a:t>
            </a:r>
            <a:endParaRPr lang="cs-CZ" b="1" dirty="0"/>
          </a:p>
        </p:txBody>
      </p:sp>
      <p:sp>
        <p:nvSpPr>
          <p:cNvPr id="4" name="Výbuch 2 3"/>
          <p:cNvSpPr/>
          <p:nvPr/>
        </p:nvSpPr>
        <p:spPr>
          <a:xfrm>
            <a:off x="7608889" y="2349500"/>
            <a:ext cx="1582737" cy="50323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  <p:sp>
        <p:nvSpPr>
          <p:cNvPr id="5" name="Výbuch 2 4"/>
          <p:cNvSpPr/>
          <p:nvPr/>
        </p:nvSpPr>
        <p:spPr>
          <a:xfrm>
            <a:off x="7680326" y="3141664"/>
            <a:ext cx="1584325" cy="5032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  <p:sp>
        <p:nvSpPr>
          <p:cNvPr id="6" name="Výbuch 2 5"/>
          <p:cNvSpPr/>
          <p:nvPr/>
        </p:nvSpPr>
        <p:spPr>
          <a:xfrm>
            <a:off x="7680326" y="3933825"/>
            <a:ext cx="1584325" cy="50323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  <p:sp>
        <p:nvSpPr>
          <p:cNvPr id="7" name="Výbuch 2 6"/>
          <p:cNvSpPr/>
          <p:nvPr/>
        </p:nvSpPr>
        <p:spPr>
          <a:xfrm>
            <a:off x="7680326" y="4797425"/>
            <a:ext cx="1584325" cy="50323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  <p:sp>
        <p:nvSpPr>
          <p:cNvPr id="8" name="Obdélník 7"/>
          <p:cNvSpPr/>
          <p:nvPr/>
        </p:nvSpPr>
        <p:spPr>
          <a:xfrm>
            <a:off x="815267" y="4546499"/>
            <a:ext cx="8610835" cy="865188"/>
          </a:xfrm>
          <a:prstGeom prst="rect">
            <a:avLst/>
          </a:prstGeom>
          <a:solidFill>
            <a:schemeClr val="bg1">
              <a:lumMod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5878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Specifikace produktu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8"/>
            <a:ext cx="6264275" cy="2519362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b="1" dirty="0"/>
              <a:t>Přesné technické vymezení toho </a:t>
            </a:r>
            <a:r>
              <a:rPr lang="cs-CZ" sz="4000" b="1" dirty="0"/>
              <a:t>CO</a:t>
            </a:r>
            <a:r>
              <a:rPr lang="cs-CZ" sz="2400" b="1" dirty="0"/>
              <a:t> potřebuji pořídit a omezení všech tzv. limitních (neboli STAVOVÝCH) omezení</a:t>
            </a:r>
          </a:p>
          <a:p>
            <a:pPr marL="0" indent="0">
              <a:buNone/>
              <a:defRPr/>
            </a:pPr>
            <a:r>
              <a:rPr lang="cs-CZ" sz="1800" b="1" dirty="0"/>
              <a:t>Pozn.: </a:t>
            </a:r>
            <a:r>
              <a:rPr lang="cs-CZ" sz="1800" dirty="0"/>
              <a:t>STAVOVÉ omezení je vyjádřeno pouze hodnotami ANO/NE – pozor !! STAVOVÉ omezení není KRITÉRIEM !!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539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19514" y="4076700"/>
            <a:ext cx="6264275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rodinná rada (výběrová komise) rozhodla o zakoupení nové automatické pračky.</a:t>
            </a:r>
          </a:p>
          <a:p>
            <a:pPr>
              <a:spcBef>
                <a:spcPct val="20000"/>
              </a:spcBef>
              <a:defRPr/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Specifikace: 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na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5 kg  prádla, čelní plnění, rozměry 600 x 500 x 450, bílá</a:t>
            </a:r>
          </a:p>
          <a:p>
            <a:pPr>
              <a:spcBef>
                <a:spcPct val="20000"/>
              </a:spcBef>
              <a:defRPr/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Omezení: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dodání do 24 hodin, značka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Gorenie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616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Průzkum nákupního trhu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8"/>
            <a:ext cx="6264275" cy="2519362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b="1" dirty="0"/>
              <a:t>Vyhledání potenciálních dodavatelů:</a:t>
            </a:r>
          </a:p>
          <a:p>
            <a:pPr marL="0" indent="0">
              <a:buNone/>
              <a:defRPr/>
            </a:pPr>
            <a:r>
              <a:rPr lang="cs-CZ" sz="2400" b="1" dirty="0"/>
              <a:t>	! Internet !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výstavy, konference,  odborný tisk, </a:t>
            </a:r>
            <a:r>
              <a:rPr lang="cs-CZ" sz="1800" b="1" u="sng" dirty="0"/>
              <a:t>konzultace s nezávislými specialisty</a:t>
            </a:r>
            <a:r>
              <a:rPr lang="cs-CZ" sz="1600" b="1" dirty="0"/>
              <a:t>, návštěvy provozoven….</a:t>
            </a:r>
          </a:p>
          <a:p>
            <a:pPr marL="893763" indent="-801688">
              <a:buNone/>
              <a:defRPr/>
            </a:pPr>
            <a:r>
              <a:rPr lang="cs-CZ" sz="2000" b="1" dirty="0"/>
              <a:t>Výsledek: </a:t>
            </a:r>
            <a:r>
              <a:rPr lang="cs-CZ" sz="1600" b="1" dirty="0"/>
              <a:t>seznam potenciálních dodavatelů, které hodláme oslovit ve výběrovém řízení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19514" y="4076700"/>
            <a:ext cx="6264275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</a:rPr>
              <a:t>Elektrodům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 NOSRETI</a:t>
            </a: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2. EMOS</a:t>
            </a: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3. TESCO</a:t>
            </a: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4.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MALL.cz</a:t>
            </a: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505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Volba kritérií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8"/>
            <a:ext cx="6264275" cy="2519362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Výběrová komise sestaví seznam (v praxi 3 až 12) kritérií, které musí mít tyto obecné vlastnosti:</a:t>
            </a:r>
          </a:p>
          <a:p>
            <a:pPr marL="0" indent="0">
              <a:buNone/>
              <a:defRPr/>
            </a:pPr>
            <a:r>
              <a:rPr lang="cs-CZ" sz="2400" b="1" dirty="0"/>
              <a:t>	Jednoznačnost</a:t>
            </a:r>
          </a:p>
          <a:p>
            <a:pPr marL="0" indent="0">
              <a:buNone/>
              <a:defRPr/>
            </a:pPr>
            <a:r>
              <a:rPr lang="cs-CZ" sz="2400" b="1" dirty="0"/>
              <a:t>	Měřitelnost</a:t>
            </a:r>
          </a:p>
          <a:p>
            <a:pPr marL="0" indent="0">
              <a:buNone/>
              <a:defRPr/>
            </a:pPr>
            <a:r>
              <a:rPr lang="cs-CZ" sz="2400" b="1" dirty="0"/>
              <a:t>	Srozumitelnost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pozn.: každé kritérium může mít charakter OBJEKTIVNÍHO nebo SUBJEKTIVNÍHO měření jeho hodnoty</a:t>
            </a:r>
          </a:p>
          <a:p>
            <a:pPr marL="893763" indent="-801688">
              <a:buNone/>
              <a:defRPr/>
            </a:pPr>
            <a:r>
              <a:rPr lang="cs-CZ" sz="2000" b="1" dirty="0"/>
              <a:t>Výsledek: </a:t>
            </a:r>
            <a:r>
              <a:rPr lang="cs-CZ" sz="1600" b="1" dirty="0"/>
              <a:t>seznam kritérií a určení mechanizmu, formátu a „rozměru“ měřitelné hodnoty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19514" y="4076700"/>
            <a:ext cx="6264275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1. cena: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aktuální katalogová cena v  Kč</a:t>
            </a:r>
          </a:p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2. Záruční doba: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poskytovaná plná záruka v týdnech</a:t>
            </a:r>
          </a:p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3. Energetická třída: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začlenění do energetické třídy A … D (A= nejvýhodnější)</a:t>
            </a:r>
          </a:p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4. Vzhled: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bodové ohodnocení „jako ve škole“ – známka 1 - 5</a:t>
            </a: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Výbuch 2 15"/>
          <p:cNvSpPr/>
          <p:nvPr/>
        </p:nvSpPr>
        <p:spPr>
          <a:xfrm>
            <a:off x="7751764" y="476251"/>
            <a:ext cx="1584325" cy="5048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</p:spTree>
    <p:extLst>
      <p:ext uri="{BB962C8B-B14F-4D97-AF65-F5344CB8AC3E}">
        <p14:creationId xmlns:p14="http://schemas.microsoft.com/office/powerpoint/2010/main" val="23173014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Tvorba poptávky - dokumentace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8"/>
            <a:ext cx="6264275" cy="2519362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Poptávkový dokument musí obsahovat:</a:t>
            </a:r>
          </a:p>
          <a:p>
            <a:pPr marL="0" indent="0">
              <a:buNone/>
              <a:defRPr/>
            </a:pPr>
            <a:r>
              <a:rPr lang="cs-CZ" sz="2400" b="1" dirty="0"/>
              <a:t>	Specifikaci (například Katalog požadavků)</a:t>
            </a:r>
          </a:p>
          <a:p>
            <a:pPr marL="0" indent="0">
              <a:buNone/>
              <a:defRPr/>
            </a:pPr>
            <a:r>
              <a:rPr lang="cs-CZ" sz="2400" b="1" dirty="0"/>
              <a:t>	Omezení</a:t>
            </a:r>
          </a:p>
          <a:p>
            <a:pPr marL="0" indent="0">
              <a:buNone/>
              <a:defRPr/>
            </a:pPr>
            <a:r>
              <a:rPr lang="cs-CZ" sz="2400" b="1" dirty="0"/>
              <a:t>	dotazy na „objektivní“ hodnoty výběrových kritérií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pozn.: každé kritérium může mít charakter OBJEKTIVNÍHO nebo SUBJEKTIVNÍHO měření jeho hodnoty</a:t>
            </a:r>
          </a:p>
          <a:p>
            <a:pPr marL="893763" indent="-801688">
              <a:buNone/>
              <a:defRPr/>
            </a:pPr>
            <a:r>
              <a:rPr lang="cs-CZ" sz="2000" b="1" dirty="0"/>
              <a:t>Výsledek: </a:t>
            </a:r>
            <a:r>
              <a:rPr lang="cs-CZ" sz="1600" b="1" dirty="0"/>
              <a:t>seznam kritérií a určení mechanizmu, formátu a „rozměru“ měřitelné hodnoty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19514" y="4076700"/>
            <a:ext cx="6264275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Pro nákup pračky asi nebude vznikat dokumentace, ale jen „v hlavě“ sestavený soubor otázek tří:</a:t>
            </a:r>
          </a:p>
          <a:p>
            <a:pPr marL="342900" indent="-342900">
              <a:spcBef>
                <a:spcPct val="20000"/>
              </a:spcBef>
              <a:buFontTx/>
              <a:buAutoNum type="arabicParenR"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Je Vaše nabízená pračka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Gorenie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na 5 kg prádla s předním plněním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      a s rozměry 600 x 500 x 450 ? Jste mi ji schopni dodat do 24 hodin?</a:t>
            </a: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2) Jakou poskytujete záruku?</a:t>
            </a: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3) V jaké energetické třídě je pračka zařazena?</a:t>
            </a:r>
          </a:p>
          <a:p>
            <a:pPr>
              <a:spcBef>
                <a:spcPct val="20000"/>
              </a:spcBef>
              <a:defRPr/>
            </a:pP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9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délník 44"/>
          <p:cNvSpPr/>
          <p:nvPr/>
        </p:nvSpPr>
        <p:spPr>
          <a:xfrm>
            <a:off x="3287714" y="1052513"/>
            <a:ext cx="7056437" cy="56896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  <a:miter lim="800000"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cs-CZ" sz="2000" b="1" dirty="0">
              <a:cs typeface="Arial" charset="0"/>
            </a:endParaRPr>
          </a:p>
        </p:txBody>
      </p:sp>
      <p:sp>
        <p:nvSpPr>
          <p:cNvPr id="51203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Párové vážení kritérií</a:t>
            </a:r>
          </a:p>
        </p:txBody>
      </p:sp>
      <p:graphicFrame>
        <p:nvGraphicFramePr>
          <p:cNvPr id="16" name="Zástupný symbol pro obsah 15"/>
          <p:cNvGraphicFramePr>
            <a:graphicFrameLocks noGrp="1"/>
          </p:cNvGraphicFramePr>
          <p:nvPr>
            <p:ph idx="1"/>
          </p:nvPr>
        </p:nvGraphicFramePr>
        <p:xfrm>
          <a:off x="4151314" y="1125538"/>
          <a:ext cx="5761038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173"/>
                <a:gridCol w="960173"/>
                <a:gridCol w="960173"/>
                <a:gridCol w="960173"/>
                <a:gridCol w="960173"/>
                <a:gridCol w="960173"/>
              </a:tblGrid>
              <a:tr h="54710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Krit.I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Krit.II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Krit.III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Krit</a:t>
                      </a:r>
                      <a:r>
                        <a:rPr lang="cs-CZ" dirty="0" smtClean="0"/>
                        <a:t>. IV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VÁHA KRIT.</a:t>
                      </a:r>
                      <a:endParaRPr lang="cs-CZ" dirty="0"/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Krit.I</a:t>
                      </a:r>
                      <a:endParaRPr lang="cs-CZ" dirty="0" smtClean="0"/>
                    </a:p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Krit.II</a:t>
                      </a:r>
                      <a:endParaRPr lang="cs-CZ" dirty="0" smtClean="0"/>
                    </a:p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Krit.III</a:t>
                      </a:r>
                      <a:endParaRPr lang="cs-CZ" dirty="0" smtClean="0"/>
                    </a:p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Krit</a:t>
                      </a:r>
                      <a:r>
                        <a:rPr lang="cs-CZ" dirty="0" smtClean="0"/>
                        <a:t>. IV</a:t>
                      </a:r>
                    </a:p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1447" marR="91447"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" name="Elipsa 16"/>
          <p:cNvSpPr/>
          <p:nvPr/>
        </p:nvSpPr>
        <p:spPr>
          <a:xfrm>
            <a:off x="6240464" y="1844676"/>
            <a:ext cx="503237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b="1" dirty="0"/>
              <a:t>?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3352801" y="1366838"/>
            <a:ext cx="3319463" cy="831850"/>
          </a:xfrm>
          <a:custGeom>
            <a:avLst/>
            <a:gdLst>
              <a:gd name="connsiteX0" fmla="*/ 0 w 3143892"/>
              <a:gd name="connsiteY0" fmla="*/ 739739 h 832207"/>
              <a:gd name="connsiteX1" fmla="*/ 1952090 w 3143892"/>
              <a:gd name="connsiteY1" fmla="*/ 801384 h 832207"/>
              <a:gd name="connsiteX2" fmla="*/ 2743200 w 3143892"/>
              <a:gd name="connsiteY2" fmla="*/ 698643 h 832207"/>
              <a:gd name="connsiteX3" fmla="*/ 3143892 w 3143892"/>
              <a:gd name="connsiteY3" fmla="*/ 0 h 83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892" h="832207">
                <a:moveTo>
                  <a:pt x="0" y="739739"/>
                </a:moveTo>
                <a:cubicBezTo>
                  <a:pt x="747445" y="773986"/>
                  <a:pt x="1494890" y="808233"/>
                  <a:pt x="1952090" y="801384"/>
                </a:cubicBezTo>
                <a:cubicBezTo>
                  <a:pt x="2409290" y="794535"/>
                  <a:pt x="2544566" y="832207"/>
                  <a:pt x="2743200" y="698643"/>
                </a:cubicBezTo>
                <a:cubicBezTo>
                  <a:pt x="2941834" y="565079"/>
                  <a:pt x="3042863" y="282539"/>
                  <a:pt x="3143892" y="0"/>
                </a:cubicBezTo>
              </a:path>
            </a:pathLst>
          </a:cu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280" name="TextovéPole 18"/>
          <p:cNvSpPr txBox="1">
            <a:spLocks noChangeArrowheads="1"/>
          </p:cNvSpPr>
          <p:nvPr/>
        </p:nvSpPr>
        <p:spPr bwMode="auto">
          <a:xfrm>
            <a:off x="3432176" y="1844675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Věta:</a:t>
            </a:r>
          </a:p>
        </p:txBody>
      </p:sp>
      <p:sp>
        <p:nvSpPr>
          <p:cNvPr id="51281" name="TextovéPole 19"/>
          <p:cNvSpPr txBox="1">
            <a:spLocks noChangeArrowheads="1"/>
          </p:cNvSpPr>
          <p:nvPr/>
        </p:nvSpPr>
        <p:spPr bwMode="auto">
          <a:xfrm>
            <a:off x="3359151" y="5445125"/>
            <a:ext cx="2520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Kritérium I je pro mne </a:t>
            </a:r>
          </a:p>
        </p:txBody>
      </p:sp>
      <p:sp>
        <p:nvSpPr>
          <p:cNvPr id="51282" name="TextovéPole 20"/>
          <p:cNvSpPr txBox="1">
            <a:spLocks noChangeArrowheads="1"/>
          </p:cNvSpPr>
          <p:nvPr/>
        </p:nvSpPr>
        <p:spPr bwMode="auto">
          <a:xfrm>
            <a:off x="8688389" y="5445125"/>
            <a:ext cx="1774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než kritérium II</a:t>
            </a:r>
          </a:p>
        </p:txBody>
      </p:sp>
      <p:sp>
        <p:nvSpPr>
          <p:cNvPr id="51283" name="TextovéPole 21"/>
          <p:cNvSpPr txBox="1">
            <a:spLocks noChangeArrowheads="1"/>
          </p:cNvSpPr>
          <p:nvPr/>
        </p:nvSpPr>
        <p:spPr bwMode="auto">
          <a:xfrm>
            <a:off x="5808663" y="4868863"/>
            <a:ext cx="26463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1</a:t>
            </a:r>
            <a:r>
              <a:rPr lang="cs-CZ" altLang="cs-CZ" sz="1800">
                <a:latin typeface="Times New Roman" panose="02020603050405020304" pitchFamily="18" charset="0"/>
              </a:rPr>
              <a:t> – výrazně méně důležité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2 </a:t>
            </a:r>
            <a:r>
              <a:rPr lang="cs-CZ" altLang="cs-CZ" sz="1800">
                <a:latin typeface="Times New Roman" panose="02020603050405020304" pitchFamily="18" charset="0"/>
              </a:rPr>
              <a:t>– méně důležité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3</a:t>
            </a:r>
            <a:r>
              <a:rPr lang="cs-CZ" altLang="cs-CZ" sz="1800">
                <a:latin typeface="Times New Roman" panose="02020603050405020304" pitchFamily="18" charset="0"/>
              </a:rPr>
              <a:t> – stejně důležité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4</a:t>
            </a:r>
            <a:r>
              <a:rPr lang="cs-CZ" altLang="cs-CZ" sz="1800">
                <a:latin typeface="Times New Roman" panose="02020603050405020304" pitchFamily="18" charset="0"/>
              </a:rPr>
              <a:t> – důležitější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5</a:t>
            </a:r>
            <a:r>
              <a:rPr lang="cs-CZ" altLang="cs-CZ" sz="1800">
                <a:latin typeface="Times New Roman" panose="02020603050405020304" pitchFamily="18" charset="0"/>
              </a:rPr>
              <a:t> - Výrazně více důležité</a:t>
            </a:r>
          </a:p>
        </p:txBody>
      </p:sp>
      <p:sp>
        <p:nvSpPr>
          <p:cNvPr id="23" name="Elipsa 22"/>
          <p:cNvSpPr/>
          <p:nvPr/>
        </p:nvSpPr>
        <p:spPr>
          <a:xfrm>
            <a:off x="5735639" y="4724401"/>
            <a:ext cx="504825" cy="18002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1285" name="TextovéPole 23"/>
          <p:cNvSpPr txBox="1">
            <a:spLocks noChangeArrowheads="1"/>
          </p:cNvSpPr>
          <p:nvPr/>
        </p:nvSpPr>
        <p:spPr bwMode="auto">
          <a:xfrm>
            <a:off x="3432176" y="4868863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Věta:</a:t>
            </a:r>
          </a:p>
        </p:txBody>
      </p:sp>
      <p:sp>
        <p:nvSpPr>
          <p:cNvPr id="25" name="Elipsa 24"/>
          <p:cNvSpPr/>
          <p:nvPr/>
        </p:nvSpPr>
        <p:spPr>
          <a:xfrm>
            <a:off x="5303839" y="2492376"/>
            <a:ext cx="504825" cy="5048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b="1" dirty="0"/>
              <a:t>?</a:t>
            </a:r>
          </a:p>
        </p:txBody>
      </p:sp>
      <p:sp>
        <p:nvSpPr>
          <p:cNvPr id="26" name="Oblouk 25"/>
          <p:cNvSpPr/>
          <p:nvPr/>
        </p:nvSpPr>
        <p:spPr>
          <a:xfrm rot="5631382">
            <a:off x="5746751" y="2044701"/>
            <a:ext cx="627062" cy="750887"/>
          </a:xfrm>
          <a:prstGeom prst="arc">
            <a:avLst>
              <a:gd name="adj1" fmla="val 16200000"/>
              <a:gd name="adj2" fmla="val 652353"/>
            </a:avLst>
          </a:prstGeom>
          <a:ln w="38100"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808664" y="2708275"/>
            <a:ext cx="947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Výpočet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448301" y="4437064"/>
            <a:ext cx="4222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0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?</a:t>
            </a:r>
          </a:p>
        </p:txBody>
      </p:sp>
      <p:sp>
        <p:nvSpPr>
          <p:cNvPr id="29" name="Elipsa 28"/>
          <p:cNvSpPr/>
          <p:nvPr/>
        </p:nvSpPr>
        <p:spPr>
          <a:xfrm>
            <a:off x="9191626" y="1844676"/>
            <a:ext cx="504825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5303839" y="2060575"/>
            <a:ext cx="3887787" cy="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2" name="TextovéPole 32"/>
          <p:cNvSpPr txBox="1">
            <a:spLocks noChangeArrowheads="1"/>
          </p:cNvSpPr>
          <p:nvPr/>
        </p:nvSpPr>
        <p:spPr bwMode="auto">
          <a:xfrm>
            <a:off x="8904288" y="1700214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34" name="Elipsa 33"/>
          <p:cNvSpPr/>
          <p:nvPr/>
        </p:nvSpPr>
        <p:spPr>
          <a:xfrm>
            <a:off x="9191626" y="2492376"/>
            <a:ext cx="504825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1294" name="TextovéPole 34"/>
          <p:cNvSpPr txBox="1">
            <a:spLocks noChangeArrowheads="1"/>
          </p:cNvSpPr>
          <p:nvPr/>
        </p:nvSpPr>
        <p:spPr bwMode="auto">
          <a:xfrm>
            <a:off x="8904288" y="23495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36" name="Elipsa 35"/>
          <p:cNvSpPr/>
          <p:nvPr/>
        </p:nvSpPr>
        <p:spPr>
          <a:xfrm>
            <a:off x="9191626" y="3141664"/>
            <a:ext cx="504825" cy="503237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1296" name="TextovéPole 36"/>
          <p:cNvSpPr txBox="1">
            <a:spLocks noChangeArrowheads="1"/>
          </p:cNvSpPr>
          <p:nvPr/>
        </p:nvSpPr>
        <p:spPr bwMode="auto">
          <a:xfrm>
            <a:off x="8904288" y="2924176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38" name="Elipsa 37"/>
          <p:cNvSpPr/>
          <p:nvPr/>
        </p:nvSpPr>
        <p:spPr>
          <a:xfrm>
            <a:off x="9191626" y="3789364"/>
            <a:ext cx="504825" cy="503237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1298" name="TextovéPole 38"/>
          <p:cNvSpPr txBox="1">
            <a:spLocks noChangeArrowheads="1"/>
          </p:cNvSpPr>
          <p:nvPr/>
        </p:nvSpPr>
        <p:spPr bwMode="auto">
          <a:xfrm>
            <a:off x="8904288" y="36449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cxnSp>
        <p:nvCxnSpPr>
          <p:cNvPr id="40" name="Přímá spojovací šipka 39"/>
          <p:cNvCxnSpPr/>
          <p:nvPr/>
        </p:nvCxnSpPr>
        <p:spPr>
          <a:xfrm>
            <a:off x="5303839" y="2781300"/>
            <a:ext cx="3887787" cy="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5303839" y="3429000"/>
            <a:ext cx="3887787" cy="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>
            <a:off x="5303839" y="4076700"/>
            <a:ext cx="3887787" cy="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Výbuch 2 42"/>
          <p:cNvSpPr/>
          <p:nvPr/>
        </p:nvSpPr>
        <p:spPr>
          <a:xfrm>
            <a:off x="8472489" y="404814"/>
            <a:ext cx="1584325" cy="5032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</p:spTree>
    <p:extLst>
      <p:ext uri="{BB962C8B-B14F-4D97-AF65-F5344CB8AC3E}">
        <p14:creationId xmlns:p14="http://schemas.microsoft.com/office/powerpoint/2010/main" val="14894712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Párové vážení kritérií </a:t>
            </a:r>
            <a:r>
              <a:rPr lang="cs-CZ" altLang="cs-CZ" sz="2400">
                <a:solidFill>
                  <a:srgbClr val="C00000"/>
                </a:solidFill>
              </a:rPr>
              <a:t>příklad</a:t>
            </a:r>
          </a:p>
        </p:txBody>
      </p:sp>
      <p:graphicFrame>
        <p:nvGraphicFramePr>
          <p:cNvPr id="16" name="Zástupný symbol pro obsah 15"/>
          <p:cNvGraphicFramePr>
            <a:graphicFrameLocks noGrp="1"/>
          </p:cNvGraphicFramePr>
          <p:nvPr>
            <p:ph idx="1"/>
          </p:nvPr>
        </p:nvGraphicFramePr>
        <p:xfrm>
          <a:off x="4151314" y="1125538"/>
          <a:ext cx="5761038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173"/>
                <a:gridCol w="960173"/>
                <a:gridCol w="960173"/>
                <a:gridCol w="960173"/>
                <a:gridCol w="960173"/>
                <a:gridCol w="960173"/>
              </a:tblGrid>
              <a:tr h="547102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Cena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Záruka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třída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vzhled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VÁHA KRIT.</a:t>
                      </a:r>
                      <a:endParaRPr lang="cs-CZ" dirty="0"/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Cena</a:t>
                      </a:r>
                    </a:p>
                    <a:p>
                      <a:pPr algn="ctr"/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11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Záruka</a:t>
                      </a:r>
                    </a:p>
                    <a:p>
                      <a:pPr algn="ctr"/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12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Třída</a:t>
                      </a:r>
                    </a:p>
                    <a:p>
                      <a:pPr algn="ctr"/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7" marR="91447"/>
                </a:tc>
              </a:tr>
              <a:tr h="5471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Vzhled</a:t>
                      </a:r>
                    </a:p>
                    <a:p>
                      <a:pPr algn="ctr"/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marL="91447" marR="9144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7" marR="91447"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19514" y="4581526"/>
            <a:ext cx="6264275" cy="20875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Cena je pro naši rodinu méně důležité kritérium než doba záruky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Cena je pro naši rodinu důležitější kritérium než energetická třída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Cena je pro naši rodinu výrazně důležitější kritérium než vzhled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Záruka je pro naši rodinu důležitější kritérium než energetická třída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Záruka je pro naši rodinu důležitější kritérium než vzhled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Energetická třída  je pro naši rodinu důležitější kritérium než vzhled</a:t>
            </a:r>
          </a:p>
          <a:p>
            <a:pPr eaLnBrk="1" hangingPunct="1">
              <a:spcBef>
                <a:spcPct val="20000"/>
              </a:spcBef>
              <a:defRPr/>
            </a:pP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471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Jednání s dodavateli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8"/>
            <a:ext cx="6264275" cy="3598862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Cílem jednání je získat podklady pro vyhodnocení SUBJEKTIVNÍCH kritérií:</a:t>
            </a:r>
          </a:p>
          <a:p>
            <a:pPr marL="0" indent="0">
              <a:buNone/>
              <a:defRPr/>
            </a:pPr>
            <a:r>
              <a:rPr lang="cs-CZ" sz="2400" b="1" dirty="0"/>
              <a:t>	Doporučujeme spojit jednání s referenčními návštěvami, sada otázek pro potenciální dodavatele a (případně pro zákazníky dodavatelů) musí být jednotná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pozn.: při vyhodnocování spokojenosti zákazníků je lépe jednat bez přítomnosti dodavatele </a:t>
            </a:r>
            <a:r>
              <a:rPr lang="cs-CZ" sz="1600" b="1" dirty="0">
                <a:sym typeface="Wingdings" pitchFamily="2" charset="2"/>
              </a:rPr>
              <a:t>.</a:t>
            </a:r>
          </a:p>
          <a:p>
            <a:pPr marL="893763" indent="0">
              <a:buNone/>
              <a:defRPr/>
            </a:pPr>
            <a:endParaRPr lang="cs-CZ" sz="1600" b="1" dirty="0"/>
          </a:p>
          <a:p>
            <a:pPr marL="893763" indent="-801688">
              <a:buNone/>
              <a:defRPr/>
            </a:pPr>
            <a:r>
              <a:rPr lang="cs-CZ" sz="2000" b="1" dirty="0"/>
              <a:t>Výsledek: </a:t>
            </a:r>
            <a:r>
              <a:rPr lang="cs-CZ" sz="1600" b="1" dirty="0"/>
              <a:t>doplnění hodnot do tzv. SUBJEKTIVNÍCH kritérií</a:t>
            </a:r>
          </a:p>
          <a:p>
            <a:pPr marL="893763" indent="-801688"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POZOR: </a:t>
            </a:r>
          </a:p>
          <a:p>
            <a:pPr marL="92075" indent="0" algn="ctr">
              <a:buNone/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!!! </a:t>
            </a:r>
            <a:r>
              <a:rPr lang="cs-CZ" sz="2100" b="1" dirty="0">
                <a:solidFill>
                  <a:schemeClr val="accent1">
                    <a:lumMod val="75000"/>
                  </a:schemeClr>
                </a:solidFill>
              </a:rPr>
              <a:t>věcné dotazy k obsahu poptávkového dokumentu je vhodné dokumentovat formou zápisu a odpovědi na ně sdělovat i ostatním účastníkům výběrového řízení!!!!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19514" y="5157788"/>
            <a:ext cx="6264275" cy="12239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Po prohlídce praček ve 3 provozovnách a na internetu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</a:rPr>
              <a:t>MALL.cz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 provede rodina známkování vzhledu jako ve škole (známky 1 až 5)</a:t>
            </a:r>
            <a:endParaRPr lang="cs-CZ" sz="16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69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769441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sz="3200" b="1" dirty="0" smtClean="0"/>
              <a:t>Konvenční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 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Vícepodlažní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Paternoster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Miniload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191" y="769441"/>
            <a:ext cx="3940152" cy="30417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170" y="3811210"/>
            <a:ext cx="4570508" cy="29640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651" y="4104260"/>
            <a:ext cx="3862530" cy="25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47850" y="260351"/>
            <a:ext cx="8229600" cy="6651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Obchodní jednání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2700" dirty="0"/>
              <a:t>taktika a průběh vedení rozhovoru</a:t>
            </a:r>
            <a:r>
              <a:rPr lang="cs-CZ" sz="2400" dirty="0"/>
              <a:t/>
            </a:r>
            <a:br>
              <a:rPr lang="cs-CZ" sz="2400" dirty="0"/>
            </a:br>
            <a:endParaRPr lang="cs-CZ" sz="3200" b="1" dirty="0"/>
          </a:p>
        </p:txBody>
      </p:sp>
      <p:sp>
        <p:nvSpPr>
          <p:cNvPr id="6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30589" y="2214564"/>
            <a:ext cx="5978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/>
              <a:t>Zásada č.1:</a:t>
            </a:r>
            <a:r>
              <a:rPr lang="cs-CZ" altLang="cs-CZ" sz="2400"/>
              <a:t> 	</a:t>
            </a:r>
            <a:r>
              <a:rPr lang="cs-CZ" altLang="cs-CZ" sz="2400" b="1">
                <a:solidFill>
                  <a:schemeClr val="accent2"/>
                </a:solidFill>
              </a:rPr>
              <a:t>důkladné využití přípravy</a:t>
            </a:r>
            <a:endParaRPr lang="cs-CZ" altLang="cs-CZ" sz="2400"/>
          </a:p>
        </p:txBody>
      </p:sp>
      <p:sp>
        <p:nvSpPr>
          <p:cNvPr id="7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47851" y="3357564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/>
              <a:t>Zásada č.2:</a:t>
            </a:r>
            <a:r>
              <a:rPr lang="cs-CZ" altLang="cs-CZ" sz="2400"/>
              <a:t> 	</a:t>
            </a:r>
            <a:r>
              <a:rPr lang="cs-CZ" altLang="cs-CZ" sz="2400" b="1">
                <a:solidFill>
                  <a:schemeClr val="accent2"/>
                </a:solidFill>
              </a:rPr>
              <a:t>znalost faktorů ovlivňujících výsledek jednání</a:t>
            </a:r>
            <a:endParaRPr lang="cs-CZ" altLang="cs-CZ" sz="2400"/>
          </a:p>
        </p:txBody>
      </p:sp>
      <p:sp>
        <p:nvSpPr>
          <p:cNvPr id="8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35189" y="4357689"/>
            <a:ext cx="8137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/>
              <a:t>Zásada č.3:</a:t>
            </a:r>
            <a:r>
              <a:rPr lang="cs-CZ" altLang="cs-CZ" sz="2400"/>
              <a:t> 	</a:t>
            </a:r>
            <a:r>
              <a:rPr lang="cs-CZ" altLang="cs-CZ" sz="2400" b="1">
                <a:solidFill>
                  <a:schemeClr val="accent2"/>
                </a:solidFill>
              </a:rPr>
              <a:t>znalost a identifikace metod a triků prodejců</a:t>
            </a:r>
            <a:endParaRPr lang="cs-CZ" altLang="cs-CZ" sz="2400"/>
          </a:p>
        </p:txBody>
      </p:sp>
      <p:sp>
        <p:nvSpPr>
          <p:cNvPr id="9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63751" y="5357813"/>
            <a:ext cx="8208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/>
              <a:t>Zásada č.4:</a:t>
            </a:r>
            <a:r>
              <a:rPr lang="cs-CZ" altLang="cs-CZ" sz="2400"/>
              <a:t> 	</a:t>
            </a:r>
            <a:r>
              <a:rPr lang="cs-CZ" altLang="cs-CZ" sz="2400" b="1">
                <a:solidFill>
                  <a:schemeClr val="accent2"/>
                </a:solidFill>
              </a:rPr>
              <a:t>zvládnutí taktiky jednání (například s využitím	„transakční analýzy“)</a:t>
            </a:r>
            <a:endParaRPr lang="cs-CZ" altLang="cs-CZ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5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7" grpId="0" build="p" autoUpdateAnimBg="0"/>
      <p:bldP spid="8" grpId="0" build="p" autoUpdateAnimBg="0"/>
      <p:bldP spid="9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476250"/>
            <a:ext cx="8229600" cy="10112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Obchodní jednání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2800" dirty="0"/>
              <a:t>Faktory ovlivňující výsledek jednání</a:t>
            </a:r>
            <a:r>
              <a:rPr lang="cs-CZ" sz="2400" dirty="0"/>
              <a:t/>
            </a:r>
            <a:br>
              <a:rPr lang="cs-CZ" sz="2400" dirty="0"/>
            </a:br>
            <a:endParaRPr lang="cs-CZ" sz="3200" b="1" dirty="0"/>
          </a:p>
        </p:txBody>
      </p:sp>
      <p:sp>
        <p:nvSpPr>
          <p:cNvPr id="50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495551" y="2276476"/>
            <a:ext cx="7758113" cy="401002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200" dirty="0"/>
              <a:t>Vytvoření příznivé atmosféry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200" dirty="0"/>
              <a:t>Rozdílný přístup k informacím jednacích stran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200" dirty="0"/>
              <a:t>Neočekávaná změna motivace prodejce	</a:t>
            </a:r>
            <a:r>
              <a:rPr lang="cs-CZ" sz="2000" dirty="0"/>
              <a:t>(iracionální chování, „falešný prodejce“)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200" dirty="0"/>
              <a:t>Vliv třetích osob, korupce, lobbing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200" dirty="0"/>
              <a:t>Kulturní a sociální vztahy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200" dirty="0"/>
              <a:t>Aktuální životní situace, pohnutky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cs-CZ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7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74825" y="188914"/>
            <a:ext cx="8229600" cy="10112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Obchodní jednání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2700" dirty="0"/>
              <a:t>využití znalosti psychologie vyjednávání prodejců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3200" b="1" dirty="0"/>
          </a:p>
        </p:txBody>
      </p:sp>
      <p:sp>
        <p:nvSpPr>
          <p:cNvPr id="56323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82888" y="2085976"/>
            <a:ext cx="6411912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Nenechat zákazníka odejít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Tvářit se „že nejde o peníze“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Umění položit odlehčenou otázku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Dovolit zákazníkovi položit jen tu otázku na kterou je prodejce připraven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Přesvědčovat kvalifikovaně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Používat varovné historky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Použít metodu „pro a proti“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Donutit zákazníka přesně specifikovat své výhrady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Nenechat si ujít „kupovací signály“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Mlčet ve správný okamžik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1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188914"/>
            <a:ext cx="8229600" cy="10112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Obchodní jednání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2800" dirty="0"/>
              <a:t>Taktika vyjednávání – využití transakční analýzy</a:t>
            </a:r>
            <a:br>
              <a:rPr lang="cs-CZ" sz="28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3200" b="1" dirty="0"/>
          </a:p>
        </p:txBody>
      </p:sp>
      <p:sp>
        <p:nvSpPr>
          <p:cNvPr id="57347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0830" y="4795808"/>
            <a:ext cx="1112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poslušné</a:t>
            </a:r>
          </a:p>
        </p:txBody>
      </p:sp>
      <p:sp>
        <p:nvSpPr>
          <p:cNvPr id="5734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35251" y="5407026"/>
            <a:ext cx="1331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vzdorovité </a:t>
            </a:r>
          </a:p>
        </p:txBody>
      </p:sp>
      <p:sp>
        <p:nvSpPr>
          <p:cNvPr id="57349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05979" y="2509808"/>
            <a:ext cx="1858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pronásledovatel</a:t>
            </a:r>
          </a:p>
        </p:txBody>
      </p:sp>
      <p:sp>
        <p:nvSpPr>
          <p:cNvPr id="57350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95514" y="3195608"/>
            <a:ext cx="1142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ochránce</a:t>
            </a:r>
          </a:p>
        </p:txBody>
      </p:sp>
      <p:grpSp>
        <p:nvGrpSpPr>
          <p:cNvPr id="57351" name="Group 1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083050" y="2435225"/>
            <a:ext cx="3581400" cy="3460750"/>
            <a:chOff x="1440" y="1296"/>
            <a:chExt cx="2256" cy="2180"/>
          </a:xfrm>
        </p:grpSpPr>
        <p:grpSp>
          <p:nvGrpSpPr>
            <p:cNvPr id="57354" name="Group 11"/>
            <p:cNvGrpSpPr>
              <a:grpSpLocks/>
            </p:cNvGrpSpPr>
            <p:nvPr/>
          </p:nvGrpSpPr>
          <p:grpSpPr bwMode="auto">
            <a:xfrm>
              <a:off x="1680" y="1488"/>
              <a:ext cx="528" cy="480"/>
              <a:chOff x="1680" y="1488"/>
              <a:chExt cx="528" cy="480"/>
            </a:xfrm>
          </p:grpSpPr>
          <p:sp>
            <p:nvSpPr>
              <p:cNvPr id="57386" name="Oval 12"/>
              <p:cNvSpPr>
                <a:spLocks noChangeArrowheads="1"/>
              </p:cNvSpPr>
              <p:nvPr/>
            </p:nvSpPr>
            <p:spPr bwMode="auto">
              <a:xfrm>
                <a:off x="1728" y="1488"/>
                <a:ext cx="480" cy="43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387" name="Oval 13"/>
              <p:cNvSpPr>
                <a:spLocks noChangeArrowheads="1"/>
              </p:cNvSpPr>
              <p:nvPr/>
            </p:nvSpPr>
            <p:spPr bwMode="auto">
              <a:xfrm>
                <a:off x="1680" y="1536"/>
                <a:ext cx="48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400" b="1"/>
                  <a:t>R</a:t>
                </a:r>
                <a:endParaRPr lang="cs-CZ" altLang="cs-CZ" sz="2000"/>
              </a:p>
            </p:txBody>
          </p:sp>
        </p:grpSp>
        <p:grpSp>
          <p:nvGrpSpPr>
            <p:cNvPr id="57355" name="Group 14"/>
            <p:cNvGrpSpPr>
              <a:grpSpLocks/>
            </p:cNvGrpSpPr>
            <p:nvPr/>
          </p:nvGrpSpPr>
          <p:grpSpPr bwMode="auto">
            <a:xfrm>
              <a:off x="1680" y="2160"/>
              <a:ext cx="528" cy="480"/>
              <a:chOff x="1680" y="1488"/>
              <a:chExt cx="528" cy="480"/>
            </a:xfrm>
          </p:grpSpPr>
          <p:sp>
            <p:nvSpPr>
              <p:cNvPr id="57384" name="Oval 15"/>
              <p:cNvSpPr>
                <a:spLocks noChangeArrowheads="1"/>
              </p:cNvSpPr>
              <p:nvPr/>
            </p:nvSpPr>
            <p:spPr bwMode="auto">
              <a:xfrm>
                <a:off x="1728" y="1488"/>
                <a:ext cx="480" cy="43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385" name="Oval 16"/>
              <p:cNvSpPr>
                <a:spLocks noChangeArrowheads="1"/>
              </p:cNvSpPr>
              <p:nvPr/>
            </p:nvSpPr>
            <p:spPr bwMode="auto">
              <a:xfrm>
                <a:off x="1680" y="1536"/>
                <a:ext cx="48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400" b="1"/>
                  <a:t>Do</a:t>
                </a:r>
                <a:endParaRPr lang="cs-CZ" altLang="cs-CZ" sz="2000"/>
              </a:p>
            </p:txBody>
          </p:sp>
        </p:grpSp>
        <p:grpSp>
          <p:nvGrpSpPr>
            <p:cNvPr id="57356" name="Group 17"/>
            <p:cNvGrpSpPr>
              <a:grpSpLocks/>
            </p:cNvGrpSpPr>
            <p:nvPr/>
          </p:nvGrpSpPr>
          <p:grpSpPr bwMode="auto">
            <a:xfrm>
              <a:off x="1680" y="2832"/>
              <a:ext cx="528" cy="480"/>
              <a:chOff x="1680" y="1488"/>
              <a:chExt cx="528" cy="480"/>
            </a:xfrm>
          </p:grpSpPr>
          <p:sp>
            <p:nvSpPr>
              <p:cNvPr id="57382" name="Oval 18"/>
              <p:cNvSpPr>
                <a:spLocks noChangeArrowheads="1"/>
              </p:cNvSpPr>
              <p:nvPr/>
            </p:nvSpPr>
            <p:spPr bwMode="auto">
              <a:xfrm>
                <a:off x="1728" y="1488"/>
                <a:ext cx="480" cy="43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383" name="Oval 19"/>
              <p:cNvSpPr>
                <a:spLocks noChangeArrowheads="1"/>
              </p:cNvSpPr>
              <p:nvPr/>
            </p:nvSpPr>
            <p:spPr bwMode="auto">
              <a:xfrm>
                <a:off x="1680" y="1536"/>
                <a:ext cx="48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400" b="1"/>
                  <a:t>D</a:t>
                </a:r>
                <a:endParaRPr lang="cs-CZ" altLang="cs-CZ" sz="2000"/>
              </a:p>
            </p:txBody>
          </p:sp>
        </p:grpSp>
        <p:grpSp>
          <p:nvGrpSpPr>
            <p:cNvPr id="57357" name="Group 20"/>
            <p:cNvGrpSpPr>
              <a:grpSpLocks/>
            </p:cNvGrpSpPr>
            <p:nvPr/>
          </p:nvGrpSpPr>
          <p:grpSpPr bwMode="auto">
            <a:xfrm>
              <a:off x="2928" y="1488"/>
              <a:ext cx="528" cy="480"/>
              <a:chOff x="1680" y="1488"/>
              <a:chExt cx="528" cy="480"/>
            </a:xfrm>
          </p:grpSpPr>
          <p:sp>
            <p:nvSpPr>
              <p:cNvPr id="57380" name="Oval 21"/>
              <p:cNvSpPr>
                <a:spLocks noChangeArrowheads="1"/>
              </p:cNvSpPr>
              <p:nvPr/>
            </p:nvSpPr>
            <p:spPr bwMode="auto">
              <a:xfrm>
                <a:off x="1728" y="1488"/>
                <a:ext cx="480" cy="43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381" name="Oval 22"/>
              <p:cNvSpPr>
                <a:spLocks noChangeArrowheads="1"/>
              </p:cNvSpPr>
              <p:nvPr/>
            </p:nvSpPr>
            <p:spPr bwMode="auto">
              <a:xfrm>
                <a:off x="1680" y="1536"/>
                <a:ext cx="48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400" b="1"/>
                  <a:t>R</a:t>
                </a:r>
                <a:endParaRPr lang="cs-CZ" altLang="cs-CZ" sz="2000"/>
              </a:p>
            </p:txBody>
          </p:sp>
        </p:grpSp>
        <p:grpSp>
          <p:nvGrpSpPr>
            <p:cNvPr id="57358" name="Group 23"/>
            <p:cNvGrpSpPr>
              <a:grpSpLocks/>
            </p:cNvGrpSpPr>
            <p:nvPr/>
          </p:nvGrpSpPr>
          <p:grpSpPr bwMode="auto">
            <a:xfrm>
              <a:off x="2928" y="2160"/>
              <a:ext cx="528" cy="480"/>
              <a:chOff x="1680" y="1488"/>
              <a:chExt cx="528" cy="480"/>
            </a:xfrm>
          </p:grpSpPr>
          <p:sp>
            <p:nvSpPr>
              <p:cNvPr id="57378" name="Oval 24"/>
              <p:cNvSpPr>
                <a:spLocks noChangeArrowheads="1"/>
              </p:cNvSpPr>
              <p:nvPr/>
            </p:nvSpPr>
            <p:spPr bwMode="auto">
              <a:xfrm>
                <a:off x="1728" y="1488"/>
                <a:ext cx="480" cy="43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379" name="Oval 25"/>
              <p:cNvSpPr>
                <a:spLocks noChangeArrowheads="1"/>
              </p:cNvSpPr>
              <p:nvPr/>
            </p:nvSpPr>
            <p:spPr bwMode="auto">
              <a:xfrm>
                <a:off x="1680" y="1536"/>
                <a:ext cx="48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400" b="1"/>
                  <a:t>Do</a:t>
                </a:r>
                <a:endParaRPr lang="cs-CZ" altLang="cs-CZ" sz="2000"/>
              </a:p>
            </p:txBody>
          </p:sp>
        </p:grpSp>
        <p:grpSp>
          <p:nvGrpSpPr>
            <p:cNvPr id="57359" name="Group 26"/>
            <p:cNvGrpSpPr>
              <a:grpSpLocks/>
            </p:cNvGrpSpPr>
            <p:nvPr/>
          </p:nvGrpSpPr>
          <p:grpSpPr bwMode="auto">
            <a:xfrm>
              <a:off x="2928" y="2832"/>
              <a:ext cx="528" cy="480"/>
              <a:chOff x="1680" y="1488"/>
              <a:chExt cx="528" cy="480"/>
            </a:xfrm>
          </p:grpSpPr>
          <p:sp>
            <p:nvSpPr>
              <p:cNvPr id="57376" name="Oval 27"/>
              <p:cNvSpPr>
                <a:spLocks noChangeArrowheads="1"/>
              </p:cNvSpPr>
              <p:nvPr/>
            </p:nvSpPr>
            <p:spPr bwMode="auto">
              <a:xfrm>
                <a:off x="1728" y="1488"/>
                <a:ext cx="480" cy="43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377" name="Oval 28"/>
              <p:cNvSpPr>
                <a:spLocks noChangeArrowheads="1"/>
              </p:cNvSpPr>
              <p:nvPr/>
            </p:nvSpPr>
            <p:spPr bwMode="auto">
              <a:xfrm>
                <a:off x="1680" y="1536"/>
                <a:ext cx="48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cs-CZ" altLang="cs-CZ" sz="2400" b="1"/>
                  <a:t>D</a:t>
                </a:r>
                <a:endParaRPr lang="cs-CZ" altLang="cs-CZ" sz="2000"/>
              </a:p>
            </p:txBody>
          </p:sp>
        </p:grpSp>
        <p:sp>
          <p:nvSpPr>
            <p:cNvPr id="57360" name="Oval 29"/>
            <p:cNvSpPr>
              <a:spLocks noChangeArrowheads="1"/>
            </p:cNvSpPr>
            <p:nvPr/>
          </p:nvSpPr>
          <p:spPr bwMode="auto">
            <a:xfrm>
              <a:off x="1440" y="3168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57361" name="Oval 30"/>
            <p:cNvSpPr>
              <a:spLocks noChangeArrowheads="1"/>
            </p:cNvSpPr>
            <p:nvPr/>
          </p:nvSpPr>
          <p:spPr bwMode="auto">
            <a:xfrm>
              <a:off x="1440" y="273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/>
                <a:t>+</a:t>
              </a:r>
            </a:p>
          </p:txBody>
        </p:sp>
        <p:sp>
          <p:nvSpPr>
            <p:cNvPr id="57362" name="Text Box 31"/>
            <p:cNvSpPr txBox="1">
              <a:spLocks noChangeArrowheads="1"/>
            </p:cNvSpPr>
            <p:nvPr/>
          </p:nvSpPr>
          <p:spPr bwMode="auto">
            <a:xfrm>
              <a:off x="1488" y="3072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3600"/>
                <a:t>-</a:t>
              </a:r>
              <a:endParaRPr lang="cs-CZ" altLang="cs-CZ" sz="2000"/>
            </a:p>
          </p:txBody>
        </p:sp>
        <p:sp>
          <p:nvSpPr>
            <p:cNvPr id="57363" name="Oval 32"/>
            <p:cNvSpPr>
              <a:spLocks noChangeArrowheads="1"/>
            </p:cNvSpPr>
            <p:nvPr/>
          </p:nvSpPr>
          <p:spPr bwMode="auto">
            <a:xfrm>
              <a:off x="3408" y="3120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57364" name="Oval 33"/>
            <p:cNvSpPr>
              <a:spLocks noChangeArrowheads="1"/>
            </p:cNvSpPr>
            <p:nvPr/>
          </p:nvSpPr>
          <p:spPr bwMode="auto">
            <a:xfrm>
              <a:off x="3408" y="2688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/>
                <a:t>+</a:t>
              </a:r>
            </a:p>
          </p:txBody>
        </p:sp>
        <p:sp>
          <p:nvSpPr>
            <p:cNvPr id="57365" name="Text Box 34"/>
            <p:cNvSpPr txBox="1">
              <a:spLocks noChangeArrowheads="1"/>
            </p:cNvSpPr>
            <p:nvPr/>
          </p:nvSpPr>
          <p:spPr bwMode="auto">
            <a:xfrm>
              <a:off x="3456" y="3024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3600"/>
                <a:t>-</a:t>
              </a:r>
              <a:endParaRPr lang="cs-CZ" altLang="cs-CZ" sz="2000"/>
            </a:p>
          </p:txBody>
        </p:sp>
        <p:sp>
          <p:nvSpPr>
            <p:cNvPr id="57366" name="Oval 35"/>
            <p:cNvSpPr>
              <a:spLocks noChangeArrowheads="1"/>
            </p:cNvSpPr>
            <p:nvPr/>
          </p:nvSpPr>
          <p:spPr bwMode="auto">
            <a:xfrm>
              <a:off x="1440" y="1392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57367" name="Oval 36"/>
            <p:cNvSpPr>
              <a:spLocks noChangeArrowheads="1"/>
            </p:cNvSpPr>
            <p:nvPr/>
          </p:nvSpPr>
          <p:spPr bwMode="auto">
            <a:xfrm>
              <a:off x="1440" y="177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/>
                <a:t>+</a:t>
              </a:r>
            </a:p>
          </p:txBody>
        </p:sp>
        <p:sp>
          <p:nvSpPr>
            <p:cNvPr id="57368" name="Text Box 37"/>
            <p:cNvSpPr txBox="1">
              <a:spLocks noChangeArrowheads="1"/>
            </p:cNvSpPr>
            <p:nvPr/>
          </p:nvSpPr>
          <p:spPr bwMode="auto">
            <a:xfrm>
              <a:off x="1440" y="1296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3600"/>
                <a:t>-</a:t>
              </a:r>
              <a:endParaRPr lang="cs-CZ" altLang="cs-CZ" sz="2000"/>
            </a:p>
          </p:txBody>
        </p:sp>
        <p:sp>
          <p:nvSpPr>
            <p:cNvPr id="57369" name="Oval 38"/>
            <p:cNvSpPr>
              <a:spLocks noChangeArrowheads="1"/>
            </p:cNvSpPr>
            <p:nvPr/>
          </p:nvSpPr>
          <p:spPr bwMode="auto">
            <a:xfrm>
              <a:off x="3408" y="1392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57370" name="Oval 39"/>
            <p:cNvSpPr>
              <a:spLocks noChangeArrowheads="1"/>
            </p:cNvSpPr>
            <p:nvPr/>
          </p:nvSpPr>
          <p:spPr bwMode="auto">
            <a:xfrm>
              <a:off x="3408" y="177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/>
                <a:t>+</a:t>
              </a:r>
            </a:p>
          </p:txBody>
        </p:sp>
        <p:sp>
          <p:nvSpPr>
            <p:cNvPr id="57371" name="Text Box 40"/>
            <p:cNvSpPr txBox="1">
              <a:spLocks noChangeArrowheads="1"/>
            </p:cNvSpPr>
            <p:nvPr/>
          </p:nvSpPr>
          <p:spPr bwMode="auto">
            <a:xfrm>
              <a:off x="3408" y="1296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3600"/>
                <a:t>-</a:t>
              </a:r>
              <a:endParaRPr lang="cs-CZ" altLang="cs-CZ" sz="2000"/>
            </a:p>
          </p:txBody>
        </p:sp>
        <p:sp>
          <p:nvSpPr>
            <p:cNvPr id="57372" name="Line 41"/>
            <p:cNvSpPr>
              <a:spLocks noChangeShapeType="1"/>
            </p:cNvSpPr>
            <p:nvPr/>
          </p:nvSpPr>
          <p:spPr bwMode="auto">
            <a:xfrm>
              <a:off x="2208" y="1680"/>
              <a:ext cx="6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373" name="Line 42"/>
            <p:cNvSpPr>
              <a:spLocks noChangeShapeType="1"/>
            </p:cNvSpPr>
            <p:nvPr/>
          </p:nvSpPr>
          <p:spPr bwMode="auto">
            <a:xfrm flipH="1">
              <a:off x="2208" y="1776"/>
              <a:ext cx="6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374" name="Line 43"/>
            <p:cNvSpPr>
              <a:spLocks noChangeShapeType="1"/>
            </p:cNvSpPr>
            <p:nvPr/>
          </p:nvSpPr>
          <p:spPr bwMode="auto">
            <a:xfrm flipH="1">
              <a:off x="2160" y="2448"/>
              <a:ext cx="72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375" name="Line 44"/>
            <p:cNvSpPr>
              <a:spLocks noChangeShapeType="1"/>
            </p:cNvSpPr>
            <p:nvPr/>
          </p:nvSpPr>
          <p:spPr bwMode="auto">
            <a:xfrm flipV="1">
              <a:off x="2208" y="2496"/>
              <a:ext cx="72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7352" name="Text Box 4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42290" y="6167408"/>
            <a:ext cx="3042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příklady paralelní transakce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délník 88"/>
          <p:cNvSpPr/>
          <p:nvPr/>
        </p:nvSpPr>
        <p:spPr>
          <a:xfrm>
            <a:off x="3143250" y="1052513"/>
            <a:ext cx="7200900" cy="56896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  <a:miter lim="800000"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cs-CZ" sz="2000" b="1" dirty="0">
              <a:cs typeface="Arial" charset="0"/>
            </a:endParaRPr>
          </a:p>
        </p:txBody>
      </p:sp>
      <p:sp>
        <p:nvSpPr>
          <p:cNvPr id="58371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Vyhodnocení nabídek</a:t>
            </a:r>
            <a:endParaRPr lang="cs-CZ" altLang="cs-CZ" sz="2400">
              <a:solidFill>
                <a:srgbClr val="C00000"/>
              </a:solidFill>
            </a:endParaRPr>
          </a:p>
        </p:txBody>
      </p:sp>
      <p:graphicFrame>
        <p:nvGraphicFramePr>
          <p:cNvPr id="16" name="Zástupný symbol pro obsah 15"/>
          <p:cNvGraphicFramePr>
            <a:graphicFrameLocks noGrp="1"/>
          </p:cNvGraphicFramePr>
          <p:nvPr>
            <p:ph idx="1"/>
          </p:nvPr>
        </p:nvGraphicFramePr>
        <p:xfrm>
          <a:off x="4008438" y="1125539"/>
          <a:ext cx="5903910" cy="310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9999"/>
                <a:gridCol w="887971"/>
                <a:gridCol w="983985"/>
                <a:gridCol w="983985"/>
                <a:gridCol w="983985"/>
                <a:gridCol w="983985"/>
              </a:tblGrid>
              <a:tr h="546896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kritérium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váha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Dod.</a:t>
                      </a:r>
                      <a:r>
                        <a:rPr lang="cs-CZ" sz="1800" baseline="0" dirty="0" smtClean="0"/>
                        <a:t> A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Dod. B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Dod.</a:t>
                      </a:r>
                      <a:r>
                        <a:rPr lang="cs-CZ" sz="1800" baseline="0" dirty="0" smtClean="0"/>
                        <a:t> C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Dod. E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I.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II.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III.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IV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18" name="Přímá spojovací čára 17"/>
          <p:cNvCxnSpPr/>
          <p:nvPr/>
        </p:nvCxnSpPr>
        <p:spPr>
          <a:xfrm flipV="1">
            <a:off x="5951538" y="1773238"/>
            <a:ext cx="1008062" cy="647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flipV="1">
            <a:off x="5951539" y="1773238"/>
            <a:ext cx="1944687" cy="129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flipV="1">
            <a:off x="6024564" y="1773238"/>
            <a:ext cx="2879725" cy="18716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 flipV="1">
            <a:off x="6024564" y="1773238"/>
            <a:ext cx="3887787" cy="25193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 flipV="1">
            <a:off x="6959600" y="2420938"/>
            <a:ext cx="2952750" cy="18716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čára 32"/>
          <p:cNvCxnSpPr/>
          <p:nvPr/>
        </p:nvCxnSpPr>
        <p:spPr>
          <a:xfrm flipV="1">
            <a:off x="7967664" y="3068639"/>
            <a:ext cx="1944687" cy="1296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 flipV="1">
            <a:off x="8904288" y="3716338"/>
            <a:ext cx="1008062" cy="5762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a 37"/>
          <p:cNvSpPr/>
          <p:nvPr/>
        </p:nvSpPr>
        <p:spPr>
          <a:xfrm>
            <a:off x="5303839" y="1700213"/>
            <a:ext cx="504825" cy="2665412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39" name="Elipsa 38"/>
          <p:cNvSpPr/>
          <p:nvPr/>
        </p:nvSpPr>
        <p:spPr>
          <a:xfrm>
            <a:off x="5951538" y="1700214"/>
            <a:ext cx="576262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" name="Elipsa 39"/>
          <p:cNvSpPr/>
          <p:nvPr/>
        </p:nvSpPr>
        <p:spPr>
          <a:xfrm>
            <a:off x="6959601" y="1700214"/>
            <a:ext cx="576263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1" name="Elipsa 40"/>
          <p:cNvSpPr/>
          <p:nvPr/>
        </p:nvSpPr>
        <p:spPr>
          <a:xfrm>
            <a:off x="7896226" y="1700214"/>
            <a:ext cx="576263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Elipsa 41"/>
          <p:cNvSpPr/>
          <p:nvPr/>
        </p:nvSpPr>
        <p:spPr>
          <a:xfrm>
            <a:off x="8904288" y="1700214"/>
            <a:ext cx="576262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8458" name="TextovéPole 42"/>
          <p:cNvSpPr txBox="1">
            <a:spLocks noChangeArrowheads="1"/>
          </p:cNvSpPr>
          <p:nvPr/>
        </p:nvSpPr>
        <p:spPr bwMode="auto">
          <a:xfrm>
            <a:off x="6295421" y="2060575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8459" name="TextovéPole 43"/>
          <p:cNvSpPr txBox="1">
            <a:spLocks noChangeArrowheads="1"/>
          </p:cNvSpPr>
          <p:nvPr/>
        </p:nvSpPr>
        <p:spPr bwMode="auto">
          <a:xfrm>
            <a:off x="7231251" y="2060575"/>
            <a:ext cx="748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8460" name="TextovéPole 44"/>
          <p:cNvSpPr txBox="1">
            <a:spLocks noChangeArrowheads="1"/>
          </p:cNvSpPr>
          <p:nvPr/>
        </p:nvSpPr>
        <p:spPr bwMode="auto">
          <a:xfrm>
            <a:off x="9175146" y="2060575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8461" name="TextovéPole 45"/>
          <p:cNvSpPr txBox="1">
            <a:spLocks noChangeArrowheads="1"/>
          </p:cNvSpPr>
          <p:nvPr/>
        </p:nvSpPr>
        <p:spPr bwMode="auto">
          <a:xfrm>
            <a:off x="8239314" y="2060575"/>
            <a:ext cx="748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7" name="Elipsa 46"/>
          <p:cNvSpPr/>
          <p:nvPr/>
        </p:nvSpPr>
        <p:spPr>
          <a:xfrm>
            <a:off x="6311901" y="20605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8463" name="TextovéPole 47"/>
          <p:cNvSpPr txBox="1">
            <a:spLocks noChangeArrowheads="1"/>
          </p:cNvSpPr>
          <p:nvPr/>
        </p:nvSpPr>
        <p:spPr bwMode="auto">
          <a:xfrm>
            <a:off x="7231251" y="2060575"/>
            <a:ext cx="748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9" name="Elipsa 48"/>
          <p:cNvSpPr/>
          <p:nvPr/>
        </p:nvSpPr>
        <p:spPr>
          <a:xfrm>
            <a:off x="7248525" y="2060576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0" name="Elipsa 49"/>
          <p:cNvSpPr/>
          <p:nvPr/>
        </p:nvSpPr>
        <p:spPr>
          <a:xfrm>
            <a:off x="8183564" y="20605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" name="Elipsa 50"/>
          <p:cNvSpPr/>
          <p:nvPr/>
        </p:nvSpPr>
        <p:spPr>
          <a:xfrm>
            <a:off x="9191626" y="20605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2" name="Elipsa 51"/>
          <p:cNvSpPr/>
          <p:nvPr/>
        </p:nvSpPr>
        <p:spPr>
          <a:xfrm>
            <a:off x="6311901" y="27082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3" name="Elipsa 52"/>
          <p:cNvSpPr/>
          <p:nvPr/>
        </p:nvSpPr>
        <p:spPr>
          <a:xfrm>
            <a:off x="7248525" y="2708276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4" name="Elipsa 53"/>
          <p:cNvSpPr/>
          <p:nvPr/>
        </p:nvSpPr>
        <p:spPr>
          <a:xfrm>
            <a:off x="8256589" y="2708276"/>
            <a:ext cx="719137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5" name="Elipsa 54"/>
          <p:cNvSpPr/>
          <p:nvPr/>
        </p:nvSpPr>
        <p:spPr>
          <a:xfrm>
            <a:off x="9264650" y="2708276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6" name="Elipsa 55"/>
          <p:cNvSpPr/>
          <p:nvPr/>
        </p:nvSpPr>
        <p:spPr>
          <a:xfrm>
            <a:off x="6383339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7" name="Elipsa 56"/>
          <p:cNvSpPr/>
          <p:nvPr/>
        </p:nvSpPr>
        <p:spPr>
          <a:xfrm>
            <a:off x="7319964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8" name="Elipsa 57"/>
          <p:cNvSpPr/>
          <p:nvPr/>
        </p:nvSpPr>
        <p:spPr>
          <a:xfrm>
            <a:off x="8328026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9" name="Elipsa 58"/>
          <p:cNvSpPr/>
          <p:nvPr/>
        </p:nvSpPr>
        <p:spPr>
          <a:xfrm>
            <a:off x="9336089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0" name="Elipsa 59"/>
          <p:cNvSpPr/>
          <p:nvPr/>
        </p:nvSpPr>
        <p:spPr>
          <a:xfrm>
            <a:off x="6383339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" name="Elipsa 60"/>
          <p:cNvSpPr/>
          <p:nvPr/>
        </p:nvSpPr>
        <p:spPr>
          <a:xfrm>
            <a:off x="7319964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2" name="Elipsa 61"/>
          <p:cNvSpPr/>
          <p:nvPr/>
        </p:nvSpPr>
        <p:spPr>
          <a:xfrm>
            <a:off x="8328026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3" name="Elipsa 62"/>
          <p:cNvSpPr/>
          <p:nvPr/>
        </p:nvSpPr>
        <p:spPr>
          <a:xfrm>
            <a:off x="9336089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64" name="Přímá spojovací šipka 63"/>
          <p:cNvCxnSpPr>
            <a:stCxn id="58458" idx="2"/>
          </p:cNvCxnSpPr>
          <p:nvPr/>
        </p:nvCxnSpPr>
        <p:spPr>
          <a:xfrm>
            <a:off x="6669883" y="2429908"/>
            <a:ext cx="2381" cy="2294493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>
            <a:off x="7608889" y="2420939"/>
            <a:ext cx="1587" cy="229552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>
            <a:off x="8543926" y="2420939"/>
            <a:ext cx="3175" cy="229552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>
            <a:off x="9551989" y="2420939"/>
            <a:ext cx="3175" cy="229552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ipsa 69"/>
          <p:cNvSpPr/>
          <p:nvPr/>
        </p:nvSpPr>
        <p:spPr>
          <a:xfrm>
            <a:off x="6383339" y="4724401"/>
            <a:ext cx="504825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8484" name="TextovéPole 71"/>
          <p:cNvSpPr txBox="1">
            <a:spLocks noChangeArrowheads="1"/>
          </p:cNvSpPr>
          <p:nvPr/>
        </p:nvSpPr>
        <p:spPr bwMode="auto">
          <a:xfrm>
            <a:off x="6456363" y="47244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77" name="Elipsa 76"/>
          <p:cNvSpPr/>
          <p:nvPr/>
        </p:nvSpPr>
        <p:spPr>
          <a:xfrm>
            <a:off x="7319964" y="4724401"/>
            <a:ext cx="504825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8486" name="TextovéPole 77"/>
          <p:cNvSpPr txBox="1">
            <a:spLocks noChangeArrowheads="1"/>
          </p:cNvSpPr>
          <p:nvPr/>
        </p:nvSpPr>
        <p:spPr bwMode="auto">
          <a:xfrm>
            <a:off x="7391400" y="47244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79" name="Elipsa 78"/>
          <p:cNvSpPr/>
          <p:nvPr/>
        </p:nvSpPr>
        <p:spPr>
          <a:xfrm>
            <a:off x="8256589" y="4724401"/>
            <a:ext cx="503237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8488" name="TextovéPole 79"/>
          <p:cNvSpPr txBox="1">
            <a:spLocks noChangeArrowheads="1"/>
          </p:cNvSpPr>
          <p:nvPr/>
        </p:nvSpPr>
        <p:spPr bwMode="auto">
          <a:xfrm>
            <a:off x="8328025" y="47244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81" name="Elipsa 80"/>
          <p:cNvSpPr/>
          <p:nvPr/>
        </p:nvSpPr>
        <p:spPr>
          <a:xfrm>
            <a:off x="9264650" y="4724401"/>
            <a:ext cx="503238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58490" name="TextovéPole 81"/>
          <p:cNvSpPr txBox="1">
            <a:spLocks noChangeArrowheads="1"/>
          </p:cNvSpPr>
          <p:nvPr/>
        </p:nvSpPr>
        <p:spPr bwMode="auto">
          <a:xfrm>
            <a:off x="9336088" y="47244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58491" name="TextovéPole 82"/>
          <p:cNvSpPr txBox="1">
            <a:spLocks noChangeArrowheads="1"/>
          </p:cNvSpPr>
          <p:nvPr/>
        </p:nvSpPr>
        <p:spPr bwMode="auto">
          <a:xfrm>
            <a:off x="6527801" y="5300663"/>
            <a:ext cx="3720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C00000"/>
                </a:solidFill>
                <a:latin typeface="Times New Roman" panose="02020603050405020304" pitchFamily="18" charset="0"/>
              </a:rPr>
              <a:t>Nejvyšší číslo = VÍTĚZ</a:t>
            </a:r>
          </a:p>
        </p:txBody>
      </p:sp>
      <p:sp>
        <p:nvSpPr>
          <p:cNvPr id="58492" name="TextovéPole 84"/>
          <p:cNvSpPr txBox="1">
            <a:spLocks noChangeArrowheads="1"/>
          </p:cNvSpPr>
          <p:nvPr/>
        </p:nvSpPr>
        <p:spPr bwMode="auto">
          <a:xfrm>
            <a:off x="3143251" y="5805488"/>
            <a:ext cx="6570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P</a:t>
            </a:r>
            <a:r>
              <a:rPr lang="cs-CZ" altLang="cs-CZ" sz="1800" b="1" baseline="-25000">
                <a:latin typeface="Times New Roman" panose="02020603050405020304" pitchFamily="18" charset="0"/>
              </a:rPr>
              <a:t>1 </a:t>
            </a:r>
            <a:r>
              <a:rPr lang="cs-CZ" altLang="cs-CZ" sz="1800" b="1">
                <a:latin typeface="Times New Roman" panose="02020603050405020304" pitchFamily="18" charset="0"/>
              </a:rPr>
              <a:t>až P</a:t>
            </a:r>
            <a:r>
              <a:rPr lang="cs-CZ" altLang="cs-CZ" sz="1800" b="1" baseline="-25000">
                <a:latin typeface="Times New Roman" panose="02020603050405020304" pitchFamily="18" charset="0"/>
              </a:rPr>
              <a:t>n</a:t>
            </a:r>
            <a:r>
              <a:rPr lang="cs-CZ" altLang="cs-CZ" sz="1800" b="1">
                <a:latin typeface="Times New Roman" panose="02020603050405020304" pitchFamily="18" charset="0"/>
              </a:rPr>
              <a:t> – bodové vyjádření pořadí „výhodnosti“ pro zákazníka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baseline="-25000">
                <a:latin typeface="Times New Roman" panose="02020603050405020304" pitchFamily="18" charset="0"/>
              </a:rPr>
              <a:t>Například : druhý v pořadí (druhý nejvýhodnější z 5ti hodnocených) má hodnotu P = 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86" name="TextovéPole 85"/>
          <p:cNvSpPr txBox="1"/>
          <p:nvPr/>
        </p:nvSpPr>
        <p:spPr>
          <a:xfrm>
            <a:off x="3648076" y="4581526"/>
            <a:ext cx="14398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Z tabulky vážení kritérií</a:t>
            </a:r>
          </a:p>
        </p:txBody>
      </p:sp>
      <p:sp>
        <p:nvSpPr>
          <p:cNvPr id="87" name="Oblouk 86"/>
          <p:cNvSpPr/>
          <p:nvPr/>
        </p:nvSpPr>
        <p:spPr>
          <a:xfrm rot="5666847">
            <a:off x="4554538" y="4024313"/>
            <a:ext cx="1127125" cy="863600"/>
          </a:xfrm>
          <a:prstGeom prst="arc">
            <a:avLst>
              <a:gd name="adj1" fmla="val 16200000"/>
              <a:gd name="adj2" fmla="val 21302908"/>
            </a:avLst>
          </a:prstGeom>
          <a:ln w="38100">
            <a:prstDash val="sysDash"/>
            <a:headEnd type="arrow"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8" name="Výbuch 2 87"/>
          <p:cNvSpPr/>
          <p:nvPr/>
        </p:nvSpPr>
        <p:spPr>
          <a:xfrm>
            <a:off x="8472489" y="404814"/>
            <a:ext cx="1584325" cy="5032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</p:spTree>
    <p:extLst>
      <p:ext uri="{BB962C8B-B14F-4D97-AF65-F5344CB8AC3E}">
        <p14:creationId xmlns:p14="http://schemas.microsoft.com/office/powerpoint/2010/main" val="26350021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Vyhodnocení nabídek </a:t>
            </a:r>
            <a:r>
              <a:rPr lang="cs-CZ" altLang="cs-CZ" sz="2400">
                <a:solidFill>
                  <a:srgbClr val="C00000"/>
                </a:solidFill>
              </a:rPr>
              <a:t>příklad</a:t>
            </a:r>
          </a:p>
        </p:txBody>
      </p:sp>
      <p:graphicFrame>
        <p:nvGraphicFramePr>
          <p:cNvPr id="16" name="Zástupný symbol pro obsah 15"/>
          <p:cNvGraphicFramePr>
            <a:graphicFrameLocks noGrp="1"/>
          </p:cNvGraphicFramePr>
          <p:nvPr>
            <p:ph idx="1"/>
          </p:nvPr>
        </p:nvGraphicFramePr>
        <p:xfrm>
          <a:off x="3503614" y="1125539"/>
          <a:ext cx="6408737" cy="310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2346"/>
                <a:gridCol w="963899"/>
                <a:gridCol w="1068123"/>
                <a:gridCol w="1068123"/>
                <a:gridCol w="1068123"/>
                <a:gridCol w="1068123"/>
              </a:tblGrid>
              <a:tr h="546896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kritérium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váha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NOSRETI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EMOS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TESCO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MALL.cz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CENA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11</a:t>
                      </a:r>
                      <a:endParaRPr lang="cs-CZ" sz="1800" dirty="0"/>
                    </a:p>
                  </a:txBody>
                  <a:tcPr marL="91441" marR="91441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1" marR="91441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ZÁRUKA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12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1" marR="91441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EN.</a:t>
                      </a:r>
                      <a:r>
                        <a:rPr lang="cs-CZ" sz="1800" baseline="0" dirty="0" smtClean="0"/>
                        <a:t> TŘÍDA</a:t>
                      </a:r>
                      <a:endParaRPr lang="cs-CZ" sz="1800" dirty="0" smtClean="0"/>
                    </a:p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8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1" marR="91441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VZHLED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5</a:t>
                      </a:r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41" marR="91441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41" marR="91441" marT="45703" marB="45703"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18" name="Přímá spojovací čára 17"/>
          <p:cNvCxnSpPr/>
          <p:nvPr/>
        </p:nvCxnSpPr>
        <p:spPr>
          <a:xfrm flipV="1">
            <a:off x="5664201" y="1700214"/>
            <a:ext cx="1008063" cy="6492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flipV="1">
            <a:off x="5664200" y="1700213"/>
            <a:ext cx="2160588" cy="12239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flipV="1">
            <a:off x="5664200" y="1700213"/>
            <a:ext cx="3168650" cy="18732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 flipV="1">
            <a:off x="5664200" y="1773239"/>
            <a:ext cx="4248150" cy="2447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 flipV="1">
            <a:off x="6743700" y="2349501"/>
            <a:ext cx="3168650" cy="18716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a 38"/>
          <p:cNvSpPr/>
          <p:nvPr/>
        </p:nvSpPr>
        <p:spPr>
          <a:xfrm>
            <a:off x="5664200" y="1628775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4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47" name="Elipsa 46"/>
          <p:cNvSpPr/>
          <p:nvPr/>
        </p:nvSpPr>
        <p:spPr>
          <a:xfrm>
            <a:off x="6024564" y="1916113"/>
            <a:ext cx="719137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44</a:t>
            </a:r>
          </a:p>
        </p:txBody>
      </p:sp>
      <p:sp>
        <p:nvSpPr>
          <p:cNvPr id="70" name="Elipsa 69"/>
          <p:cNvSpPr/>
          <p:nvPr/>
        </p:nvSpPr>
        <p:spPr>
          <a:xfrm>
            <a:off x="5591176" y="4221164"/>
            <a:ext cx="1152525" cy="503237"/>
          </a:xfrm>
          <a:prstGeom prst="ellipse">
            <a:avLst/>
          </a:prstGeom>
          <a:solidFill>
            <a:srgbClr val="FF0000">
              <a:alpha val="48000"/>
            </a:srgbClr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b="1" dirty="0">
                <a:solidFill>
                  <a:srgbClr val="C00000"/>
                </a:solidFill>
              </a:rPr>
              <a:t>107,5</a:t>
            </a:r>
          </a:p>
        </p:txBody>
      </p:sp>
      <p:sp>
        <p:nvSpPr>
          <p:cNvPr id="59477" name="TextovéPole 71"/>
          <p:cNvSpPr txBox="1">
            <a:spLocks noChangeArrowheads="1"/>
          </p:cNvSpPr>
          <p:nvPr/>
        </p:nvSpPr>
        <p:spPr bwMode="auto">
          <a:xfrm>
            <a:off x="5159376" y="4221163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59478" name="TextovéPole 82"/>
          <p:cNvSpPr txBox="1">
            <a:spLocks noChangeArrowheads="1"/>
          </p:cNvSpPr>
          <p:nvPr/>
        </p:nvSpPr>
        <p:spPr bwMode="auto">
          <a:xfrm>
            <a:off x="5664200" y="5013325"/>
            <a:ext cx="130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C00000"/>
                </a:solidFill>
                <a:latin typeface="Times New Roman" panose="02020603050405020304" pitchFamily="18" charset="0"/>
              </a:rPr>
              <a:t>VÍTĚZ</a:t>
            </a:r>
          </a:p>
        </p:txBody>
      </p:sp>
      <p:sp>
        <p:nvSpPr>
          <p:cNvPr id="59479" name="TextovéPole 84"/>
          <p:cNvSpPr txBox="1">
            <a:spLocks noChangeArrowheads="1"/>
          </p:cNvSpPr>
          <p:nvPr/>
        </p:nvSpPr>
        <p:spPr bwMode="auto">
          <a:xfrm>
            <a:off x="3432176" y="5516563"/>
            <a:ext cx="656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C00000"/>
                </a:solidFill>
                <a:latin typeface="Times New Roman" panose="02020603050405020304" pitchFamily="18" charset="0"/>
              </a:rPr>
              <a:t>A manželka nemá řeči, že jsme nevybrali „tu hezčí pračku“</a:t>
            </a:r>
            <a:endParaRPr lang="cs-CZ" altLang="cs-CZ" sz="1800" i="1" baseline="-2500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4" name="Přímá spojovací čára 83"/>
          <p:cNvCxnSpPr/>
          <p:nvPr/>
        </p:nvCxnSpPr>
        <p:spPr>
          <a:xfrm flipV="1">
            <a:off x="7824788" y="2997201"/>
            <a:ext cx="2087562" cy="12239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ovací čára 89"/>
          <p:cNvCxnSpPr/>
          <p:nvPr/>
        </p:nvCxnSpPr>
        <p:spPr>
          <a:xfrm flipV="1">
            <a:off x="8832850" y="3644901"/>
            <a:ext cx="1079500" cy="576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ipsa 92"/>
          <p:cNvSpPr/>
          <p:nvPr/>
        </p:nvSpPr>
        <p:spPr>
          <a:xfrm>
            <a:off x="6743700" y="1628775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2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94" name="Elipsa 93"/>
          <p:cNvSpPr/>
          <p:nvPr/>
        </p:nvSpPr>
        <p:spPr>
          <a:xfrm>
            <a:off x="7824788" y="1628775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3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95" name="Elipsa 94"/>
          <p:cNvSpPr/>
          <p:nvPr/>
        </p:nvSpPr>
        <p:spPr>
          <a:xfrm>
            <a:off x="8904288" y="1628775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1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96" name="Elipsa 95"/>
          <p:cNvSpPr/>
          <p:nvPr/>
        </p:nvSpPr>
        <p:spPr>
          <a:xfrm>
            <a:off x="7824788" y="3573463"/>
            <a:ext cx="6477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1,5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97" name="Elipsa 96"/>
          <p:cNvSpPr/>
          <p:nvPr/>
        </p:nvSpPr>
        <p:spPr>
          <a:xfrm>
            <a:off x="7824788" y="2349500"/>
            <a:ext cx="6477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2,5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98" name="Elipsa 97"/>
          <p:cNvSpPr/>
          <p:nvPr/>
        </p:nvSpPr>
        <p:spPr>
          <a:xfrm>
            <a:off x="5664200" y="2997200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1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99" name="Elipsa 98"/>
          <p:cNvSpPr/>
          <p:nvPr/>
        </p:nvSpPr>
        <p:spPr>
          <a:xfrm>
            <a:off x="7824788" y="2924175"/>
            <a:ext cx="431800" cy="433388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3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0" name="Elipsa 99"/>
          <p:cNvSpPr/>
          <p:nvPr/>
        </p:nvSpPr>
        <p:spPr>
          <a:xfrm>
            <a:off x="5664200" y="2349500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4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2" name="Elipsa 101"/>
          <p:cNvSpPr/>
          <p:nvPr/>
        </p:nvSpPr>
        <p:spPr>
          <a:xfrm>
            <a:off x="8904288" y="2349500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1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3" name="Elipsa 102"/>
          <p:cNvSpPr/>
          <p:nvPr/>
        </p:nvSpPr>
        <p:spPr>
          <a:xfrm>
            <a:off x="6743700" y="2997200"/>
            <a:ext cx="4318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2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5" name="Elipsa 104"/>
          <p:cNvSpPr/>
          <p:nvPr/>
        </p:nvSpPr>
        <p:spPr>
          <a:xfrm>
            <a:off x="6743700" y="2349500"/>
            <a:ext cx="647700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2,5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6" name="Elipsa 105"/>
          <p:cNvSpPr/>
          <p:nvPr/>
        </p:nvSpPr>
        <p:spPr>
          <a:xfrm>
            <a:off x="8832850" y="2924175"/>
            <a:ext cx="431800" cy="433388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4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7" name="Elipsa 106"/>
          <p:cNvSpPr/>
          <p:nvPr/>
        </p:nvSpPr>
        <p:spPr>
          <a:xfrm>
            <a:off x="6743701" y="3573463"/>
            <a:ext cx="720725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3,5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8" name="Elipsa 107"/>
          <p:cNvSpPr/>
          <p:nvPr/>
        </p:nvSpPr>
        <p:spPr>
          <a:xfrm>
            <a:off x="8759826" y="3573463"/>
            <a:ext cx="720725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3,5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09" name="Elipsa 108"/>
          <p:cNvSpPr/>
          <p:nvPr/>
        </p:nvSpPr>
        <p:spPr>
          <a:xfrm>
            <a:off x="5591175" y="3573463"/>
            <a:ext cx="649288" cy="431800"/>
          </a:xfrm>
          <a:prstGeom prst="ellipse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1,5</a:t>
            </a:r>
            <a:endParaRPr lang="cs-CZ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10" name="Elipsa 109"/>
          <p:cNvSpPr/>
          <p:nvPr/>
        </p:nvSpPr>
        <p:spPr>
          <a:xfrm>
            <a:off x="6096001" y="2565401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48</a:t>
            </a:r>
          </a:p>
        </p:txBody>
      </p:sp>
      <p:sp>
        <p:nvSpPr>
          <p:cNvPr id="111" name="Elipsa 110"/>
          <p:cNvSpPr/>
          <p:nvPr/>
        </p:nvSpPr>
        <p:spPr>
          <a:xfrm>
            <a:off x="6096001" y="3213101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12" name="Elipsa 111"/>
          <p:cNvSpPr/>
          <p:nvPr/>
        </p:nvSpPr>
        <p:spPr>
          <a:xfrm>
            <a:off x="6096001" y="3860801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7,5</a:t>
            </a:r>
          </a:p>
        </p:txBody>
      </p:sp>
      <p:sp>
        <p:nvSpPr>
          <p:cNvPr id="113" name="Elipsa 112"/>
          <p:cNvSpPr/>
          <p:nvPr/>
        </p:nvSpPr>
        <p:spPr>
          <a:xfrm>
            <a:off x="7104064" y="19891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22</a:t>
            </a:r>
          </a:p>
        </p:txBody>
      </p:sp>
      <p:sp>
        <p:nvSpPr>
          <p:cNvPr id="114" name="Elipsa 113"/>
          <p:cNvSpPr/>
          <p:nvPr/>
        </p:nvSpPr>
        <p:spPr>
          <a:xfrm>
            <a:off x="7104064" y="2565401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30</a:t>
            </a:r>
          </a:p>
        </p:txBody>
      </p:sp>
      <p:sp>
        <p:nvSpPr>
          <p:cNvPr id="115" name="Elipsa 114"/>
          <p:cNvSpPr/>
          <p:nvPr/>
        </p:nvSpPr>
        <p:spPr>
          <a:xfrm>
            <a:off x="7175501" y="3213101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116" name="Elipsa 115"/>
          <p:cNvSpPr/>
          <p:nvPr/>
        </p:nvSpPr>
        <p:spPr>
          <a:xfrm>
            <a:off x="7032625" y="3860801"/>
            <a:ext cx="863600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17,5</a:t>
            </a:r>
          </a:p>
        </p:txBody>
      </p:sp>
      <p:sp>
        <p:nvSpPr>
          <p:cNvPr id="117" name="Elipsa 116"/>
          <p:cNvSpPr/>
          <p:nvPr/>
        </p:nvSpPr>
        <p:spPr>
          <a:xfrm>
            <a:off x="8183564" y="19891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33</a:t>
            </a:r>
          </a:p>
        </p:txBody>
      </p:sp>
      <p:sp>
        <p:nvSpPr>
          <p:cNvPr id="118" name="Elipsa 117"/>
          <p:cNvSpPr/>
          <p:nvPr/>
        </p:nvSpPr>
        <p:spPr>
          <a:xfrm>
            <a:off x="8256589" y="2565401"/>
            <a:ext cx="719137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30</a:t>
            </a:r>
          </a:p>
        </p:txBody>
      </p:sp>
      <p:sp>
        <p:nvSpPr>
          <p:cNvPr id="119" name="Elipsa 118"/>
          <p:cNvSpPr/>
          <p:nvPr/>
        </p:nvSpPr>
        <p:spPr>
          <a:xfrm>
            <a:off x="8183564" y="3213101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120" name="Elipsa 119"/>
          <p:cNvSpPr/>
          <p:nvPr/>
        </p:nvSpPr>
        <p:spPr>
          <a:xfrm>
            <a:off x="8183564" y="3860801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7,5</a:t>
            </a:r>
          </a:p>
        </p:txBody>
      </p:sp>
      <p:sp>
        <p:nvSpPr>
          <p:cNvPr id="121" name="Elipsa 120"/>
          <p:cNvSpPr/>
          <p:nvPr/>
        </p:nvSpPr>
        <p:spPr>
          <a:xfrm>
            <a:off x="9120188" y="3860801"/>
            <a:ext cx="863600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17,5</a:t>
            </a:r>
          </a:p>
        </p:txBody>
      </p:sp>
      <p:sp>
        <p:nvSpPr>
          <p:cNvPr id="122" name="Elipsa 121"/>
          <p:cNvSpPr/>
          <p:nvPr/>
        </p:nvSpPr>
        <p:spPr>
          <a:xfrm>
            <a:off x="9264650" y="1989138"/>
            <a:ext cx="719138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123" name="Elipsa 122"/>
          <p:cNvSpPr/>
          <p:nvPr/>
        </p:nvSpPr>
        <p:spPr>
          <a:xfrm>
            <a:off x="9264650" y="2636838"/>
            <a:ext cx="719138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24" name="Elipsa 123"/>
          <p:cNvSpPr/>
          <p:nvPr/>
        </p:nvSpPr>
        <p:spPr>
          <a:xfrm>
            <a:off x="9264650" y="3213101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rgbClr val="C00000"/>
                </a:solidFill>
              </a:rPr>
              <a:t>32</a:t>
            </a:r>
          </a:p>
        </p:txBody>
      </p:sp>
      <p:sp>
        <p:nvSpPr>
          <p:cNvPr id="125" name="Elipsa 124"/>
          <p:cNvSpPr/>
          <p:nvPr/>
        </p:nvSpPr>
        <p:spPr>
          <a:xfrm>
            <a:off x="6743701" y="4221164"/>
            <a:ext cx="1152525" cy="50323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b="1" dirty="0">
                <a:solidFill>
                  <a:srgbClr val="C00000"/>
                </a:solidFill>
              </a:rPr>
              <a:t>87,5</a:t>
            </a:r>
          </a:p>
        </p:txBody>
      </p:sp>
      <p:sp>
        <p:nvSpPr>
          <p:cNvPr id="126" name="Elipsa 125"/>
          <p:cNvSpPr/>
          <p:nvPr/>
        </p:nvSpPr>
        <p:spPr>
          <a:xfrm>
            <a:off x="7824789" y="4221164"/>
            <a:ext cx="1150937" cy="503237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b="1" dirty="0">
                <a:solidFill>
                  <a:srgbClr val="C00000"/>
                </a:solidFill>
              </a:rPr>
              <a:t>95</a:t>
            </a:r>
          </a:p>
        </p:txBody>
      </p:sp>
      <p:sp>
        <p:nvSpPr>
          <p:cNvPr id="127" name="Elipsa 126"/>
          <p:cNvSpPr/>
          <p:nvPr/>
        </p:nvSpPr>
        <p:spPr>
          <a:xfrm>
            <a:off x="8904289" y="4221164"/>
            <a:ext cx="1152525" cy="50323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dirty="0">
                <a:solidFill>
                  <a:srgbClr val="C00000"/>
                </a:solidFill>
              </a:rPr>
              <a:t>72,5</a:t>
            </a:r>
          </a:p>
        </p:txBody>
      </p:sp>
      <p:sp>
        <p:nvSpPr>
          <p:cNvPr id="128" name="Výbuch 2 127"/>
          <p:cNvSpPr/>
          <p:nvPr/>
        </p:nvSpPr>
        <p:spPr>
          <a:xfrm>
            <a:off x="8904289" y="692151"/>
            <a:ext cx="1584325" cy="5048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</p:spTree>
    <p:extLst>
      <p:ext uri="{BB962C8B-B14F-4D97-AF65-F5344CB8AC3E}">
        <p14:creationId xmlns:p14="http://schemas.microsoft.com/office/powerpoint/2010/main" val="1537607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Druhé kolo výběrového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9"/>
            <a:ext cx="6264275" cy="3959225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Cílem druhého kola je nejčastěji snížení nabízené ceny:</a:t>
            </a:r>
          </a:p>
          <a:p>
            <a:pPr marL="0" indent="0">
              <a:buNone/>
              <a:defRPr/>
            </a:pPr>
            <a:r>
              <a:rPr lang="cs-CZ" sz="2400" b="1" dirty="0"/>
              <a:t>	Část potenciálních dodavatelů (například</a:t>
            </a:r>
          </a:p>
          <a:p>
            <a:pPr marL="0" indent="0">
              <a:buNone/>
              <a:defRPr/>
            </a:pPr>
            <a:r>
              <a:rPr lang="cs-CZ" sz="2400" b="1" dirty="0"/>
              <a:t>v pořadí 1. až 4. podle hodnocení prvního kola) jsou vyzváni k aktualizaci cenové nabídky.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pozn.: do výzvy je vhodné přiložit informaci o průměrné cenové nabídce prvého kola</a:t>
            </a:r>
            <a:r>
              <a:rPr lang="cs-CZ" sz="1600" b="1" dirty="0">
                <a:sym typeface="Wingdings" pitchFamily="2" charset="2"/>
              </a:rPr>
              <a:t>.</a:t>
            </a:r>
          </a:p>
          <a:p>
            <a:pPr marL="893763" indent="0">
              <a:buNone/>
              <a:defRPr/>
            </a:pPr>
            <a:endParaRPr lang="cs-CZ" sz="1600" b="1" dirty="0"/>
          </a:p>
          <a:p>
            <a:pPr marL="893763" indent="-801688">
              <a:buNone/>
              <a:defRPr/>
            </a:pPr>
            <a:r>
              <a:rPr lang="cs-CZ" sz="2000" b="1" dirty="0"/>
              <a:t>Výsledek: </a:t>
            </a:r>
            <a:r>
              <a:rPr lang="cs-CZ" sz="1600" b="1" dirty="0"/>
              <a:t>Změna  pořadí v hodnocení kritérií</a:t>
            </a:r>
          </a:p>
          <a:p>
            <a:pPr marL="893763" indent="-801688"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POZOR: </a:t>
            </a:r>
          </a:p>
          <a:p>
            <a:pPr marL="92075" indent="0" algn="ctr">
              <a:buNone/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!!! </a:t>
            </a:r>
            <a:r>
              <a:rPr lang="cs-CZ" sz="2100" b="1" dirty="0">
                <a:solidFill>
                  <a:schemeClr val="accent1">
                    <a:lumMod val="75000"/>
                  </a:schemeClr>
                </a:solidFill>
              </a:rPr>
              <a:t>Radikální snížení ceny oproti původní nabídce – například na polovinu – budí u vašich zákazníků velké podezření</a:t>
            </a:r>
          </a:p>
          <a:p>
            <a:pPr marL="92075" indent="0" algn="ctr">
              <a:buNone/>
              <a:defRPr/>
            </a:pPr>
            <a:r>
              <a:rPr lang="cs-CZ" sz="2100" b="1" dirty="0">
                <a:solidFill>
                  <a:schemeClr val="accent1">
                    <a:lumMod val="75000"/>
                  </a:schemeClr>
                </a:solidFill>
              </a:rPr>
              <a:t> o obchodní serióznosti Vaší firmy !!!!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2. kolo </a:t>
            </a:r>
            <a:r>
              <a:rPr lang="cs-CZ" sz="1600" b="1" dirty="0" err="1">
                <a:solidFill>
                  <a:schemeClr val="tx1"/>
                </a:solidFill>
              </a:rPr>
              <a:t>výb</a:t>
            </a:r>
            <a:r>
              <a:rPr lang="cs-CZ" sz="1600" b="1" dirty="0">
                <a:solidFill>
                  <a:schemeClr val="tx1"/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92539" y="5805489"/>
            <a:ext cx="6264275" cy="7191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U pračky už druhé kolo nedělám…..</a:t>
            </a:r>
            <a:endParaRPr lang="cs-CZ" sz="16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706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Druhé kolo výběrového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9"/>
            <a:ext cx="6264275" cy="3959225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Cílem druhého kola je nejčastěji snížení nabízené ceny:</a:t>
            </a:r>
          </a:p>
          <a:p>
            <a:pPr marL="0" indent="0">
              <a:buNone/>
              <a:defRPr/>
            </a:pPr>
            <a:r>
              <a:rPr lang="cs-CZ" sz="2400" b="1" dirty="0"/>
              <a:t>	Část potenciálních dodavatelů (například v pořadí 1. až 4. podle hodnocení prvního kola) jsou vyzváni k aktualizaci cenové nabídky.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pozn.: do výzvy je vhodné přiložit informaci o průměrné cenové nabídce prvého kola</a:t>
            </a:r>
            <a:r>
              <a:rPr lang="cs-CZ" sz="1600" b="1" dirty="0">
                <a:sym typeface="Wingdings" pitchFamily="2" charset="2"/>
              </a:rPr>
              <a:t>.</a:t>
            </a:r>
          </a:p>
          <a:p>
            <a:pPr marL="893763" indent="0">
              <a:buNone/>
              <a:defRPr/>
            </a:pPr>
            <a:endParaRPr lang="cs-CZ" sz="1600" b="1" dirty="0"/>
          </a:p>
          <a:p>
            <a:pPr marL="893763" indent="-801688">
              <a:buNone/>
              <a:defRPr/>
            </a:pPr>
            <a:r>
              <a:rPr lang="cs-CZ" sz="2000" b="1" dirty="0"/>
              <a:t>Výsledek: </a:t>
            </a:r>
            <a:r>
              <a:rPr lang="cs-CZ" sz="1600" b="1" dirty="0"/>
              <a:t>Změna  pořadí v hodnocení kritérií</a:t>
            </a:r>
          </a:p>
          <a:p>
            <a:pPr marL="893763" indent="-801688"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POZOR: </a:t>
            </a:r>
          </a:p>
          <a:p>
            <a:pPr marL="92075" indent="0" algn="ctr">
              <a:buNone/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!!! </a:t>
            </a:r>
            <a:r>
              <a:rPr lang="cs-CZ" sz="2100" b="1" dirty="0">
                <a:solidFill>
                  <a:schemeClr val="accent1">
                    <a:lumMod val="75000"/>
                  </a:schemeClr>
                </a:solidFill>
              </a:rPr>
              <a:t>Radikální snížení ceny oproti původní nabídce – například na polovinu – budí u vašich zákazníků velké podezření o obchodní serióznosti Vaší firmy !!!!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92539" y="5805489"/>
            <a:ext cx="6264275" cy="7191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Příklad: </a:t>
            </a:r>
            <a:endParaRPr lang="cs-CZ" sz="16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U pračky už druhé kolo nedělám…..</a:t>
            </a:r>
            <a:endParaRPr lang="cs-CZ" sz="16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691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délník 88"/>
          <p:cNvSpPr/>
          <p:nvPr/>
        </p:nvSpPr>
        <p:spPr>
          <a:xfrm>
            <a:off x="3216275" y="1125539"/>
            <a:ext cx="7200900" cy="5399087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  <a:miter lim="800000"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cs-CZ" sz="2000" b="1" dirty="0">
              <a:cs typeface="Arial" charset="0"/>
            </a:endParaRPr>
          </a:p>
        </p:txBody>
      </p:sp>
      <p:sp>
        <p:nvSpPr>
          <p:cNvPr id="62467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Vyhodnocení nabídek</a:t>
            </a:r>
            <a:endParaRPr lang="cs-CZ" altLang="cs-CZ" sz="2400">
              <a:solidFill>
                <a:srgbClr val="C00000"/>
              </a:solidFill>
            </a:endParaRPr>
          </a:p>
        </p:txBody>
      </p:sp>
      <p:graphicFrame>
        <p:nvGraphicFramePr>
          <p:cNvPr id="16" name="Zástupný symbol pro obsah 15"/>
          <p:cNvGraphicFramePr>
            <a:graphicFrameLocks noGrp="1"/>
          </p:cNvGraphicFramePr>
          <p:nvPr>
            <p:ph idx="1"/>
          </p:nvPr>
        </p:nvGraphicFramePr>
        <p:xfrm>
          <a:off x="4008438" y="1125539"/>
          <a:ext cx="5903910" cy="310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9999"/>
                <a:gridCol w="887971"/>
                <a:gridCol w="983985"/>
                <a:gridCol w="983985"/>
                <a:gridCol w="983985"/>
                <a:gridCol w="983985"/>
              </a:tblGrid>
              <a:tr h="546896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kritérium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váha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Dod.</a:t>
                      </a:r>
                      <a:r>
                        <a:rPr lang="cs-CZ" sz="1800" baseline="0" dirty="0" smtClean="0"/>
                        <a:t> A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Dod. B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Dod.</a:t>
                      </a:r>
                      <a:r>
                        <a:rPr lang="cs-CZ" sz="1800" baseline="0" dirty="0" smtClean="0"/>
                        <a:t> C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Dod. E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I.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II.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III.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  <a:tr h="63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IV</a:t>
                      </a:r>
                    </a:p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?</a:t>
                      </a:r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1430" marR="91430" marT="45703" marB="4570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0" marR="91430" marT="45703" marB="45703"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Ukončení výběrového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ř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18" name="Přímá spojovací čára 17"/>
          <p:cNvCxnSpPr/>
          <p:nvPr/>
        </p:nvCxnSpPr>
        <p:spPr>
          <a:xfrm flipV="1">
            <a:off x="5951538" y="1773238"/>
            <a:ext cx="1008062" cy="647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flipV="1">
            <a:off x="5951539" y="1773238"/>
            <a:ext cx="1944687" cy="129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flipV="1">
            <a:off x="6024564" y="1773238"/>
            <a:ext cx="2879725" cy="18716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 flipV="1">
            <a:off x="6024564" y="1773238"/>
            <a:ext cx="3887787" cy="25193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 flipV="1">
            <a:off x="6959600" y="2420938"/>
            <a:ext cx="2952750" cy="18716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čára 32"/>
          <p:cNvCxnSpPr/>
          <p:nvPr/>
        </p:nvCxnSpPr>
        <p:spPr>
          <a:xfrm flipV="1">
            <a:off x="7967664" y="3068639"/>
            <a:ext cx="1944687" cy="1296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 flipV="1">
            <a:off x="8904288" y="3716338"/>
            <a:ext cx="1008062" cy="5762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a 37"/>
          <p:cNvSpPr/>
          <p:nvPr/>
        </p:nvSpPr>
        <p:spPr>
          <a:xfrm>
            <a:off x="5303839" y="1700213"/>
            <a:ext cx="504825" cy="2665412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39" name="Elipsa 38"/>
          <p:cNvSpPr/>
          <p:nvPr/>
        </p:nvSpPr>
        <p:spPr>
          <a:xfrm>
            <a:off x="5951538" y="1700214"/>
            <a:ext cx="576262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" name="Elipsa 39"/>
          <p:cNvSpPr/>
          <p:nvPr/>
        </p:nvSpPr>
        <p:spPr>
          <a:xfrm>
            <a:off x="6959601" y="1700214"/>
            <a:ext cx="576263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1" name="Elipsa 40"/>
          <p:cNvSpPr/>
          <p:nvPr/>
        </p:nvSpPr>
        <p:spPr>
          <a:xfrm>
            <a:off x="7896226" y="1700214"/>
            <a:ext cx="576263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Elipsa 41"/>
          <p:cNvSpPr/>
          <p:nvPr/>
        </p:nvSpPr>
        <p:spPr>
          <a:xfrm>
            <a:off x="8904288" y="1700214"/>
            <a:ext cx="576262" cy="50482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P</a:t>
            </a:r>
            <a:r>
              <a:rPr lang="cs-CZ" sz="1600" b="1" baseline="-25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2554" name="TextovéPole 42"/>
          <p:cNvSpPr txBox="1">
            <a:spLocks noChangeArrowheads="1"/>
          </p:cNvSpPr>
          <p:nvPr/>
        </p:nvSpPr>
        <p:spPr bwMode="auto">
          <a:xfrm>
            <a:off x="6295421" y="2060575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555" name="TextovéPole 43"/>
          <p:cNvSpPr txBox="1">
            <a:spLocks noChangeArrowheads="1"/>
          </p:cNvSpPr>
          <p:nvPr/>
        </p:nvSpPr>
        <p:spPr bwMode="auto">
          <a:xfrm>
            <a:off x="7231251" y="2060575"/>
            <a:ext cx="748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2556" name="TextovéPole 44"/>
          <p:cNvSpPr txBox="1">
            <a:spLocks noChangeArrowheads="1"/>
          </p:cNvSpPr>
          <p:nvPr/>
        </p:nvSpPr>
        <p:spPr bwMode="auto">
          <a:xfrm>
            <a:off x="9175146" y="2060575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2557" name="TextovéPole 45"/>
          <p:cNvSpPr txBox="1">
            <a:spLocks noChangeArrowheads="1"/>
          </p:cNvSpPr>
          <p:nvPr/>
        </p:nvSpPr>
        <p:spPr bwMode="auto">
          <a:xfrm>
            <a:off x="8239314" y="2060575"/>
            <a:ext cx="748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7" name="Elipsa 46"/>
          <p:cNvSpPr/>
          <p:nvPr/>
        </p:nvSpPr>
        <p:spPr>
          <a:xfrm>
            <a:off x="6311901" y="20605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2559" name="TextovéPole 47"/>
          <p:cNvSpPr txBox="1">
            <a:spLocks noChangeArrowheads="1"/>
          </p:cNvSpPr>
          <p:nvPr/>
        </p:nvSpPr>
        <p:spPr bwMode="auto">
          <a:xfrm>
            <a:off x="7231251" y="2060575"/>
            <a:ext cx="748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  <a:latin typeface="Times New Roman" panose="02020603050405020304" pitchFamily="18" charset="0"/>
              </a:rPr>
              <a:t>? * P</a:t>
            </a:r>
            <a:r>
              <a:rPr lang="cs-CZ" altLang="cs-CZ" sz="1800" b="1" baseline="-2500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9" name="Elipsa 48"/>
          <p:cNvSpPr/>
          <p:nvPr/>
        </p:nvSpPr>
        <p:spPr>
          <a:xfrm>
            <a:off x="7248525" y="2060576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0" name="Elipsa 49"/>
          <p:cNvSpPr/>
          <p:nvPr/>
        </p:nvSpPr>
        <p:spPr>
          <a:xfrm>
            <a:off x="8183564" y="20605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" name="Elipsa 50"/>
          <p:cNvSpPr/>
          <p:nvPr/>
        </p:nvSpPr>
        <p:spPr>
          <a:xfrm>
            <a:off x="9191626" y="20605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2" name="Elipsa 51"/>
          <p:cNvSpPr/>
          <p:nvPr/>
        </p:nvSpPr>
        <p:spPr>
          <a:xfrm>
            <a:off x="6311901" y="2708276"/>
            <a:ext cx="720725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3" name="Elipsa 52"/>
          <p:cNvSpPr/>
          <p:nvPr/>
        </p:nvSpPr>
        <p:spPr>
          <a:xfrm>
            <a:off x="7248525" y="2708276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4" name="Elipsa 53"/>
          <p:cNvSpPr/>
          <p:nvPr/>
        </p:nvSpPr>
        <p:spPr>
          <a:xfrm>
            <a:off x="8256589" y="2708276"/>
            <a:ext cx="719137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5" name="Elipsa 54"/>
          <p:cNvSpPr/>
          <p:nvPr/>
        </p:nvSpPr>
        <p:spPr>
          <a:xfrm>
            <a:off x="9264650" y="2708276"/>
            <a:ext cx="719138" cy="36036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6" name="Elipsa 55"/>
          <p:cNvSpPr/>
          <p:nvPr/>
        </p:nvSpPr>
        <p:spPr>
          <a:xfrm>
            <a:off x="6383339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7" name="Elipsa 56"/>
          <p:cNvSpPr/>
          <p:nvPr/>
        </p:nvSpPr>
        <p:spPr>
          <a:xfrm>
            <a:off x="7319964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8" name="Elipsa 57"/>
          <p:cNvSpPr/>
          <p:nvPr/>
        </p:nvSpPr>
        <p:spPr>
          <a:xfrm>
            <a:off x="8328026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9" name="Elipsa 58"/>
          <p:cNvSpPr/>
          <p:nvPr/>
        </p:nvSpPr>
        <p:spPr>
          <a:xfrm>
            <a:off x="9336089" y="3284538"/>
            <a:ext cx="720725" cy="36036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0" name="Elipsa 59"/>
          <p:cNvSpPr/>
          <p:nvPr/>
        </p:nvSpPr>
        <p:spPr>
          <a:xfrm>
            <a:off x="6383339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" name="Elipsa 60"/>
          <p:cNvSpPr/>
          <p:nvPr/>
        </p:nvSpPr>
        <p:spPr>
          <a:xfrm>
            <a:off x="7319964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2" name="Elipsa 61"/>
          <p:cNvSpPr/>
          <p:nvPr/>
        </p:nvSpPr>
        <p:spPr>
          <a:xfrm>
            <a:off x="8328026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3" name="Elipsa 62"/>
          <p:cNvSpPr/>
          <p:nvPr/>
        </p:nvSpPr>
        <p:spPr>
          <a:xfrm>
            <a:off x="9336089" y="3933826"/>
            <a:ext cx="720725" cy="3587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64" name="Přímá spojovací šipka 63"/>
          <p:cNvCxnSpPr>
            <a:stCxn id="62554" idx="2"/>
          </p:cNvCxnSpPr>
          <p:nvPr/>
        </p:nvCxnSpPr>
        <p:spPr>
          <a:xfrm>
            <a:off x="6669883" y="2429908"/>
            <a:ext cx="2381" cy="2294493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>
            <a:off x="7608889" y="2420939"/>
            <a:ext cx="1587" cy="229552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>
            <a:off x="8543926" y="2420939"/>
            <a:ext cx="3175" cy="229552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>
            <a:off x="9551989" y="2420939"/>
            <a:ext cx="3175" cy="229552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ipsa 76"/>
          <p:cNvSpPr/>
          <p:nvPr/>
        </p:nvSpPr>
        <p:spPr>
          <a:xfrm>
            <a:off x="7319964" y="4724401"/>
            <a:ext cx="504825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62580" name="TextovéPole 77"/>
          <p:cNvSpPr txBox="1">
            <a:spLocks noChangeArrowheads="1"/>
          </p:cNvSpPr>
          <p:nvPr/>
        </p:nvSpPr>
        <p:spPr bwMode="auto">
          <a:xfrm>
            <a:off x="7391400" y="47244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79" name="Elipsa 78"/>
          <p:cNvSpPr/>
          <p:nvPr/>
        </p:nvSpPr>
        <p:spPr>
          <a:xfrm>
            <a:off x="8256589" y="4724401"/>
            <a:ext cx="503237" cy="50482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000" b="1" dirty="0"/>
          </a:p>
        </p:txBody>
      </p:sp>
      <p:sp>
        <p:nvSpPr>
          <p:cNvPr id="62582" name="TextovéPole 79"/>
          <p:cNvSpPr txBox="1">
            <a:spLocks noChangeArrowheads="1"/>
          </p:cNvSpPr>
          <p:nvPr/>
        </p:nvSpPr>
        <p:spPr bwMode="auto">
          <a:xfrm>
            <a:off x="8328025" y="4724401"/>
            <a:ext cx="386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Times New Roman" panose="02020603050405020304" pitchFamily="18" charset="0"/>
              </a:rPr>
              <a:t>Ʃ</a:t>
            </a:r>
          </a:p>
        </p:txBody>
      </p:sp>
      <p:sp>
        <p:nvSpPr>
          <p:cNvPr id="62583" name="TextovéPole 82"/>
          <p:cNvSpPr txBox="1">
            <a:spLocks noChangeArrowheads="1"/>
          </p:cNvSpPr>
          <p:nvPr/>
        </p:nvSpPr>
        <p:spPr bwMode="auto">
          <a:xfrm>
            <a:off x="6527801" y="5300663"/>
            <a:ext cx="3720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C00000"/>
                </a:solidFill>
                <a:latin typeface="Times New Roman" panose="02020603050405020304" pitchFamily="18" charset="0"/>
              </a:rPr>
              <a:t>Nejvyšší číslo = VÍTĚZ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3648076" y="4581526"/>
            <a:ext cx="14398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Z tabulky vážení kritérií</a:t>
            </a:r>
          </a:p>
        </p:txBody>
      </p:sp>
      <p:sp>
        <p:nvSpPr>
          <p:cNvPr id="87" name="Oblouk 86"/>
          <p:cNvSpPr/>
          <p:nvPr/>
        </p:nvSpPr>
        <p:spPr>
          <a:xfrm rot="5666847">
            <a:off x="4554538" y="4024313"/>
            <a:ext cx="1127125" cy="863600"/>
          </a:xfrm>
          <a:prstGeom prst="arc">
            <a:avLst>
              <a:gd name="adj1" fmla="val 16200000"/>
              <a:gd name="adj2" fmla="val 21302908"/>
            </a:avLst>
          </a:prstGeom>
          <a:ln w="38100">
            <a:prstDash val="sysDash"/>
            <a:headEnd type="arrow"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8" name="Výbuch 2 87"/>
          <p:cNvSpPr/>
          <p:nvPr/>
        </p:nvSpPr>
        <p:spPr>
          <a:xfrm>
            <a:off x="8472489" y="404814"/>
            <a:ext cx="1584325" cy="5032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MHA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3287713" y="3429000"/>
            <a:ext cx="2520950" cy="20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cs typeface="Arial" charset="0"/>
              </a:rPr>
              <a:t>Vyřazení nepostupujících z tabulky</a:t>
            </a:r>
          </a:p>
          <a:p>
            <a:pPr eaLnBrk="1" hangingPunct="1">
              <a:defRPr/>
            </a:pPr>
            <a:endParaRPr lang="cs-CZ" b="1" dirty="0">
              <a:cs typeface="Arial" charset="0"/>
            </a:endParaRPr>
          </a:p>
          <a:p>
            <a:pPr eaLnBrk="1" hangingPunct="1">
              <a:defRPr/>
            </a:pPr>
            <a:r>
              <a:rPr lang="cs-CZ" b="1" dirty="0">
                <a:cs typeface="Arial" charset="0"/>
              </a:rPr>
              <a:t>Změna pořadí podle upřesněných nabídek</a:t>
            </a:r>
          </a:p>
          <a:p>
            <a:pPr eaLnBrk="1" hangingPunct="1">
              <a:defRPr/>
            </a:pPr>
            <a:endParaRPr lang="cs-CZ" dirty="0">
              <a:cs typeface="Arial" charset="0"/>
            </a:endParaRPr>
          </a:p>
        </p:txBody>
      </p:sp>
      <p:sp>
        <p:nvSpPr>
          <p:cNvPr id="71" name="Obdélník 70"/>
          <p:cNvSpPr/>
          <p:nvPr/>
        </p:nvSpPr>
        <p:spPr>
          <a:xfrm>
            <a:off x="6096001" y="1196976"/>
            <a:ext cx="792163" cy="352742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3" name="Obdélník 72"/>
          <p:cNvSpPr/>
          <p:nvPr/>
        </p:nvSpPr>
        <p:spPr>
          <a:xfrm>
            <a:off x="9048751" y="1196976"/>
            <a:ext cx="792163" cy="352742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4" name="Násobení 73"/>
          <p:cNvSpPr/>
          <p:nvPr/>
        </p:nvSpPr>
        <p:spPr>
          <a:xfrm>
            <a:off x="6240463" y="2420938"/>
            <a:ext cx="576262" cy="6477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5" name="Násobení 74"/>
          <p:cNvSpPr/>
          <p:nvPr/>
        </p:nvSpPr>
        <p:spPr>
          <a:xfrm>
            <a:off x="9191626" y="2492375"/>
            <a:ext cx="576263" cy="64928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8937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mtClean="0"/>
              <a:t>Ukončení výběrového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8076" y="1125538"/>
            <a:ext cx="6264275" cy="5256212"/>
          </a:xfrm>
          <a:solidFill>
            <a:schemeClr val="tx2">
              <a:lumMod val="20000"/>
              <a:lumOff val="80000"/>
              <a:alpha val="56000"/>
            </a:schemeClr>
          </a:solidFill>
          <a:ln w="28575" cmpd="thickThin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Po ukončení je nutno správně zvolit „otevřenost“ sdělení pro neúspěšné účastníky: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b="1" dirty="0"/>
              <a:t>Nesdělovat NIC, počkat na dotaz neúspěšného uchazeče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b="1" dirty="0"/>
              <a:t>Odmítnutí uchazeče sdělit bez jakýchkoliv odůvodnění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b="1" dirty="0"/>
              <a:t>Poskytnout uchazečům přiměřenou zpětnou marketingovou vazbu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b="1" dirty="0"/>
              <a:t>Plné zveřejnění dokumentace výběrového řízení</a:t>
            </a:r>
          </a:p>
          <a:p>
            <a:pPr marL="893763" indent="0">
              <a:buNone/>
              <a:defRPr/>
            </a:pPr>
            <a:r>
              <a:rPr lang="cs-CZ" sz="2400" b="1" dirty="0"/>
              <a:t>…..</a:t>
            </a:r>
            <a:r>
              <a:rPr lang="cs-CZ" sz="1600" b="1" dirty="0"/>
              <a:t>pozn.: při vyhodnocování spokojenosti zákazníků je lépe jednat bez přítomnosti dodavatele </a:t>
            </a:r>
            <a:r>
              <a:rPr lang="cs-CZ" sz="1600" b="1" dirty="0">
                <a:sym typeface="Wingdings" pitchFamily="2" charset="2"/>
              </a:rPr>
              <a:t>.</a:t>
            </a:r>
          </a:p>
          <a:p>
            <a:pPr marL="893763" indent="0">
              <a:buNone/>
              <a:defRPr/>
            </a:pPr>
            <a:endParaRPr lang="cs-CZ" sz="1600" b="1" dirty="0"/>
          </a:p>
          <a:p>
            <a:pPr marL="893763" indent="-801688">
              <a:buNone/>
              <a:defRPr/>
            </a:pPr>
            <a:endParaRPr lang="cs-CZ" sz="1600" b="1" dirty="0"/>
          </a:p>
          <a:p>
            <a:pPr marL="893763" indent="-801688"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POZOR: </a:t>
            </a:r>
          </a:p>
          <a:p>
            <a:pPr marL="92075" indent="0" algn="ctr">
              <a:buNone/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!!! </a:t>
            </a:r>
            <a:r>
              <a:rPr lang="cs-CZ" sz="2100" b="1" dirty="0">
                <a:solidFill>
                  <a:schemeClr val="accent1">
                    <a:lumMod val="75000"/>
                  </a:schemeClr>
                </a:solidFill>
              </a:rPr>
              <a:t>„uražený“ postoj odmítnutého uchazeče je zákazníkem velmi negativně vnímán. Podruhé, nebo od „známých  zadavatele“ už by jste nemuseli být vůbec osloveni!!!!</a:t>
            </a:r>
          </a:p>
          <a:p>
            <a:pPr marL="893763" indent="0">
              <a:buNone/>
              <a:defRPr/>
            </a:pP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1524000" y="3429000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Párové vážení kritérií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0" y="170080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Průzkum nákupního trhu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24000" y="227687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Volba kritérií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24000" y="2852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Tvorba poptávky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24000" y="112474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Specifikace produktu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24000" y="4005064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Jednání s dodavateli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524000" y="4581128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Vyhodnocení nabídek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24000" y="5157192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2. kolo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výb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řízení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524000" y="573325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Finální vyhodnocení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24000" y="6281936"/>
            <a:ext cx="1584176" cy="5760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</a:rPr>
              <a:t>Ukončení výběrového </a:t>
            </a:r>
            <a:r>
              <a:rPr lang="cs-CZ" sz="1600" b="1" dirty="0" err="1">
                <a:solidFill>
                  <a:schemeClr val="tx1"/>
                </a:solidFill>
              </a:rPr>
              <a:t>ř</a:t>
            </a:r>
            <a:r>
              <a:rPr lang="cs-CZ" sz="16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7" name="Přímá spojovací čára 16"/>
          <p:cNvCxnSpPr/>
          <p:nvPr/>
        </p:nvCxnSpPr>
        <p:spPr>
          <a:xfrm>
            <a:off x="4008438" y="1844676"/>
            <a:ext cx="5327650" cy="5048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 flipV="1">
            <a:off x="4151313" y="1844676"/>
            <a:ext cx="5257800" cy="5048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4224338" y="3860801"/>
            <a:ext cx="5472112" cy="36036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flipV="1">
            <a:off x="4224338" y="3860801"/>
            <a:ext cx="5327650" cy="2889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4615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769441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sz="3200" b="1" dirty="0" smtClean="0"/>
              <a:t>Spádové 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Vícepodlažní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Paternoster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Miniload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391" y="384720"/>
            <a:ext cx="8098609" cy="27194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899" y="3488900"/>
            <a:ext cx="3294584" cy="32945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8797"/>
            <a:ext cx="2432433" cy="25747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794" y="3270518"/>
            <a:ext cx="4598088" cy="36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844825"/>
            <a:ext cx="8435975" cy="428133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dirty="0" smtClean="0"/>
              <a:t>Děkuji za pozornost!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700" dirty="0"/>
              <a:t>© </a:t>
            </a:r>
            <a:r>
              <a:rPr lang="cs-CZ" sz="2700" dirty="0" smtClean="0"/>
              <a:t>2017 Ing. Radek David, Alog.</a:t>
            </a:r>
            <a:endParaRPr lang="cs-CZ" sz="2700" dirty="0"/>
          </a:p>
          <a:p>
            <a:pPr marL="0" indent="0">
              <a:lnSpc>
                <a:spcPct val="80000"/>
              </a:lnSpc>
              <a:buNone/>
            </a:pPr>
            <a:endParaRPr lang="cs-CZ" sz="27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700" dirty="0"/>
              <a:t>Tento seminář pořádá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700" dirty="0"/>
              <a:t>Nakladatelství FORUM s.r.o., divize školení a vzdělávání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000" dirty="0"/>
              <a:t>Střelničná 1861/8a, Praha 8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000" dirty="0"/>
              <a:t>tel: +420 251 115 576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000" dirty="0"/>
              <a:t>fax: +420 251 512 422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000" u="sng" dirty="0">
                <a:hlinkClick r:id="rId3"/>
              </a:rPr>
              <a:t>office@</a:t>
            </a:r>
            <a:r>
              <a:rPr lang="cs-CZ" sz="2000" u="sng" dirty="0" err="1">
                <a:hlinkClick r:id="rId3"/>
              </a:rPr>
              <a:t>forum</a:t>
            </a:r>
            <a:r>
              <a:rPr lang="cs-CZ" sz="2000" u="sng" dirty="0">
                <a:hlinkClick r:id="rId3"/>
              </a:rPr>
              <a:t>-media.cz</a:t>
            </a:r>
            <a:r>
              <a:rPr lang="cs-CZ" sz="20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000" u="sng" dirty="0">
                <a:hlinkClick r:id="rId4"/>
              </a:rPr>
              <a:t>www.</a:t>
            </a:r>
            <a:r>
              <a:rPr lang="cs-CZ" sz="2000" u="sng" dirty="0" err="1">
                <a:hlinkClick r:id="rId4"/>
              </a:rPr>
              <a:t>forum</a:t>
            </a:r>
            <a:r>
              <a:rPr lang="cs-CZ" sz="2000" u="sng" dirty="0">
                <a:hlinkClick r:id="rId4"/>
              </a:rPr>
              <a:t>-media.cz</a:t>
            </a:r>
            <a:r>
              <a:rPr lang="cs-CZ" sz="2000" dirty="0"/>
              <a:t>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6B8F6-5A27-48A3-A261-B19B74228E71}" type="slidenum">
              <a:rPr lang="cs-CZ"/>
              <a:pPr>
                <a:defRPr/>
              </a:pPr>
              <a:t>70</a:t>
            </a:fld>
            <a:endParaRPr lang="cs-CZ" dirty="0"/>
          </a:p>
        </p:txBody>
      </p:sp>
      <p:pic>
        <p:nvPicPr>
          <p:cNvPr id="25603" name="Obrázek 7" descr="forum logo 2010_27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8388" y="115888"/>
            <a:ext cx="18018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37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769441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 </a:t>
            </a:r>
          </a:p>
          <a:p>
            <a:pPr lvl="1"/>
            <a:r>
              <a:rPr lang="cs-CZ" sz="3200" b="1" dirty="0" smtClean="0"/>
              <a:t>Vícepodlažní</a:t>
            </a: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Paternoster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Miniload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856" y="81101"/>
            <a:ext cx="4317383" cy="3839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48" y="3548738"/>
            <a:ext cx="4138700" cy="30986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570" y="3286464"/>
            <a:ext cx="4137430" cy="33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320" y="0"/>
            <a:ext cx="3398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STACIONÁRNÍ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0320" y="769441"/>
            <a:ext cx="4096871" cy="31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Regály na kusové zboží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Konvenční</a:t>
            </a:r>
          </a:p>
          <a:p>
            <a:pPr lvl="1"/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Spádové </a:t>
            </a:r>
          </a:p>
          <a:p>
            <a:pPr lvl="1"/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Vícepodlažní</a:t>
            </a:r>
          </a:p>
          <a:p>
            <a:pPr lvl="1"/>
            <a:r>
              <a:rPr lang="cs-CZ" sz="3200" b="1" dirty="0" err="1" smtClean="0"/>
              <a:t>Paternoster</a:t>
            </a:r>
            <a:endParaRPr lang="cs-CZ" sz="3200" b="1" dirty="0"/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Shuttle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bg2">
                    <a:lumMod val="75000"/>
                  </a:schemeClr>
                </a:solidFill>
              </a:rPr>
              <a:t>Miniload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602" y="2974501"/>
            <a:ext cx="2667000" cy="36385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488" y="412015"/>
            <a:ext cx="2611552" cy="28497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54" y="3736738"/>
            <a:ext cx="5803068" cy="312126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36979" y="4763069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Horizontální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890040" y="900752"/>
            <a:ext cx="10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Vertikální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1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RHCz7ZQwJjSneWu5AQ1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ZhQ7AjZPP9wHuuqCU6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hVTyh2pffNUgX5t9kJ2z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CVwUjkIW7DC770Pjrt2R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2LgjAJRsTmIVywXBMdmE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MkZ2qwXEC7kSHLlx49cb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UVvqmiy8Ww3uptIQXfGw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pUgdG6EgZ2Cn4cIrQWmh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PpwhVM1WTNi3UKEGyFd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pzriRHM8ktwYrO9OIuX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L8OGcgNBygfuZXQDUk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6AMqW8sceY1P0dYsQr5TI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PxVjPwKWIEBBONiuavvkJ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JWPbX5zDUX8VBSnmJ3EP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Sbax9KPErIUgcm0lMR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fPuWBi24fq2yWVVDAnf6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SB0szqvgrEQ5cvtiQu7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UXmj4Ze8A3QHHLfbV2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8U0Qs9cFP60wG26flw1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NeuNH3Ey4HkMpPrjew5VV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Hb4c5GHWAgrkGv3L5y7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u2peLhAosP5uuTTlKQjC9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8587</TotalTime>
  <Words>2479</Words>
  <Application>Microsoft Office PowerPoint</Application>
  <PresentationFormat>Širokoúhlá obrazovka</PresentationFormat>
  <Paragraphs>975</Paragraphs>
  <Slides>70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Symbol</vt:lpstr>
      <vt:lpstr>Times New Roman</vt:lpstr>
      <vt:lpstr>Wingdings</vt:lpstr>
      <vt:lpstr>Motiv Office</vt:lpstr>
      <vt:lpstr>Graf</vt:lpstr>
      <vt:lpstr>Manažer logistiky Nákup a logistika Ing. Radek David, ALog.</vt:lpstr>
      <vt:lpstr>OBSAH SEMINÁŘE</vt:lpstr>
      <vt:lpstr>Stacionární skladové technologie</vt:lpstr>
      <vt:lpstr>Mobilní skladové technologie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OBSAH WEBINÁŘE</vt:lpstr>
      <vt:lpstr>POČET A LOKALIZACE DISTRIBUČNÍCH MÍST </vt:lpstr>
      <vt:lpstr>Optimální počet skladů </vt:lpstr>
      <vt:lpstr>SW řešení pro optimalizaci počtu a umístění DC </vt:lpstr>
      <vt:lpstr>Výstupy vizualizace variant</vt:lpstr>
      <vt:lpstr>Srovnání sumy celkových nákladů</vt:lpstr>
      <vt:lpstr>Optimalizace rozvozových tras</vt:lpstr>
      <vt:lpstr>Funkce zásob v podniku</vt:lpstr>
      <vt:lpstr>Logistické náklady  spojené se zásobami</vt:lpstr>
      <vt:lpstr>Optimální velikost dávky</vt:lpstr>
      <vt:lpstr>Průběh zásoby v čase</vt:lpstr>
      <vt:lpstr>Optimální velikost dávky</vt:lpstr>
      <vt:lpstr>Pojistná zásoba</vt:lpstr>
      <vt:lpstr>Pojistná zásoba ovlivněná dodavatelem</vt:lpstr>
      <vt:lpstr>Normální rozložení pravděpodobnosti</vt:lpstr>
      <vt:lpstr>Rozptyl poptávky</vt:lpstr>
      <vt:lpstr>Signální hladina zásob</vt:lpstr>
      <vt:lpstr>Nákupní objednávkové systémy</vt:lpstr>
      <vt:lpstr>Proměnlivé P, fixní Q</vt:lpstr>
      <vt:lpstr>Proměnlivé Q, fixní P</vt:lpstr>
      <vt:lpstr>Proměnlivé P, proměnlivé Q</vt:lpstr>
      <vt:lpstr>Prezentace aplikace PowerPoint</vt:lpstr>
      <vt:lpstr>Průběh řízeného nákupního procesu</vt:lpstr>
      <vt:lpstr>Specifikace produktu</vt:lpstr>
      <vt:lpstr>Průzkum nákupního trhu</vt:lpstr>
      <vt:lpstr>Volba kritérií </vt:lpstr>
      <vt:lpstr>Tvorba poptávky - dokumentace</vt:lpstr>
      <vt:lpstr>Párové vážení kritérií</vt:lpstr>
      <vt:lpstr>Párové vážení kritérií příklad</vt:lpstr>
      <vt:lpstr>Jednání s dodavateli</vt:lpstr>
      <vt:lpstr> Obchodní jednání taktika a průběh vedení rozhovoru </vt:lpstr>
      <vt:lpstr> Obchodní jednání Faktory ovlivňující výsledek jednání </vt:lpstr>
      <vt:lpstr> Obchodní jednání využití znalosti psychologie vyjednávání prodejců  </vt:lpstr>
      <vt:lpstr> Obchodní jednání Taktika vyjednávání – využití transakční analýzy  </vt:lpstr>
      <vt:lpstr>Vyhodnocení nabídek</vt:lpstr>
      <vt:lpstr>Vyhodnocení nabídek příklad</vt:lpstr>
      <vt:lpstr>Druhé kolo výběrového řízení</vt:lpstr>
      <vt:lpstr>Druhé kolo výběrového řízení</vt:lpstr>
      <vt:lpstr>Vyhodnocení nabídek</vt:lpstr>
      <vt:lpstr>Ukončení výběrového řízení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David</dc:creator>
  <cp:lastModifiedBy>Radek David</cp:lastModifiedBy>
  <cp:revision>97</cp:revision>
  <dcterms:created xsi:type="dcterms:W3CDTF">2016-11-19T09:39:51Z</dcterms:created>
  <dcterms:modified xsi:type="dcterms:W3CDTF">2017-11-19T13:24:08Z</dcterms:modified>
</cp:coreProperties>
</file>