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7"/>
  </p:notesMasterIdLst>
  <p:sldIdLst>
    <p:sldId id="256" r:id="rId2"/>
    <p:sldId id="258" r:id="rId3"/>
    <p:sldId id="257" r:id="rId4"/>
    <p:sldId id="266" r:id="rId5"/>
    <p:sldId id="267" r:id="rId6"/>
    <p:sldId id="268" r:id="rId7"/>
    <p:sldId id="269" r:id="rId8"/>
    <p:sldId id="270" r:id="rId9"/>
    <p:sldId id="297" r:id="rId10"/>
    <p:sldId id="298" r:id="rId11"/>
    <p:sldId id="299" r:id="rId12"/>
    <p:sldId id="300" r:id="rId13"/>
    <p:sldId id="301" r:id="rId14"/>
    <p:sldId id="259" r:id="rId15"/>
    <p:sldId id="260" r:id="rId16"/>
    <p:sldId id="261" r:id="rId17"/>
    <p:sldId id="262" r:id="rId18"/>
    <p:sldId id="263" r:id="rId19"/>
    <p:sldId id="264" r:id="rId20"/>
    <p:sldId id="265" r:id="rId21"/>
    <p:sldId id="271" r:id="rId22"/>
    <p:sldId id="272" r:id="rId23"/>
    <p:sldId id="273" r:id="rId24"/>
    <p:sldId id="279" r:id="rId25"/>
    <p:sldId id="280" r:id="rId26"/>
    <p:sldId id="281" r:id="rId27"/>
    <p:sldId id="275" r:id="rId28"/>
    <p:sldId id="284" r:id="rId29"/>
    <p:sldId id="282" r:id="rId30"/>
    <p:sldId id="283" r:id="rId31"/>
    <p:sldId id="285" r:id="rId32"/>
    <p:sldId id="276" r:id="rId33"/>
    <p:sldId id="277" r:id="rId34"/>
    <p:sldId id="288" r:id="rId35"/>
    <p:sldId id="286" r:id="rId36"/>
    <p:sldId id="287" r:id="rId37"/>
    <p:sldId id="289" r:id="rId38"/>
    <p:sldId id="290" r:id="rId39"/>
    <p:sldId id="291" r:id="rId40"/>
    <p:sldId id="292" r:id="rId41"/>
    <p:sldId id="293" r:id="rId42"/>
    <p:sldId id="294" r:id="rId43"/>
    <p:sldId id="295" r:id="rId44"/>
    <p:sldId id="296" r:id="rId45"/>
    <p:sldId id="278" r:id="rId4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03592-25F2-433B-B5B3-8C8F22633041}" type="datetimeFigureOut">
              <a:rPr lang="cs-CZ" smtClean="0"/>
              <a:t>06.02.2019</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DB0C8F-1898-4366-9B0D-24B3B4FFCCF1}" type="slidenum">
              <a:rPr lang="cs-CZ" smtClean="0"/>
              <a:t>‹#›</a:t>
            </a:fld>
            <a:endParaRPr lang="cs-CZ"/>
          </a:p>
        </p:txBody>
      </p:sp>
    </p:spTree>
    <p:extLst>
      <p:ext uri="{BB962C8B-B14F-4D97-AF65-F5344CB8AC3E}">
        <p14:creationId xmlns:p14="http://schemas.microsoft.com/office/powerpoint/2010/main" val="533013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ZDROJ:</a:t>
            </a:r>
            <a:r>
              <a:rPr lang="cs-CZ" baseline="0" dirty="0" smtClean="0"/>
              <a:t> MŠMT (dostupné na: http://www.msmt.cz/dokumenty-3/vyhlaska-c-27-2016-sb-o-vzdelavani-zaku-se-specialnimi-2)</a:t>
            </a:r>
            <a:endParaRPr lang="cs-CZ" dirty="0"/>
          </a:p>
        </p:txBody>
      </p:sp>
      <p:sp>
        <p:nvSpPr>
          <p:cNvPr id="4" name="Zástupný symbol pro číslo snímku 3"/>
          <p:cNvSpPr>
            <a:spLocks noGrp="1"/>
          </p:cNvSpPr>
          <p:nvPr>
            <p:ph type="sldNum" sz="quarter" idx="10"/>
          </p:nvPr>
        </p:nvSpPr>
        <p:spPr/>
        <p:txBody>
          <a:bodyPr/>
          <a:lstStyle/>
          <a:p>
            <a:fld id="{2EDB0C8F-1898-4366-9B0D-24B3B4FFCCF1}" type="slidenum">
              <a:rPr lang="cs-CZ" smtClean="0"/>
              <a:t>8</a:t>
            </a:fld>
            <a:endParaRPr lang="cs-CZ"/>
          </a:p>
        </p:txBody>
      </p:sp>
    </p:spTree>
    <p:extLst>
      <p:ext uri="{BB962C8B-B14F-4D97-AF65-F5344CB8AC3E}">
        <p14:creationId xmlns:p14="http://schemas.microsoft.com/office/powerpoint/2010/main" val="3745057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7" name="Obdélní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2362200" y="4038600"/>
            <a:ext cx="6477000" cy="1828800"/>
          </a:xfrm>
        </p:spPr>
        <p:txBody>
          <a:bodyPr anchor="b"/>
          <a:lstStyle>
            <a:lvl1pPr>
              <a:defRPr cap="all" baseline="0"/>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8A2481B-5154-415F-B752-558547769AA3}" type="datetimeFigureOut">
              <a:rPr lang="cs-CZ" smtClean="0"/>
              <a:pPr/>
              <a:t>06.02.2019</a:t>
            </a:fld>
            <a:endParaRPr lang="cs-CZ"/>
          </a:p>
        </p:txBody>
      </p:sp>
      <p:sp>
        <p:nvSpPr>
          <p:cNvPr id="17" name="Zástupný symbol pro zápatí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cs-CZ"/>
          </a:p>
        </p:txBody>
      </p:sp>
      <p:sp>
        <p:nvSpPr>
          <p:cNvPr id="29" name="Zástupný symbol pro číslo snímku 28"/>
          <p:cNvSpPr>
            <a:spLocks noGrp="1"/>
          </p:cNvSpPr>
          <p:nvPr>
            <p:ph type="sldNum" sz="quarter" idx="12"/>
          </p:nvPr>
        </p:nvSpPr>
        <p:spPr>
          <a:xfrm>
            <a:off x="8001000" y="228600"/>
            <a:ext cx="838200" cy="381000"/>
          </a:xfrm>
        </p:spPr>
        <p:txBody>
          <a:bodyPr/>
          <a:lstStyle>
            <a:lvl1pPr>
              <a:defRPr>
                <a:solidFill>
                  <a:schemeClr val="tx2"/>
                </a:solidFill>
              </a:defRPr>
            </a:lvl1pPr>
          </a:lstStyle>
          <a:p>
            <a:fld id="{20264769-77EF-4CD0-90DE-F7D7F2D423C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06.02.2019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1"/>
      </p:bgRef>
    </p:bg>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609600"/>
            <a:ext cx="2057400" cy="55165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609600"/>
            <a:ext cx="5562600" cy="5516564"/>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6553200" y="6248402"/>
            <a:ext cx="2209800" cy="365125"/>
          </a:xfrm>
        </p:spPr>
        <p:txBody>
          <a:bodyPr/>
          <a:lstStyle/>
          <a:p>
            <a:fld id="{18A2481B-5154-415F-B752-558547769AA3}" type="datetimeFigureOut">
              <a:rPr lang="cs-CZ" smtClean="0"/>
              <a:pPr/>
              <a:t>06.02.2019</a:t>
            </a:fld>
            <a:endParaRPr lang="cs-CZ"/>
          </a:p>
        </p:txBody>
      </p:sp>
      <p:sp>
        <p:nvSpPr>
          <p:cNvPr id="5" name="Zástupný symbol pro zápatí 4"/>
          <p:cNvSpPr>
            <a:spLocks noGrp="1"/>
          </p:cNvSpPr>
          <p:nvPr>
            <p:ph type="ftr" sz="quarter" idx="11"/>
          </p:nvPr>
        </p:nvSpPr>
        <p:spPr>
          <a:xfrm>
            <a:off x="457201" y="6248207"/>
            <a:ext cx="5573483" cy="365125"/>
          </a:xfrm>
        </p:spPr>
        <p:txBody>
          <a:bodyPr/>
          <a:lstStyle/>
          <a:p>
            <a:endParaRPr lang="cs-CZ"/>
          </a:p>
        </p:txBody>
      </p:sp>
      <p:sp>
        <p:nvSpPr>
          <p:cNvPr id="7" name="Obdélní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rot="5400000">
            <a:off x="5989638" y="144462"/>
            <a:ext cx="533400" cy="244476"/>
          </a:xfrm>
        </p:spPr>
        <p:txBody>
          <a:bodyPr/>
          <a:lstStyle/>
          <a:p>
            <a:fld id="{20264769-77EF-4CD0-90DE-F7D7F2D423C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153400" cy="990600"/>
          </a:xfrm>
        </p:spPr>
        <p:txBody>
          <a:body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06.02.2019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lvl1pPr>
              <a:defRPr>
                <a:solidFill>
                  <a:srgbClr val="FFFFFF"/>
                </a:solidFill>
              </a:defRPr>
            </a:lvl1pPr>
          </a:lstStyle>
          <a:p>
            <a:fld id="{20264769-77EF-4CD0-90DE-F7D7F2D423C4}" type="slidenum">
              <a:rPr lang="cs-CZ" smtClean="0"/>
              <a:pPr/>
              <a:t>‹#›</a:t>
            </a:fld>
            <a:endParaRPr lang="cs-CZ"/>
          </a:p>
        </p:txBody>
      </p:sp>
      <p:sp>
        <p:nvSpPr>
          <p:cNvPr id="8" name="Zástupný symbol pro obsah 7"/>
          <p:cNvSpPr>
            <a:spLocks noGrp="1"/>
          </p:cNvSpPr>
          <p:nvPr>
            <p:ph sz="quarter" idx="1"/>
          </p:nvPr>
        </p:nvSpPr>
        <p:spPr>
          <a:xfrm>
            <a:off x="612648" y="1600200"/>
            <a:ext cx="8153400" cy="44958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7" name="Obdélní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cs-CZ" smtClean="0"/>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18A2481B-5154-415F-B752-558547769AA3}" type="datetimeFigureOut">
              <a:rPr lang="cs-CZ" smtClean="0"/>
              <a:pPr/>
              <a:t>06.02.2019</a:t>
            </a:fld>
            <a:endParaRPr lang="cs-CZ"/>
          </a:p>
        </p:txBody>
      </p:sp>
      <p:sp>
        <p:nvSpPr>
          <p:cNvPr id="13" name="Zástupný symbol pro číslo snímk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0264769-77EF-4CD0-90DE-F7D7F2D423C4}" type="slidenum">
              <a:rPr lang="cs-CZ" smtClean="0"/>
              <a:pPr/>
              <a:t>‹#›</a:t>
            </a:fld>
            <a:endParaRPr lang="cs-CZ"/>
          </a:p>
        </p:txBody>
      </p:sp>
      <p:sp>
        <p:nvSpPr>
          <p:cNvPr id="14" name="Zástupný symbol pro zápatí 13"/>
          <p:cNvSpPr>
            <a:spLocks noGrp="1"/>
          </p:cNvSpPr>
          <p:nvPr>
            <p:ph type="ftr" sz="quarter" idx="12"/>
          </p:nvPr>
        </p:nvSpPr>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9" name="Zástupný symbol pro obsah 8"/>
          <p:cNvSpPr>
            <a:spLocks noGrp="1"/>
          </p:cNvSpPr>
          <p:nvPr>
            <p:ph sz="quarter" idx="1"/>
          </p:nvPr>
        </p:nvSpPr>
        <p:spPr>
          <a:xfrm>
            <a:off x="609600" y="1589567"/>
            <a:ext cx="38862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844901" y="1589567"/>
            <a:ext cx="38862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8" name="Zástupný symbol pro datum 7"/>
          <p:cNvSpPr>
            <a:spLocks noGrp="1"/>
          </p:cNvSpPr>
          <p:nvPr>
            <p:ph type="dt" sz="half" idx="15"/>
          </p:nvPr>
        </p:nvSpPr>
        <p:spPr/>
        <p:txBody>
          <a:bodyPr rtlCol="0"/>
          <a:lstStyle/>
          <a:p>
            <a:fld id="{18A2481B-5154-415F-B752-558547769AA3}" type="datetimeFigureOut">
              <a:rPr lang="cs-CZ" smtClean="0"/>
              <a:pPr/>
              <a:t>06.02.2019</a:t>
            </a:fld>
            <a:endParaRPr lang="cs-CZ"/>
          </a:p>
        </p:txBody>
      </p:sp>
      <p:sp>
        <p:nvSpPr>
          <p:cNvPr id="10" name="Zástupný symbol pro číslo snímku 9"/>
          <p:cNvSpPr>
            <a:spLocks noGrp="1"/>
          </p:cNvSpPr>
          <p:nvPr>
            <p:ph type="sldNum" sz="quarter" idx="16"/>
          </p:nvPr>
        </p:nvSpPr>
        <p:spPr/>
        <p:txBody>
          <a:bodyPr rtlCol="0"/>
          <a:lstStyle/>
          <a:p>
            <a:fld id="{20264769-77EF-4CD0-90DE-F7D7F2D423C4}" type="slidenum">
              <a:rPr lang="cs-CZ" smtClean="0"/>
              <a:pPr/>
              <a:t>‹#›</a:t>
            </a:fld>
            <a:endParaRPr lang="cs-CZ"/>
          </a:p>
        </p:txBody>
      </p:sp>
      <p:sp>
        <p:nvSpPr>
          <p:cNvPr id="12" name="Zástupný symbol pro zápatí 11"/>
          <p:cNvSpPr>
            <a:spLocks noGrp="1"/>
          </p:cNvSpPr>
          <p:nvPr>
            <p:ph type="ftr" sz="quarter" idx="17"/>
          </p:nvPr>
        </p:nvSpPr>
        <p:spPr/>
        <p:txBody>
          <a:bodyPr rtlCol="0"/>
          <a:lstStyle/>
          <a:p>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33400" y="273050"/>
            <a:ext cx="8153400" cy="869950"/>
          </a:xfrm>
        </p:spPr>
        <p:txBody>
          <a:bodyPr anchor="ctr"/>
          <a:lstStyle>
            <a:lvl1pPr>
              <a:defRPr/>
            </a:lvl1pPr>
          </a:lstStyle>
          <a:p>
            <a:r>
              <a:rPr kumimoji="0" lang="cs-CZ" smtClean="0"/>
              <a:t>Klepnutím lze upravit styl předlohy nadpisů.</a:t>
            </a:r>
            <a:endParaRPr kumimoji="0" lang="en-US"/>
          </a:p>
        </p:txBody>
      </p:sp>
      <p:sp>
        <p:nvSpPr>
          <p:cNvPr id="11" name="Zástupný symbol pro obsah 10"/>
          <p:cNvSpPr>
            <a:spLocks noGrp="1"/>
          </p:cNvSpPr>
          <p:nvPr>
            <p:ph sz="quarter" idx="2"/>
          </p:nvPr>
        </p:nvSpPr>
        <p:spPr>
          <a:xfrm>
            <a:off x="609600" y="2438400"/>
            <a:ext cx="3886200" cy="35814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800600" y="2438400"/>
            <a:ext cx="3886200" cy="35814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5"/>
          </p:nvPr>
        </p:nvSpPr>
        <p:spPr/>
        <p:txBody>
          <a:bodyPr rtlCol="0"/>
          <a:lstStyle/>
          <a:p>
            <a:fld id="{18A2481B-5154-415F-B752-558547769AA3}" type="datetimeFigureOut">
              <a:rPr lang="cs-CZ" smtClean="0"/>
              <a:pPr/>
              <a:t>06.02.2019</a:t>
            </a:fld>
            <a:endParaRPr lang="cs-CZ"/>
          </a:p>
        </p:txBody>
      </p:sp>
      <p:sp>
        <p:nvSpPr>
          <p:cNvPr id="12" name="Zástupný symbol pro číslo snímku 11"/>
          <p:cNvSpPr>
            <a:spLocks noGrp="1"/>
          </p:cNvSpPr>
          <p:nvPr>
            <p:ph type="sldNum" sz="quarter" idx="16"/>
          </p:nvPr>
        </p:nvSpPr>
        <p:spPr/>
        <p:txBody>
          <a:bodyPr rtlCol="0"/>
          <a:lstStyle/>
          <a:p>
            <a:fld id="{20264769-77EF-4CD0-90DE-F7D7F2D423C4}" type="slidenum">
              <a:rPr lang="cs-CZ" smtClean="0"/>
              <a:pPr/>
              <a:t>‹#›</a:t>
            </a:fld>
            <a:endParaRPr lang="cs-CZ"/>
          </a:p>
        </p:txBody>
      </p:sp>
      <p:sp>
        <p:nvSpPr>
          <p:cNvPr id="14" name="Zástupný symbol pro zápatí 13"/>
          <p:cNvSpPr>
            <a:spLocks noGrp="1"/>
          </p:cNvSpPr>
          <p:nvPr>
            <p:ph type="ftr" sz="quarter" idx="17"/>
          </p:nvPr>
        </p:nvSpPr>
        <p:spPr/>
        <p:txBody>
          <a:bodyPr rtlCol="0"/>
          <a:lstStyle/>
          <a:p>
            <a:endParaRPr lang="cs-CZ"/>
          </a:p>
        </p:txBody>
      </p:sp>
      <p:sp>
        <p:nvSpPr>
          <p:cNvPr id="16" name="Zástupný symbol pro tex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5" name="Zástupný symbol pro tex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18A2481B-5154-415F-B752-558547769AA3}" type="datetimeFigureOut">
              <a:rPr lang="cs-CZ" smtClean="0"/>
              <a:pPr/>
              <a:t>06.02.2019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lvl1pPr>
              <a:defRPr>
                <a:solidFill>
                  <a:srgbClr val="FFFFFF"/>
                </a:solidFill>
              </a:defRPr>
            </a:lvl1p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06.02.2019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0" y="6248400"/>
            <a:ext cx="533400" cy="381000"/>
          </a:xfrm>
        </p:spPr>
        <p:txBody>
          <a:bodyPr/>
          <a:lstStyle>
            <a:lvl1pPr>
              <a:defRPr>
                <a:solidFill>
                  <a:schemeClr val="tx2"/>
                </a:solidFill>
              </a:defRPr>
            </a:lvl1p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8077200" cy="869950"/>
          </a:xfrm>
        </p:spPr>
        <p:txBody>
          <a:bodyPr anchor="ctr"/>
          <a:lstStyle>
            <a:lvl1pPr algn="l">
              <a:buNone/>
              <a:defRPr sz="4400" b="0"/>
            </a:lvl1p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06.02.2019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lvl1pPr>
              <a:defRPr>
                <a:solidFill>
                  <a:srgbClr val="FFFFFF"/>
                </a:solidFill>
              </a:defRPr>
            </a:lvl1pPr>
          </a:lstStyle>
          <a:p>
            <a:fld id="{20264769-77EF-4CD0-90DE-F7D7F2D423C4}" type="slidenum">
              <a:rPr lang="cs-CZ" smtClean="0"/>
              <a:pPr/>
              <a:t>‹#›</a:t>
            </a:fld>
            <a:endParaRPr lang="cs-CZ"/>
          </a:p>
        </p:txBody>
      </p:sp>
      <p:sp>
        <p:nvSpPr>
          <p:cNvPr id="3" name="Zástupný symbol pro tex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9" name="Zástupný symbol pro obsah 8"/>
          <p:cNvSpPr>
            <a:spLocks noGrp="1"/>
          </p:cNvSpPr>
          <p:nvPr>
            <p:ph sz="quarter" idx="1"/>
          </p:nvPr>
        </p:nvSpPr>
        <p:spPr>
          <a:xfrm>
            <a:off x="2362200" y="1752600"/>
            <a:ext cx="6400800" cy="44196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3">
        <a:schemeClr val="bg2"/>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Klepnutím lze upravit styly předlohy textu.</a:t>
            </a:r>
          </a:p>
        </p:txBody>
      </p:sp>
      <p:sp>
        <p:nvSpPr>
          <p:cNvPr id="8" name="Obdélní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cs-CZ" smtClean="0"/>
              <a:t>Klepnutím lze upravit styl předlohy nadpisů.</a:t>
            </a:r>
            <a:endParaRPr kumimoji="0" lang="en-US"/>
          </a:p>
        </p:txBody>
      </p:sp>
      <p:sp>
        <p:nvSpPr>
          <p:cNvPr id="11" name="Obdélní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datum 11"/>
          <p:cNvSpPr>
            <a:spLocks noGrp="1"/>
          </p:cNvSpPr>
          <p:nvPr>
            <p:ph type="dt" sz="half" idx="10"/>
          </p:nvPr>
        </p:nvSpPr>
        <p:spPr>
          <a:xfrm>
            <a:off x="6248400" y="6248400"/>
            <a:ext cx="2667000" cy="365125"/>
          </a:xfrm>
        </p:spPr>
        <p:txBody>
          <a:bodyPr rtlCol="0"/>
          <a:lstStyle/>
          <a:p>
            <a:fld id="{18A2481B-5154-415F-B752-558547769AA3}" type="datetimeFigureOut">
              <a:rPr lang="cs-CZ" smtClean="0"/>
              <a:pPr/>
              <a:t>06.02.2019</a:t>
            </a:fld>
            <a:endParaRPr lang="cs-CZ"/>
          </a:p>
        </p:txBody>
      </p:sp>
      <p:sp>
        <p:nvSpPr>
          <p:cNvPr id="13" name="Zástupný symbol pro číslo snímku 12"/>
          <p:cNvSpPr>
            <a:spLocks noGrp="1"/>
          </p:cNvSpPr>
          <p:nvPr>
            <p:ph type="sldNum" sz="quarter" idx="11"/>
          </p:nvPr>
        </p:nvSpPr>
        <p:spPr>
          <a:xfrm>
            <a:off x="0" y="4667249"/>
            <a:ext cx="1447800" cy="663578"/>
          </a:xfrm>
        </p:spPr>
        <p:txBody>
          <a:bodyPr rtlCol="0"/>
          <a:lstStyle>
            <a:lvl1pPr>
              <a:defRPr sz="2800"/>
            </a:lvl1pPr>
          </a:lstStyle>
          <a:p>
            <a:fld id="{20264769-77EF-4CD0-90DE-F7D7F2D423C4}" type="slidenum">
              <a:rPr lang="cs-CZ" smtClean="0"/>
              <a:pPr/>
              <a:t>‹#›</a:t>
            </a:fld>
            <a:endParaRPr lang="cs-CZ"/>
          </a:p>
        </p:txBody>
      </p:sp>
      <p:sp>
        <p:nvSpPr>
          <p:cNvPr id="14" name="Zástupný symbol pro zápatí 13"/>
          <p:cNvSpPr>
            <a:spLocks noGrp="1"/>
          </p:cNvSpPr>
          <p:nvPr>
            <p:ph type="ftr" sz="quarter" idx="12"/>
          </p:nvPr>
        </p:nvSpPr>
        <p:spPr>
          <a:xfrm>
            <a:off x="1600200" y="6248206"/>
            <a:ext cx="4572000" cy="365125"/>
          </a:xfrm>
        </p:spPr>
        <p:txBody>
          <a:bodyPr rtlCol="0"/>
          <a:lstStyle/>
          <a:p>
            <a:endParaRPr lang="cs-CZ"/>
          </a:p>
        </p:txBody>
      </p:sp>
      <p:sp>
        <p:nvSpPr>
          <p:cNvPr id="3" name="Zástupný symbol pro obrázek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cs-CZ" smtClean="0"/>
              <a:t>Klepnutím na ikonu přidáte obrázek.</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609600" y="228600"/>
            <a:ext cx="8153400" cy="990600"/>
          </a:xfrm>
          <a:prstGeom prst="rect">
            <a:avLst/>
          </a:prstGeom>
        </p:spPr>
        <p:txBody>
          <a:bodyPr vert="horz" anchor="ctr">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8A2481B-5154-415F-B752-558547769AA3}" type="datetimeFigureOut">
              <a:rPr lang="cs-CZ" smtClean="0"/>
              <a:pPr/>
              <a:t>06.02.2019</a:t>
            </a:fld>
            <a:endParaRPr lang="cs-CZ"/>
          </a:p>
        </p:txBody>
      </p:sp>
      <p:sp>
        <p:nvSpPr>
          <p:cNvPr id="3" name="Zástupný symbol pro zápatí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cs-CZ"/>
          </a:p>
        </p:txBody>
      </p:sp>
      <p:sp>
        <p:nvSpPr>
          <p:cNvPr id="7" name="Obdélní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cs.wikipedia.org/w/index.php?title=Ileostomie&amp;action=edit&amp;redlink=1" TargetMode="External"/><Relationship Id="rId2" Type="http://schemas.openxmlformats.org/officeDocument/2006/relationships/hyperlink" Target="https://cs.wikipedia.org/w/index.php?title=Kolostomie&amp;action=edit&amp;redlink=1" TargetMode="Externa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hyperlink" Target="https://cs.wikipedia.org/wiki/Mo%C4%8Dovod" TargetMode="External"/><Relationship Id="rId4" Type="http://schemas.openxmlformats.org/officeDocument/2006/relationships/hyperlink" Target="https://cs.wikipedia.org/w/index.php?title=Urostomie&amp;action=edit&amp;redlink=1"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mailto:lektorska.praxe@gmail.com" TargetMode="External"/><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hyperlink" Target="http://www.forum-media.cz/" TargetMode="External"/><Relationship Id="rId4" Type="http://schemas.openxmlformats.org/officeDocument/2006/relationships/hyperlink" Target="mailto:office@forum-media.cz"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pPr algn="ctr"/>
            <a:r>
              <a:rPr lang="cs-CZ" sz="3200" dirty="0" smtClean="0"/>
              <a:t>Asistent pedagoga ve škole</a:t>
            </a:r>
            <a:endParaRPr lang="cs-CZ" sz="3200" dirty="0"/>
          </a:p>
        </p:txBody>
      </p:sp>
      <p:sp>
        <p:nvSpPr>
          <p:cNvPr id="3" name="Podnadpis 2"/>
          <p:cNvSpPr>
            <a:spLocks noGrp="1"/>
          </p:cNvSpPr>
          <p:nvPr>
            <p:ph type="subTitle" idx="1"/>
          </p:nvPr>
        </p:nvSpPr>
        <p:spPr/>
        <p:txBody>
          <a:bodyPr/>
          <a:lstStyle/>
          <a:p>
            <a:pPr algn="ctr"/>
            <a:r>
              <a:rPr lang="cs-CZ" dirty="0" err="1" smtClean="0"/>
              <a:t>Bc.Lenka</a:t>
            </a:r>
            <a:r>
              <a:rPr lang="cs-CZ" dirty="0" smtClean="0"/>
              <a:t> Polášková</a:t>
            </a:r>
            <a:endParaRPr lang="cs-CZ" dirty="0"/>
          </a:p>
        </p:txBody>
      </p:sp>
      <p:pic>
        <p:nvPicPr>
          <p:cNvPr id="4" name="Obrázek 3" descr="Nové logo_28let_cz.png"/>
          <p:cNvPicPr>
            <a:picLocks noChangeAspect="1"/>
          </p:cNvPicPr>
          <p:nvPr/>
        </p:nvPicPr>
        <p:blipFill>
          <a:blip r:embed="rId2" cstate="print"/>
          <a:stretch>
            <a:fillRect/>
          </a:stretch>
        </p:blipFill>
        <p:spPr>
          <a:xfrm>
            <a:off x="6444208" y="332656"/>
            <a:ext cx="2436881" cy="124663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Co nás čeká?</a:t>
            </a:r>
            <a:endParaRPr lang="cs-CZ" sz="2800" dirty="0"/>
          </a:p>
        </p:txBody>
      </p:sp>
      <p:sp>
        <p:nvSpPr>
          <p:cNvPr id="3" name="Zástupný symbol pro obsah 2"/>
          <p:cNvSpPr>
            <a:spLocks noGrp="1"/>
          </p:cNvSpPr>
          <p:nvPr>
            <p:ph sz="quarter" idx="1"/>
          </p:nvPr>
        </p:nvSpPr>
        <p:spPr>
          <a:xfrm>
            <a:off x="612648" y="1600200"/>
            <a:ext cx="8153400" cy="5141168"/>
          </a:xfrm>
        </p:spPr>
        <p:txBody>
          <a:bodyPr>
            <a:normAutofit/>
          </a:bodyPr>
          <a:lstStyle/>
          <a:p>
            <a:pPr marL="0" indent="0">
              <a:buNone/>
            </a:pPr>
            <a:endParaRPr lang="cs-CZ" sz="1800" b="1" dirty="0" smtClean="0">
              <a:latin typeface="Calibri" panose="020F0502020204030204" pitchFamily="34" charset="0"/>
              <a:cs typeface="Calibri" panose="020F0502020204030204" pitchFamily="34" charset="0"/>
            </a:endParaRPr>
          </a:p>
          <a:p>
            <a:pPr marL="0" indent="0">
              <a:buNone/>
            </a:pPr>
            <a:endParaRPr lang="cs-CZ" sz="1800" b="1" dirty="0">
              <a:latin typeface="Calibri" panose="020F0502020204030204" pitchFamily="34" charset="0"/>
              <a:cs typeface="Calibri" panose="020F0502020204030204" pitchFamily="34" charset="0"/>
            </a:endParaRPr>
          </a:p>
          <a:p>
            <a:pPr marL="0" indent="0">
              <a:buNone/>
            </a:pPr>
            <a:r>
              <a:rPr lang="cs-CZ" sz="1800" b="1" dirty="0" smtClean="0">
                <a:latin typeface="Calibri" panose="020F0502020204030204" pitchFamily="34" charset="0"/>
                <a:cs typeface="Calibri" panose="020F0502020204030204" pitchFamily="34" charset="0"/>
              </a:rPr>
              <a:t>Komentář:</a:t>
            </a:r>
          </a:p>
          <a:p>
            <a:pPr marL="0" indent="0" algn="just">
              <a:buNone/>
            </a:pPr>
            <a:r>
              <a:rPr lang="cs-CZ" sz="1800" dirty="0" smtClean="0">
                <a:latin typeface="Calibri" panose="020F0502020204030204" pitchFamily="34" charset="0"/>
                <a:cs typeface="Calibri" panose="020F0502020204030204" pitchFamily="34" charset="0"/>
              </a:rPr>
              <a:t>Je pravděpodobné, že </a:t>
            </a:r>
            <a:r>
              <a:rPr lang="cs-CZ" sz="1800" dirty="0">
                <a:latin typeface="Calibri" panose="020F0502020204030204" pitchFamily="34" charset="0"/>
                <a:cs typeface="Calibri" panose="020F0502020204030204" pitchFamily="34" charset="0"/>
              </a:rPr>
              <a:t>ředitel školy </a:t>
            </a:r>
            <a:r>
              <a:rPr lang="cs-CZ" sz="1800" dirty="0" smtClean="0">
                <a:latin typeface="Calibri" panose="020F0502020204030204" pitchFamily="34" charset="0"/>
                <a:cs typeface="Calibri" panose="020F0502020204030204" pitchFamily="34" charset="0"/>
              </a:rPr>
              <a:t>nejprve bude muset </a:t>
            </a:r>
            <a:r>
              <a:rPr lang="cs-CZ" sz="1800" dirty="0">
                <a:latin typeface="Calibri" panose="020F0502020204030204" pitchFamily="34" charset="0"/>
                <a:cs typeface="Calibri" panose="020F0502020204030204" pitchFamily="34" charset="0"/>
              </a:rPr>
              <a:t>přistoupit k organizačním změnám při členění žáků do tříd (rozdělit žáky vyžadující tuto podporu do různých tříd), a teprve pokud by takové organizační úpravy vyčerpal, by mohl prolomit nejvyšší počet pedagogů a například umožnit působení více asistentů pedagoga ve třídě</a:t>
            </a:r>
            <a:r>
              <a:rPr lang="cs-CZ" sz="1800" dirty="0" smtClean="0">
                <a:latin typeface="Calibri" panose="020F0502020204030204" pitchFamily="34" charset="0"/>
                <a:cs typeface="Calibri" panose="020F0502020204030204" pitchFamily="34" charset="0"/>
              </a:rPr>
              <a:t>.</a:t>
            </a:r>
          </a:p>
          <a:p>
            <a:pPr marL="0" indent="0" algn="just">
              <a:buNone/>
            </a:pPr>
            <a:endParaRPr lang="cs-CZ" sz="1800" dirty="0">
              <a:latin typeface="Calibri" panose="020F0502020204030204" pitchFamily="34" charset="0"/>
              <a:cs typeface="Calibri" panose="020F0502020204030204" pitchFamily="34" charset="0"/>
            </a:endParaRPr>
          </a:p>
          <a:p>
            <a:pPr marL="0" indent="0" algn="just">
              <a:buNone/>
            </a:pPr>
            <a:r>
              <a:rPr lang="cs-CZ" sz="1800" u="sng" dirty="0">
                <a:latin typeface="Calibri" panose="020F0502020204030204" pitchFamily="34" charset="0"/>
                <a:cs typeface="Calibri" panose="020F0502020204030204" pitchFamily="34" charset="0"/>
              </a:rPr>
              <a:t>Z</a:t>
            </a:r>
            <a:r>
              <a:rPr lang="cs-CZ" sz="1800" u="sng" dirty="0">
                <a:latin typeface="Calibri" panose="020F0502020204030204" pitchFamily="34" charset="0"/>
                <a:cs typeface="Calibri" panose="020F0502020204030204" pitchFamily="34" charset="0"/>
              </a:rPr>
              <a:t> výše uvedeného omezení počtu pedagogů ve třídě je zřejmé, že návrh novely si klade za cíl upravit pozici asistenta pedagoga na v zásadě pouze sdílenou formu.</a:t>
            </a:r>
            <a:endParaRPr lang="cs-CZ" sz="1800" u="sng" dirty="0" smtClean="0">
              <a:latin typeface="Calibri" panose="020F0502020204030204" pitchFamily="34" charset="0"/>
              <a:cs typeface="Calibri" panose="020F0502020204030204" pitchFamily="34" charset="0"/>
            </a:endParaRPr>
          </a:p>
          <a:p>
            <a:pPr marL="0" indent="0" algn="just">
              <a:buNone/>
            </a:pPr>
            <a:endParaRPr lang="cs-CZ" sz="1800" dirty="0">
              <a:latin typeface="Calibri" panose="020F0502020204030204" pitchFamily="34" charset="0"/>
              <a:cs typeface="Calibri" panose="020F0502020204030204" pitchFamily="34" charset="0"/>
            </a:endParaRPr>
          </a:p>
          <a:p>
            <a:pPr algn="just">
              <a:buFont typeface="Wingdings" panose="05000000000000000000" pitchFamily="2" charset="2"/>
              <a:buChar char="ü"/>
            </a:pPr>
            <a:r>
              <a:rPr lang="cs-CZ" sz="1700" dirty="0">
                <a:latin typeface="Calibri" panose="020F0502020204030204" pitchFamily="34" charset="0"/>
                <a:cs typeface="Calibri" panose="020F0502020204030204" pitchFamily="34" charset="0"/>
              </a:rPr>
              <a:t>Další oblastí, které se návrh věnuje, je větší flexibilita různých lhůt, které vyhláška </a:t>
            </a:r>
            <a:r>
              <a:rPr lang="cs-CZ" sz="1800" dirty="0">
                <a:latin typeface="Calibri" panose="020F0502020204030204" pitchFamily="34" charset="0"/>
                <a:cs typeface="Calibri" panose="020F0502020204030204" pitchFamily="34" charset="0"/>
              </a:rPr>
              <a:t>stanoví pro platnost nebo vyhodnocení doporučení školského poradenského zařízení. </a:t>
            </a:r>
            <a:endParaRPr lang="cs-CZ" sz="18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ü"/>
            </a:pPr>
            <a:endParaRPr lang="cs-CZ" sz="1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29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smtClean="0">
                <a:latin typeface="Calibri" panose="020F0502020204030204" pitchFamily="34" charset="0"/>
                <a:cs typeface="Calibri" panose="020F0502020204030204" pitchFamily="34" charset="0"/>
              </a:rPr>
              <a:t>Co nás čeká?</a:t>
            </a:r>
            <a:endParaRPr lang="cs-CZ" sz="2800" dirty="0">
              <a:latin typeface="Calibri" panose="020F0502020204030204" pitchFamily="34" charset="0"/>
              <a:cs typeface="Calibri" panose="020F0502020204030204" pitchFamily="34" charset="0"/>
            </a:endParaRPr>
          </a:p>
        </p:txBody>
      </p:sp>
      <p:sp>
        <p:nvSpPr>
          <p:cNvPr id="3" name="Zástupný symbol pro obsah 2"/>
          <p:cNvSpPr>
            <a:spLocks noGrp="1"/>
          </p:cNvSpPr>
          <p:nvPr>
            <p:ph sz="quarter" idx="1"/>
          </p:nvPr>
        </p:nvSpPr>
        <p:spPr>
          <a:xfrm>
            <a:off x="612648" y="1600200"/>
            <a:ext cx="8153400" cy="5069160"/>
          </a:xfrm>
        </p:spPr>
        <p:txBody>
          <a:bodyPr>
            <a:normAutofit/>
          </a:bodyPr>
          <a:lstStyle/>
          <a:p>
            <a:pPr algn="just">
              <a:buFont typeface="Wingdings" panose="05000000000000000000" pitchFamily="2" charset="2"/>
              <a:buChar char="ü"/>
            </a:pPr>
            <a:endParaRPr lang="cs-CZ" sz="20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ü"/>
            </a:pPr>
            <a:r>
              <a:rPr lang="cs-CZ" sz="2000" dirty="0" smtClean="0">
                <a:latin typeface="Calibri" panose="020F0502020204030204" pitchFamily="34" charset="0"/>
                <a:cs typeface="Calibri" panose="020F0502020204030204" pitchFamily="34" charset="0"/>
              </a:rPr>
              <a:t>Dalším </a:t>
            </a:r>
            <a:r>
              <a:rPr lang="cs-CZ" sz="2000" dirty="0">
                <a:latin typeface="Calibri" panose="020F0502020204030204" pitchFamily="34" charset="0"/>
                <a:cs typeface="Calibri" panose="020F0502020204030204" pitchFamily="34" charset="0"/>
              </a:rPr>
              <a:t>záměrem obsaženým v návrhu novely vyhlášky č. 27/2016 Sb. je zakotvení principu tzv. podmíněné normované finanční náročnosti. U personálních podpůrných opatření, pedagogické intervence, předmětu speciálně pedagogické péče, speciálních učebnic, speciálních učebních pomůcek a kompenzačních pomůcek by se poskytovaly finanční prostředky pouze v případě, pokud dítě nebo žák nemůže využít již dříve doporučené podpůrné opatření financované ze státního rozpočtu na základě doporučení pro jiného žáka. </a:t>
            </a:r>
            <a:r>
              <a:rPr lang="cs-CZ" sz="2000" u="sng" dirty="0">
                <a:latin typeface="Calibri" panose="020F0502020204030204" pitchFamily="34" charset="0"/>
                <a:cs typeface="Calibri" panose="020F0502020204030204" pitchFamily="34" charset="0"/>
              </a:rPr>
              <a:t>Jinak řečeno si musí ředitel školy před zažádáním o finanční prostředky na podpůrné opatření vyhodnotit, jestli nemůže za tímto účelem využít podpůrná opatření, která jíž má finančně pokrytá (např. již zaměstnává asistenta pedagoga), nebo je již zakoupil (např. pomůcky). O finanční prostředky může požádat, jen pokud není reálné využít to, co již škola má. </a:t>
            </a:r>
            <a:endParaRPr lang="cs-CZ" sz="2000"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67330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smtClean="0">
                <a:latin typeface="Calibri" panose="020F0502020204030204" pitchFamily="34" charset="0"/>
                <a:cs typeface="Calibri" panose="020F0502020204030204" pitchFamily="34" charset="0"/>
              </a:rPr>
              <a:t>Co nás čeká?</a:t>
            </a:r>
            <a:endParaRPr lang="cs-CZ" sz="2800" dirty="0">
              <a:latin typeface="Calibri" panose="020F0502020204030204" pitchFamily="34" charset="0"/>
              <a:cs typeface="Calibri" panose="020F0502020204030204" pitchFamily="34" charset="0"/>
            </a:endParaRPr>
          </a:p>
        </p:txBody>
      </p:sp>
      <p:sp>
        <p:nvSpPr>
          <p:cNvPr id="3" name="Zástupný symbol pro obsah 2"/>
          <p:cNvSpPr>
            <a:spLocks noGrp="1"/>
          </p:cNvSpPr>
          <p:nvPr>
            <p:ph sz="quarter" idx="1"/>
          </p:nvPr>
        </p:nvSpPr>
        <p:spPr>
          <a:xfrm>
            <a:off x="612648" y="1600200"/>
            <a:ext cx="8153400" cy="5069160"/>
          </a:xfrm>
        </p:spPr>
        <p:txBody>
          <a:bodyPr>
            <a:normAutofit/>
          </a:bodyPr>
          <a:lstStyle/>
          <a:p>
            <a:pPr algn="just">
              <a:buFont typeface="Wingdings" panose="05000000000000000000" pitchFamily="2" charset="2"/>
              <a:buChar char="ü"/>
            </a:pPr>
            <a:r>
              <a:rPr lang="cs-CZ" sz="1800" dirty="0">
                <a:latin typeface="Calibri" panose="020F0502020204030204" pitchFamily="34" charset="0"/>
                <a:cs typeface="Calibri" panose="020F0502020204030204" pitchFamily="34" charset="0"/>
              </a:rPr>
              <a:t>Ministerstvo také návrhem upravuje podmínky </a:t>
            </a:r>
            <a:r>
              <a:rPr lang="cs-CZ" sz="1800" dirty="0" err="1">
                <a:latin typeface="Calibri" panose="020F0502020204030204" pitchFamily="34" charset="0"/>
                <a:cs typeface="Calibri" panose="020F0502020204030204" pitchFamily="34" charset="0"/>
              </a:rPr>
              <a:t>jednodruhovosti</a:t>
            </a:r>
            <a:r>
              <a:rPr lang="cs-CZ" sz="1800" dirty="0">
                <a:latin typeface="Calibri" panose="020F0502020204030204" pitchFamily="34" charset="0"/>
                <a:cs typeface="Calibri" panose="020F0502020204030204" pitchFamily="34" charset="0"/>
              </a:rPr>
              <a:t> škol podle § 16 odst. 9. Vyhláška doposud omezovala, že školy, třídy, oddělení nebo studijní skupiny zřízené podle § 16 odst. 9 musely být zřizovány pro jeden druh znevýhodnění. Nově by měl být zákaz vzdělávání žáků různých znevýhodnění zachován na úrovni třídy, ale v rámci školy zřízené podle § 16 odst. 9 by zákaz neplatil. Třídy v této škole by mohly sdružovat žáky různých druhů znevýhodnění. </a:t>
            </a:r>
            <a:endParaRPr lang="cs-CZ" sz="1800" dirty="0" smtClean="0">
              <a:latin typeface="Calibri" panose="020F0502020204030204" pitchFamily="34" charset="0"/>
              <a:cs typeface="Calibri" panose="020F0502020204030204" pitchFamily="34" charset="0"/>
            </a:endParaRPr>
          </a:p>
          <a:p>
            <a:pPr marL="0" indent="0" algn="just">
              <a:buNone/>
            </a:pPr>
            <a:endParaRPr lang="cs-CZ" sz="1800" dirty="0">
              <a:latin typeface="Calibri" panose="020F0502020204030204" pitchFamily="34" charset="0"/>
              <a:cs typeface="Calibri" panose="020F0502020204030204" pitchFamily="34" charset="0"/>
            </a:endParaRPr>
          </a:p>
          <a:p>
            <a:pPr algn="just">
              <a:buFont typeface="Wingdings" panose="05000000000000000000" pitchFamily="2" charset="2"/>
              <a:buChar char="ü"/>
            </a:pPr>
            <a:r>
              <a:rPr lang="cs-CZ" sz="1800" dirty="0">
                <a:latin typeface="Calibri" panose="020F0502020204030204" pitchFamily="34" charset="0"/>
                <a:cs typeface="Calibri" panose="020F0502020204030204" pitchFamily="34" charset="0"/>
              </a:rPr>
              <a:t>Významnou úpravou prochází také seznam kompenzačních pomůcek, speciálních učebnic a speciálních učebních pomůcek, který tvoří přílohu vyhlášky. Mimo další dílčí změny je hlavním cílem racionalizace tohoto seznamu, kdy se vypouští všechny položky s normovanou finanční náročností nižší než 500 Kč, ale na druhou stranu se zavádí obecnější položky typu „základní materiální a didaktické vybavení pro žáka se SVP (vč. spotřebního materiálu) 500 Kč“.</a:t>
            </a:r>
          </a:p>
          <a:p>
            <a:pPr>
              <a:buFont typeface="Wingdings" panose="05000000000000000000" pitchFamily="2" charset="2"/>
              <a:buChar char="ü"/>
            </a:pPr>
            <a:endParaRPr lang="cs-CZ"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00893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smtClean="0">
                <a:latin typeface="Calibri" panose="020F0502020204030204" pitchFamily="34" charset="0"/>
                <a:cs typeface="Calibri" panose="020F0502020204030204" pitchFamily="34" charset="0"/>
              </a:rPr>
              <a:t>Co nás čeká?</a:t>
            </a:r>
            <a:endParaRPr lang="cs-CZ" sz="2800" dirty="0">
              <a:latin typeface="Calibri" panose="020F0502020204030204" pitchFamily="34" charset="0"/>
              <a:cs typeface="Calibri" panose="020F0502020204030204" pitchFamily="34" charset="0"/>
            </a:endParaRPr>
          </a:p>
        </p:txBody>
      </p:sp>
      <p:sp>
        <p:nvSpPr>
          <p:cNvPr id="3" name="Zástupný symbol pro obsah 2"/>
          <p:cNvSpPr>
            <a:spLocks noGrp="1"/>
          </p:cNvSpPr>
          <p:nvPr>
            <p:ph sz="quarter" idx="1"/>
          </p:nvPr>
        </p:nvSpPr>
        <p:spPr>
          <a:xfrm>
            <a:off x="612648" y="1600200"/>
            <a:ext cx="8153400" cy="5573216"/>
          </a:xfrm>
        </p:spPr>
        <p:txBody>
          <a:bodyPr>
            <a:normAutofit/>
          </a:bodyPr>
          <a:lstStyle/>
          <a:p>
            <a:pPr algn="just">
              <a:buFont typeface="Wingdings" panose="05000000000000000000" pitchFamily="2" charset="2"/>
              <a:buChar char="ü"/>
            </a:pPr>
            <a:endParaRPr lang="cs-CZ" sz="18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ü"/>
            </a:pPr>
            <a:endParaRPr lang="cs-CZ" sz="1800" dirty="0">
              <a:latin typeface="Calibri" panose="020F0502020204030204" pitchFamily="34" charset="0"/>
              <a:cs typeface="Calibri" panose="020F0502020204030204" pitchFamily="34" charset="0"/>
            </a:endParaRPr>
          </a:p>
          <a:p>
            <a:pPr algn="just">
              <a:buFont typeface="Wingdings" panose="05000000000000000000" pitchFamily="2" charset="2"/>
              <a:buChar char="ü"/>
            </a:pPr>
            <a:endParaRPr lang="cs-CZ" sz="18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ü"/>
            </a:pPr>
            <a:r>
              <a:rPr lang="cs-CZ" sz="1800" dirty="0" smtClean="0">
                <a:latin typeface="Calibri" panose="020F0502020204030204" pitchFamily="34" charset="0"/>
                <a:cs typeface="Calibri" panose="020F0502020204030204" pitchFamily="34" charset="0"/>
              </a:rPr>
              <a:t>Mimo </a:t>
            </a:r>
            <a:r>
              <a:rPr lang="cs-CZ" sz="1800" dirty="0">
                <a:latin typeface="Calibri" panose="020F0502020204030204" pitchFamily="34" charset="0"/>
                <a:cs typeface="Calibri" panose="020F0502020204030204" pitchFamily="34" charset="0"/>
              </a:rPr>
              <a:t>nastíněné systémovější úpravy by novela vyhlášky měla také zabezpečit nižší potřebu tvorby individuálních vzdělávacích plánů nebo plánů pedagogické podpory. Individuální vzdělávací plán by podle upraveného textu vyhlášky nemuselo školské poradenské zařízení doporučit, pokud jsou všechny informace podstatné pro vzdělávání žáka uvedeny v doporučení. Tvorba plánu pedagogické podpory by se měla stát pouze možností, ale nikoliv povinností.</a:t>
            </a:r>
          </a:p>
          <a:p>
            <a:pPr>
              <a:buFont typeface="Wingdings" panose="05000000000000000000" pitchFamily="2" charset="2"/>
              <a:buChar char="ü"/>
            </a:pPr>
            <a:endParaRPr lang="cs-CZ"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6716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half" idx="2"/>
          </p:nvPr>
        </p:nvSpPr>
        <p:spPr/>
        <p:txBody>
          <a:bodyPr/>
          <a:lstStyle/>
          <a:p>
            <a:endParaRPr lang="cs-CZ"/>
          </a:p>
        </p:txBody>
      </p:sp>
      <p:sp>
        <p:nvSpPr>
          <p:cNvPr id="3" name="Nadpis 2"/>
          <p:cNvSpPr>
            <a:spLocks noGrp="1"/>
          </p:cNvSpPr>
          <p:nvPr>
            <p:ph type="title"/>
          </p:nvPr>
        </p:nvSpPr>
        <p:spPr/>
        <p:txBody>
          <a:bodyPr/>
          <a:lstStyle/>
          <a:p>
            <a:r>
              <a:rPr lang="cs-CZ" dirty="0" smtClean="0"/>
              <a:t>Asistent pedagoga v systému školství</a:t>
            </a:r>
            <a:endParaRPr lang="cs-CZ" dirty="0"/>
          </a:p>
        </p:txBody>
      </p:sp>
      <p:pic>
        <p:nvPicPr>
          <p:cNvPr id="5" name="Picture 2" descr="Výsledek obrázku pro fotografie učitelka s dítětem"/>
          <p:cNvPicPr>
            <a:picLocks noGrp="1" noChangeAspect="1" noChangeArrowheads="1"/>
          </p:cNvPicPr>
          <p:nvPr>
            <p:ph type="pic" idx="1"/>
          </p:nvPr>
        </p:nvPicPr>
        <p:blipFill>
          <a:blip r:embed="rId2" cstate="print"/>
          <a:srcRect t="4815" b="4815"/>
          <a:stretch>
            <a:fillRect/>
          </a:stretch>
        </p:blipFill>
        <p:spPr bwMode="auto">
          <a:prstGeom prst="rect">
            <a:avLst/>
          </a:prstGeom>
          <a:noFill/>
        </p:spPr>
      </p:pic>
    </p:spTree>
    <p:extLst>
      <p:ext uri="{BB962C8B-B14F-4D97-AF65-F5344CB8AC3E}">
        <p14:creationId xmlns:p14="http://schemas.microsoft.com/office/powerpoint/2010/main" val="2287568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smtClean="0">
                <a:latin typeface="Calibri" panose="020F0502020204030204" pitchFamily="34" charset="0"/>
                <a:cs typeface="Calibri" panose="020F0502020204030204" pitchFamily="34" charset="0"/>
              </a:rPr>
              <a:t>Stručná historie asistenční služby v ČR</a:t>
            </a:r>
            <a:endParaRPr lang="cs-CZ" sz="2800" dirty="0">
              <a:latin typeface="Calibri" panose="020F0502020204030204" pitchFamily="34" charset="0"/>
              <a:cs typeface="Calibri" panose="020F0502020204030204" pitchFamily="34" charset="0"/>
            </a:endParaRPr>
          </a:p>
        </p:txBody>
      </p:sp>
      <p:sp>
        <p:nvSpPr>
          <p:cNvPr id="3" name="Zástupný symbol pro obsah 2"/>
          <p:cNvSpPr>
            <a:spLocks noGrp="1"/>
          </p:cNvSpPr>
          <p:nvPr>
            <p:ph sz="quarter" idx="1"/>
          </p:nvPr>
        </p:nvSpPr>
        <p:spPr>
          <a:xfrm>
            <a:off x="612648" y="1600200"/>
            <a:ext cx="8153400" cy="4925144"/>
          </a:xfrm>
        </p:spPr>
        <p:txBody>
          <a:bodyPr/>
          <a:lstStyle/>
          <a:p>
            <a:pPr marL="0" indent="0">
              <a:buNone/>
            </a:pPr>
            <a:endParaRPr lang="cs-CZ" dirty="0" smtClean="0"/>
          </a:p>
          <a:p>
            <a:pPr>
              <a:buFont typeface="Wingdings" panose="05000000000000000000" pitchFamily="2" charset="2"/>
              <a:buChar char="ü"/>
            </a:pPr>
            <a:r>
              <a:rPr lang="cs-CZ" sz="2000" dirty="0" smtClean="0">
                <a:latin typeface="Calibri" panose="020F0502020204030204" pitchFamily="34" charset="0"/>
                <a:cs typeface="Calibri" panose="020F0502020204030204" pitchFamily="34" charset="0"/>
              </a:rPr>
              <a:t>Česká republika od 1.5.2004 získala své zastoupení v Evropské agentuře pro rozvoj speciálního a inkluzivního vzdělávání (</a:t>
            </a:r>
            <a:r>
              <a:rPr lang="cs-CZ" sz="2000" dirty="0" err="1" smtClean="0">
                <a:latin typeface="Calibri" panose="020F0502020204030204" pitchFamily="34" charset="0"/>
                <a:cs typeface="Calibri" panose="020F0502020204030204" pitchFamily="34" charset="0"/>
              </a:rPr>
              <a:t>European</a:t>
            </a:r>
            <a:r>
              <a:rPr lang="cs-CZ" sz="2000" dirty="0" smtClean="0">
                <a:latin typeface="Calibri" panose="020F0502020204030204" pitchFamily="34" charset="0"/>
                <a:cs typeface="Calibri" panose="020F0502020204030204" pitchFamily="34" charset="0"/>
              </a:rPr>
              <a:t> </a:t>
            </a:r>
            <a:r>
              <a:rPr lang="cs-CZ" sz="2000" dirty="0" err="1" smtClean="0">
                <a:latin typeface="Calibri" panose="020F0502020204030204" pitchFamily="34" charset="0"/>
                <a:cs typeface="Calibri" panose="020F0502020204030204" pitchFamily="34" charset="0"/>
              </a:rPr>
              <a:t>Agency</a:t>
            </a:r>
            <a:r>
              <a:rPr lang="cs-CZ" sz="2000" dirty="0" smtClean="0">
                <a:latin typeface="Calibri" panose="020F0502020204030204" pitchFamily="34" charset="0"/>
                <a:cs typeface="Calibri" panose="020F0502020204030204" pitchFamily="34" charset="0"/>
              </a:rPr>
              <a:t> </a:t>
            </a:r>
            <a:r>
              <a:rPr lang="cs-CZ" sz="2000" dirty="0" err="1" smtClean="0">
                <a:latin typeface="Calibri" panose="020F0502020204030204" pitchFamily="34" charset="0"/>
                <a:cs typeface="Calibri" panose="020F0502020204030204" pitchFamily="34" charset="0"/>
              </a:rPr>
              <a:t>for</a:t>
            </a:r>
            <a:r>
              <a:rPr lang="cs-CZ" sz="2000" dirty="0" smtClean="0">
                <a:latin typeface="Calibri" panose="020F0502020204030204" pitchFamily="34" charset="0"/>
                <a:cs typeface="Calibri" panose="020F0502020204030204" pitchFamily="34" charset="0"/>
              </a:rPr>
              <a:t> </a:t>
            </a:r>
            <a:r>
              <a:rPr lang="cs-CZ" sz="2000" dirty="0" err="1" smtClean="0">
                <a:latin typeface="Calibri" panose="020F0502020204030204" pitchFamily="34" charset="0"/>
                <a:cs typeface="Calibri" panose="020F0502020204030204" pitchFamily="34" charset="0"/>
              </a:rPr>
              <a:t>Development</a:t>
            </a:r>
            <a:r>
              <a:rPr lang="cs-CZ" sz="2000" dirty="0" smtClean="0">
                <a:latin typeface="Calibri" panose="020F0502020204030204" pitchFamily="34" charset="0"/>
                <a:cs typeface="Calibri" panose="020F0502020204030204" pitchFamily="34" charset="0"/>
              </a:rPr>
              <a:t> in </a:t>
            </a:r>
            <a:r>
              <a:rPr lang="cs-CZ" sz="2000" dirty="0" err="1" smtClean="0">
                <a:latin typeface="Calibri" panose="020F0502020204030204" pitchFamily="34" charset="0"/>
                <a:cs typeface="Calibri" panose="020F0502020204030204" pitchFamily="34" charset="0"/>
              </a:rPr>
              <a:t>Special</a:t>
            </a:r>
            <a:r>
              <a:rPr lang="cs-CZ" sz="2000" dirty="0" smtClean="0">
                <a:latin typeface="Calibri" panose="020F0502020204030204" pitchFamily="34" charset="0"/>
                <a:cs typeface="Calibri" panose="020F0502020204030204" pitchFamily="34" charset="0"/>
              </a:rPr>
              <a:t> and </a:t>
            </a:r>
            <a:r>
              <a:rPr lang="cs-CZ" sz="2000" dirty="0" err="1" smtClean="0">
                <a:latin typeface="Calibri" panose="020F0502020204030204" pitchFamily="34" charset="0"/>
                <a:cs typeface="Calibri" panose="020F0502020204030204" pitchFamily="34" charset="0"/>
              </a:rPr>
              <a:t>Inclusive</a:t>
            </a:r>
            <a:r>
              <a:rPr lang="cs-CZ" sz="2000" dirty="0" smtClean="0">
                <a:latin typeface="Calibri" panose="020F0502020204030204" pitchFamily="34" charset="0"/>
                <a:cs typeface="Calibri" panose="020F0502020204030204" pitchFamily="34" charset="0"/>
              </a:rPr>
              <a:t> </a:t>
            </a:r>
            <a:r>
              <a:rPr lang="cs-CZ" sz="2000" dirty="0" err="1" smtClean="0">
                <a:latin typeface="Calibri" panose="020F0502020204030204" pitchFamily="34" charset="0"/>
                <a:cs typeface="Calibri" panose="020F0502020204030204" pitchFamily="34" charset="0"/>
              </a:rPr>
              <a:t>Needs</a:t>
            </a:r>
            <a:r>
              <a:rPr lang="cs-CZ" sz="2000" dirty="0" smtClean="0">
                <a:latin typeface="Calibri" panose="020F0502020204030204" pitchFamily="34" charset="0"/>
                <a:cs typeface="Calibri" panose="020F0502020204030204" pitchFamily="34" charset="0"/>
              </a:rPr>
              <a:t> </a:t>
            </a:r>
            <a:r>
              <a:rPr lang="cs-CZ" sz="2000" dirty="0" err="1" smtClean="0">
                <a:latin typeface="Calibri" panose="020F0502020204030204" pitchFamily="34" charset="0"/>
                <a:cs typeface="Calibri" panose="020F0502020204030204" pitchFamily="34" charset="0"/>
              </a:rPr>
              <a:t>Education</a:t>
            </a:r>
            <a:r>
              <a:rPr lang="cs-CZ" sz="2000" dirty="0" smtClean="0">
                <a:latin typeface="Calibri" panose="020F0502020204030204" pitchFamily="34" charset="0"/>
                <a:cs typeface="Calibri" panose="020F0502020204030204" pitchFamily="34" charset="0"/>
              </a:rPr>
              <a:t>).</a:t>
            </a:r>
          </a:p>
          <a:p>
            <a:pPr>
              <a:buFont typeface="Wingdings" panose="05000000000000000000" pitchFamily="2" charset="2"/>
              <a:buChar char="ü"/>
            </a:pPr>
            <a:r>
              <a:rPr lang="cs-CZ" sz="2000" dirty="0" smtClean="0">
                <a:latin typeface="Calibri" panose="020F0502020204030204" pitchFamily="34" charset="0"/>
                <a:cs typeface="Calibri" panose="020F0502020204030204" pitchFamily="34" charset="0"/>
              </a:rPr>
              <a:t>Podpůrné asistenční služby byly postupně pilotně ověřovány těmito způsoby:</a:t>
            </a:r>
          </a:p>
          <a:p>
            <a:pPr>
              <a:buFont typeface="Wingdings" panose="05000000000000000000" pitchFamily="2" charset="2"/>
              <a:buChar char="ü"/>
            </a:pPr>
            <a:endParaRPr lang="cs-CZ" sz="2000" dirty="0" smtClean="0">
              <a:latin typeface="Calibri" panose="020F0502020204030204" pitchFamily="34" charset="0"/>
              <a:cs typeface="Calibri" panose="020F0502020204030204" pitchFamily="34" charset="0"/>
            </a:endParaRPr>
          </a:p>
          <a:p>
            <a:pPr marL="0" indent="0">
              <a:buNone/>
            </a:pPr>
            <a:r>
              <a:rPr lang="cs-CZ" sz="2000" b="1" dirty="0" smtClean="0">
                <a:latin typeface="Calibri" panose="020F0502020204030204" pitchFamily="34" charset="0"/>
                <a:cs typeface="Calibri" panose="020F0502020204030204" pitchFamily="34" charset="0"/>
              </a:rPr>
              <a:t>a) Pracovník civilní služby</a:t>
            </a:r>
          </a:p>
          <a:p>
            <a:pPr marL="0" indent="0">
              <a:buNone/>
            </a:pPr>
            <a:r>
              <a:rPr lang="cs-CZ" sz="2000" dirty="0" smtClean="0">
                <a:latin typeface="Calibri" panose="020F0502020204030204" pitchFamily="34" charset="0"/>
                <a:cs typeface="Calibri" panose="020F0502020204030204" pitchFamily="34" charset="0"/>
              </a:rPr>
              <a:t>Metodický pokyn k zabezpečení výkonu civilní služby ve školách a školských zařízeních, č.j. 23 318/99 – 24. </a:t>
            </a:r>
          </a:p>
          <a:p>
            <a:pPr marL="0" indent="0">
              <a:buNone/>
            </a:pPr>
            <a:endParaRPr lang="cs-CZ" sz="2000" dirty="0">
              <a:latin typeface="Calibri" panose="020F0502020204030204" pitchFamily="34" charset="0"/>
              <a:cs typeface="Calibri" panose="020F0502020204030204" pitchFamily="34" charset="0"/>
            </a:endParaRPr>
          </a:p>
          <a:p>
            <a:pPr marL="0" indent="0">
              <a:buNone/>
            </a:pPr>
            <a:r>
              <a:rPr lang="cs-CZ" sz="2000" dirty="0" smtClean="0">
                <a:latin typeface="Calibri" panose="020F0502020204030204" pitchFamily="34" charset="0"/>
                <a:cs typeface="Calibri" panose="020F0502020204030204" pitchFamily="34" charset="0"/>
              </a:rPr>
              <a:t>Ukončen s profesionalizací Armády ČR v roce 2004.</a:t>
            </a:r>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22049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Stručná historie asistenční služby v ČR</a:t>
            </a:r>
            <a:endParaRPr lang="cs-CZ" sz="2800" dirty="0"/>
          </a:p>
        </p:txBody>
      </p:sp>
      <p:sp>
        <p:nvSpPr>
          <p:cNvPr id="3" name="Zástupný symbol pro obsah 2"/>
          <p:cNvSpPr>
            <a:spLocks noGrp="1"/>
          </p:cNvSpPr>
          <p:nvPr>
            <p:ph sz="quarter" idx="1"/>
          </p:nvPr>
        </p:nvSpPr>
        <p:spPr>
          <a:xfrm>
            <a:off x="612648" y="1600200"/>
            <a:ext cx="8153400" cy="4925144"/>
          </a:xfrm>
        </p:spPr>
        <p:txBody>
          <a:bodyPr>
            <a:normAutofit/>
          </a:bodyPr>
          <a:lstStyle/>
          <a:p>
            <a:pPr marL="0" indent="0">
              <a:buNone/>
            </a:pPr>
            <a:r>
              <a:rPr lang="cs-CZ" sz="2000" b="1" dirty="0" smtClean="0">
                <a:latin typeface="Calibri" panose="020F0502020204030204" pitchFamily="34" charset="0"/>
                <a:cs typeface="Calibri" panose="020F0502020204030204" pitchFamily="34" charset="0"/>
              </a:rPr>
              <a:t>b) Osobní asistent</a:t>
            </a:r>
          </a:p>
          <a:p>
            <a:pPr marL="0" indent="0">
              <a:buNone/>
            </a:pPr>
            <a:endParaRPr lang="cs-CZ" sz="2000" b="1" dirty="0">
              <a:latin typeface="Calibri" panose="020F0502020204030204" pitchFamily="34" charset="0"/>
              <a:cs typeface="Calibri" panose="020F0502020204030204" pitchFamily="34" charset="0"/>
            </a:endParaRPr>
          </a:p>
          <a:p>
            <a:pPr marL="0" indent="0" algn="just">
              <a:buNone/>
            </a:pPr>
            <a:r>
              <a:rPr lang="cs-CZ" sz="2000" dirty="0" smtClean="0">
                <a:latin typeface="Calibri" panose="020F0502020204030204" pitchFamily="34" charset="0"/>
                <a:cs typeface="Calibri" panose="020F0502020204030204" pitchFamily="34" charset="0"/>
              </a:rPr>
              <a:t>Realizace probíhala prostřednictvím odboru sociálních služeb KÚ, úřadu práce (postupoval podle zákona č. 218/2000 Sb., o rozpočtových pravidlech a o změně některých zákonů – rozpočtová pravidla, ve znění pozdějších předpisů).</a:t>
            </a:r>
          </a:p>
          <a:p>
            <a:pPr marL="0" indent="0" algn="just">
              <a:buNone/>
            </a:pPr>
            <a:endParaRPr lang="cs-CZ" sz="2000" dirty="0">
              <a:latin typeface="Calibri" panose="020F0502020204030204" pitchFamily="34" charset="0"/>
              <a:cs typeface="Calibri" panose="020F0502020204030204" pitchFamily="34" charset="0"/>
            </a:endParaRPr>
          </a:p>
          <a:p>
            <a:pPr marL="0" indent="0" algn="just">
              <a:buNone/>
            </a:pPr>
            <a:r>
              <a:rPr lang="cs-CZ" sz="2000" b="1" dirty="0" smtClean="0">
                <a:latin typeface="Calibri" panose="020F0502020204030204" pitchFamily="34" charset="0"/>
                <a:cs typeface="Calibri" panose="020F0502020204030204" pitchFamily="34" charset="0"/>
              </a:rPr>
              <a:t>c) Asistent třídního učitele</a:t>
            </a:r>
          </a:p>
          <a:p>
            <a:pPr marL="0" indent="0" algn="just">
              <a:buNone/>
            </a:pPr>
            <a:endParaRPr lang="cs-CZ" sz="2000" b="1" dirty="0" smtClean="0">
              <a:latin typeface="Calibri" panose="020F0502020204030204" pitchFamily="34" charset="0"/>
              <a:cs typeface="Calibri" panose="020F0502020204030204" pitchFamily="34" charset="0"/>
            </a:endParaRPr>
          </a:p>
          <a:p>
            <a:pPr marL="0" indent="0" algn="just">
              <a:buNone/>
            </a:pPr>
            <a:r>
              <a:rPr lang="cs-CZ" sz="2000" dirty="0" smtClean="0">
                <a:latin typeface="Calibri" panose="020F0502020204030204" pitchFamily="34" charset="0"/>
                <a:cs typeface="Calibri" panose="020F0502020204030204" pitchFamily="34" charset="0"/>
              </a:rPr>
              <a:t>Metodický pokyn MŠMT ke zřizování přípravných tříd pro děti se sociálním znevýhodněním a k ustanovení funkce vychovatele – asistenta učitele, č.j.,</a:t>
            </a:r>
            <a:endParaRPr lang="cs-CZ" sz="2000" dirty="0">
              <a:latin typeface="Calibri" panose="020F0502020204030204" pitchFamily="34" charset="0"/>
              <a:cs typeface="Calibri" panose="020F0502020204030204" pitchFamily="34" charset="0"/>
            </a:endParaRPr>
          </a:p>
          <a:p>
            <a:pPr marL="0" indent="0" algn="just">
              <a:buNone/>
            </a:pPr>
            <a:r>
              <a:rPr lang="cs-CZ" sz="2000" dirty="0" smtClean="0">
                <a:latin typeface="Calibri" panose="020F0502020204030204" pitchFamily="34" charset="0"/>
                <a:cs typeface="Calibri" panose="020F0502020204030204" pitchFamily="34" charset="0"/>
              </a:rPr>
              <a:t> 25 – 484/2000 – 22.</a:t>
            </a:r>
          </a:p>
          <a:p>
            <a:pPr marL="0" indent="0">
              <a:buNone/>
            </a:pPr>
            <a:r>
              <a:rPr lang="cs-CZ" sz="2000" b="1" dirty="0" smtClean="0">
                <a:latin typeface="Calibri" panose="020F0502020204030204" pitchFamily="34" charset="0"/>
                <a:cs typeface="Calibri" panose="020F0502020204030204" pitchFamily="34" charset="0"/>
              </a:rPr>
              <a:t> </a:t>
            </a:r>
          </a:p>
          <a:p>
            <a:pPr marL="0" indent="0">
              <a:buNone/>
            </a:pPr>
            <a:endParaRPr lang="cs-CZ"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82041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Stručná historie asistenční služby v ČR</a:t>
            </a:r>
            <a:endParaRPr lang="cs-CZ" sz="2800" dirty="0"/>
          </a:p>
        </p:txBody>
      </p:sp>
      <p:sp>
        <p:nvSpPr>
          <p:cNvPr id="3" name="Zástupný symbol pro obsah 2"/>
          <p:cNvSpPr>
            <a:spLocks noGrp="1"/>
          </p:cNvSpPr>
          <p:nvPr>
            <p:ph sz="quarter" idx="1"/>
          </p:nvPr>
        </p:nvSpPr>
        <p:spPr/>
        <p:txBody>
          <a:bodyPr>
            <a:normAutofit/>
          </a:bodyPr>
          <a:lstStyle/>
          <a:p>
            <a:pPr marL="0" indent="0">
              <a:buNone/>
            </a:pPr>
            <a:endParaRPr lang="cs-CZ" sz="2000" b="1" dirty="0" smtClean="0">
              <a:latin typeface="Calibri" panose="020F0502020204030204" pitchFamily="34" charset="0"/>
              <a:cs typeface="Calibri" panose="020F0502020204030204" pitchFamily="34" charset="0"/>
            </a:endParaRPr>
          </a:p>
          <a:p>
            <a:pPr marL="0" indent="0">
              <a:buNone/>
            </a:pPr>
            <a:endParaRPr lang="cs-CZ" sz="2000" b="1" dirty="0">
              <a:latin typeface="Calibri" panose="020F0502020204030204" pitchFamily="34" charset="0"/>
              <a:cs typeface="Calibri" panose="020F0502020204030204" pitchFamily="34" charset="0"/>
            </a:endParaRPr>
          </a:p>
          <a:p>
            <a:pPr marL="0" indent="0">
              <a:buNone/>
            </a:pPr>
            <a:r>
              <a:rPr lang="cs-CZ" sz="2000" b="1" dirty="0" smtClean="0">
                <a:latin typeface="Calibri" panose="020F0502020204030204" pitchFamily="34" charset="0"/>
                <a:cs typeface="Calibri" panose="020F0502020204030204" pitchFamily="34" charset="0"/>
              </a:rPr>
              <a:t>d) Student střední školy</a:t>
            </a:r>
          </a:p>
          <a:p>
            <a:pPr marL="0" indent="0">
              <a:buNone/>
            </a:pPr>
            <a:endParaRPr lang="cs-CZ" sz="2000" b="1" dirty="0">
              <a:latin typeface="Calibri" panose="020F0502020204030204" pitchFamily="34" charset="0"/>
              <a:cs typeface="Calibri" panose="020F0502020204030204" pitchFamily="34" charset="0"/>
            </a:endParaRPr>
          </a:p>
          <a:p>
            <a:pPr marL="0" indent="0">
              <a:buNone/>
            </a:pPr>
            <a:r>
              <a:rPr lang="cs-CZ" sz="2000" dirty="0" smtClean="0">
                <a:latin typeface="Calibri" panose="020F0502020204030204" pitchFamily="34" charset="0"/>
                <a:cs typeface="Calibri" panose="020F0502020204030204" pitchFamily="34" charset="0"/>
              </a:rPr>
              <a:t>Zejména studenti pedagogických, zdravotnických a sociálně právních oborů. Studenti Pedagogických fakult v rámci krátkodobé i dlouhodobé praxe.</a:t>
            </a:r>
          </a:p>
          <a:p>
            <a:pPr marL="0" indent="0">
              <a:buNone/>
            </a:pPr>
            <a:endParaRPr lang="cs-CZ" sz="2000" dirty="0">
              <a:latin typeface="Calibri" panose="020F0502020204030204" pitchFamily="34" charset="0"/>
              <a:cs typeface="Calibri" panose="020F0502020204030204" pitchFamily="34" charset="0"/>
            </a:endParaRPr>
          </a:p>
          <a:p>
            <a:pPr marL="0" indent="0">
              <a:buNone/>
            </a:pPr>
            <a:r>
              <a:rPr lang="cs-CZ" sz="2000" dirty="0" smtClean="0">
                <a:latin typeface="Calibri" panose="020F0502020204030204" pitchFamily="34" charset="0"/>
                <a:cs typeface="Calibri" panose="020F0502020204030204" pitchFamily="34" charset="0"/>
              </a:rPr>
              <a:t>Spolupráce přetrvává.</a:t>
            </a:r>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97377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Stručná historie asistenční služby v ČR</a:t>
            </a:r>
            <a:endParaRPr lang="cs-CZ" sz="2800" dirty="0"/>
          </a:p>
        </p:txBody>
      </p:sp>
      <p:sp>
        <p:nvSpPr>
          <p:cNvPr id="3" name="Zástupný symbol pro obsah 2"/>
          <p:cNvSpPr>
            <a:spLocks noGrp="1"/>
          </p:cNvSpPr>
          <p:nvPr>
            <p:ph sz="quarter" idx="1"/>
          </p:nvPr>
        </p:nvSpPr>
        <p:spPr/>
        <p:txBody>
          <a:bodyPr>
            <a:normAutofit/>
          </a:bodyPr>
          <a:lstStyle/>
          <a:p>
            <a:pPr marL="0" indent="0">
              <a:buNone/>
            </a:pPr>
            <a:r>
              <a:rPr lang="cs-CZ" sz="2000" dirty="0" smtClean="0">
                <a:latin typeface="Calibri" panose="020F0502020204030204" pitchFamily="34" charset="0"/>
                <a:cs typeface="Calibri" panose="020F0502020204030204" pitchFamily="34" charset="0"/>
              </a:rPr>
              <a:t>Důležité dokumenty:</a:t>
            </a:r>
          </a:p>
          <a:p>
            <a:pPr marL="0" indent="0">
              <a:buNone/>
            </a:pPr>
            <a:endParaRPr lang="cs-CZ" sz="2000" dirty="0" smtClean="0">
              <a:latin typeface="Calibri" panose="020F0502020204030204" pitchFamily="34" charset="0"/>
              <a:cs typeface="Calibri" panose="020F0502020204030204" pitchFamily="34" charset="0"/>
            </a:endParaRPr>
          </a:p>
          <a:p>
            <a:pPr>
              <a:buFont typeface="Wingdings" panose="05000000000000000000" pitchFamily="2" charset="2"/>
              <a:buChar char="ü"/>
            </a:pPr>
            <a:r>
              <a:rPr lang="cs-CZ" sz="2000" dirty="0" smtClean="0">
                <a:latin typeface="Calibri" panose="020F0502020204030204" pitchFamily="34" charset="0"/>
                <a:cs typeface="Calibri" panose="020F0502020204030204" pitchFamily="34" charset="0"/>
              </a:rPr>
              <a:t>Národní plán podpory rovných příležitostí pro osoby se zdravotním postižením na období 2015 – 2020.</a:t>
            </a:r>
          </a:p>
          <a:p>
            <a:pPr>
              <a:buFont typeface="Wingdings" panose="05000000000000000000" pitchFamily="2" charset="2"/>
              <a:buChar char="ü"/>
            </a:pPr>
            <a:r>
              <a:rPr lang="cs-CZ" sz="2000" dirty="0" smtClean="0">
                <a:latin typeface="Calibri" panose="020F0502020204030204" pitchFamily="34" charset="0"/>
                <a:cs typeface="Calibri" panose="020F0502020204030204" pitchFamily="34" charset="0"/>
              </a:rPr>
              <a:t>Dlouhodobý záměr vzdělávání a rozvoje vzdělávací soustavy ČR na období 2015 – 2020.</a:t>
            </a:r>
          </a:p>
          <a:p>
            <a:pPr>
              <a:buFont typeface="Wingdings" panose="05000000000000000000" pitchFamily="2" charset="2"/>
              <a:buChar char="ü"/>
            </a:pPr>
            <a:r>
              <a:rPr lang="cs-CZ" sz="2000" dirty="0" smtClean="0">
                <a:latin typeface="Calibri" panose="020F0502020204030204" pitchFamily="34" charset="0"/>
                <a:cs typeface="Calibri" panose="020F0502020204030204" pitchFamily="34" charset="0"/>
              </a:rPr>
              <a:t>Strategie romské integrace do roku 2020.</a:t>
            </a:r>
          </a:p>
          <a:p>
            <a:pPr>
              <a:buFont typeface="Wingdings" panose="05000000000000000000" pitchFamily="2" charset="2"/>
              <a:buChar char="ü"/>
            </a:pPr>
            <a:r>
              <a:rPr lang="cs-CZ" sz="2000" dirty="0" smtClean="0">
                <a:latin typeface="Calibri" panose="020F0502020204030204" pitchFamily="34" charset="0"/>
                <a:cs typeface="Calibri" panose="020F0502020204030204" pitchFamily="34" charset="0"/>
              </a:rPr>
              <a:t>Mezinárodní klasifikace funkčních schopností, disability a zdraví – MKF ( International </a:t>
            </a:r>
            <a:r>
              <a:rPr lang="cs-CZ" sz="2000" dirty="0" err="1" smtClean="0">
                <a:latin typeface="Calibri" panose="020F0502020204030204" pitchFamily="34" charset="0"/>
                <a:cs typeface="Calibri" panose="020F0502020204030204" pitchFamily="34" charset="0"/>
              </a:rPr>
              <a:t>Classification</a:t>
            </a:r>
            <a:r>
              <a:rPr lang="cs-CZ" sz="2000" dirty="0" smtClean="0">
                <a:latin typeface="Calibri" panose="020F0502020204030204" pitchFamily="34" charset="0"/>
                <a:cs typeface="Calibri" panose="020F0502020204030204" pitchFamily="34" charset="0"/>
              </a:rPr>
              <a:t> </a:t>
            </a:r>
            <a:r>
              <a:rPr lang="cs-CZ" sz="2000" dirty="0" err="1" smtClean="0">
                <a:latin typeface="Calibri" panose="020F0502020204030204" pitchFamily="34" charset="0"/>
                <a:cs typeface="Calibri" panose="020F0502020204030204" pitchFamily="34" charset="0"/>
              </a:rPr>
              <a:t>of</a:t>
            </a:r>
            <a:r>
              <a:rPr lang="cs-CZ" sz="2000" dirty="0" smtClean="0">
                <a:latin typeface="Calibri" panose="020F0502020204030204" pitchFamily="34" charset="0"/>
                <a:cs typeface="Calibri" panose="020F0502020204030204" pitchFamily="34" charset="0"/>
              </a:rPr>
              <a:t> </a:t>
            </a:r>
            <a:r>
              <a:rPr lang="cs-CZ" sz="2000" dirty="0" err="1" smtClean="0">
                <a:latin typeface="Calibri" panose="020F0502020204030204" pitchFamily="34" charset="0"/>
                <a:cs typeface="Calibri" panose="020F0502020204030204" pitchFamily="34" charset="0"/>
              </a:rPr>
              <a:t>Functioning</a:t>
            </a:r>
            <a:r>
              <a:rPr lang="cs-CZ" sz="2000" dirty="0">
                <a:latin typeface="Calibri" panose="020F0502020204030204" pitchFamily="34" charset="0"/>
                <a:cs typeface="Calibri" panose="020F0502020204030204" pitchFamily="34" charset="0"/>
              </a:rPr>
              <a:t> </a:t>
            </a:r>
            <a:r>
              <a:rPr lang="cs-CZ" sz="2000" dirty="0" smtClean="0">
                <a:latin typeface="Calibri" panose="020F0502020204030204" pitchFamily="34" charset="0"/>
                <a:cs typeface="Calibri" panose="020F0502020204030204" pitchFamily="34" charset="0"/>
              </a:rPr>
              <a:t>Disability and </a:t>
            </a:r>
            <a:r>
              <a:rPr lang="cs-CZ" sz="2000" dirty="0" err="1" smtClean="0">
                <a:latin typeface="Calibri" panose="020F0502020204030204" pitchFamily="34" charset="0"/>
                <a:cs typeface="Calibri" panose="020F0502020204030204" pitchFamily="34" charset="0"/>
              </a:rPr>
              <a:t>Health</a:t>
            </a:r>
            <a:r>
              <a:rPr lang="cs-CZ" sz="2000" dirty="0" smtClean="0">
                <a:latin typeface="Calibri" panose="020F0502020204030204" pitchFamily="34" charset="0"/>
                <a:cs typeface="Calibri" panose="020F0502020204030204" pitchFamily="34" charset="0"/>
              </a:rPr>
              <a:t> – ICF).</a:t>
            </a:r>
          </a:p>
          <a:p>
            <a:pPr>
              <a:buFont typeface="Wingdings" panose="05000000000000000000" pitchFamily="2" charset="2"/>
              <a:buChar char="ü"/>
            </a:pPr>
            <a:endParaRPr lang="cs-CZ" sz="2000" dirty="0">
              <a:latin typeface="Calibri" panose="020F0502020204030204" pitchFamily="34" charset="0"/>
              <a:cs typeface="Calibri" panose="020F0502020204030204" pitchFamily="34" charset="0"/>
            </a:endParaRPr>
          </a:p>
          <a:p>
            <a:pPr>
              <a:buFont typeface="Wingdings" panose="05000000000000000000" pitchFamily="2" charset="2"/>
              <a:buChar char="ü"/>
            </a:pPr>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3893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half" idx="2"/>
          </p:nvPr>
        </p:nvSpPr>
        <p:spPr/>
        <p:txBody>
          <a:bodyPr/>
          <a:lstStyle/>
          <a:p>
            <a:r>
              <a:rPr lang="cs-CZ" dirty="0" err="1" smtClean="0"/>
              <a:t>Viz.článek</a:t>
            </a:r>
            <a:r>
              <a:rPr lang="cs-CZ" dirty="0" smtClean="0"/>
              <a:t> (Příloha č.2)</a:t>
            </a:r>
            <a:endParaRPr lang="cs-CZ" dirty="0"/>
          </a:p>
        </p:txBody>
      </p:sp>
      <p:sp>
        <p:nvSpPr>
          <p:cNvPr id="3" name="Nadpis 2"/>
          <p:cNvSpPr>
            <a:spLocks noGrp="1"/>
          </p:cNvSpPr>
          <p:nvPr>
            <p:ph type="title"/>
          </p:nvPr>
        </p:nvSpPr>
        <p:spPr/>
        <p:txBody>
          <a:bodyPr/>
          <a:lstStyle/>
          <a:p>
            <a:r>
              <a:rPr lang="cs-CZ" dirty="0" smtClean="0"/>
              <a:t>Legislativní zakotvení asistenta pedagoga</a:t>
            </a:r>
            <a:endParaRPr lang="cs-CZ" dirty="0"/>
          </a:p>
        </p:txBody>
      </p:sp>
      <p:pic>
        <p:nvPicPr>
          <p:cNvPr id="5" name="Picture 2" descr="Výsledek obrázku pro fotografie učitelka s dítětem"/>
          <p:cNvPicPr>
            <a:picLocks noGrp="1" noChangeAspect="1" noChangeArrowheads="1"/>
          </p:cNvPicPr>
          <p:nvPr>
            <p:ph type="pic" idx="1"/>
          </p:nvPr>
        </p:nvPicPr>
        <p:blipFill>
          <a:blip r:embed="rId2" cstate="print"/>
          <a:srcRect l="3317" r="3317"/>
          <a:stretch>
            <a:fillRect/>
          </a:stretch>
        </p:blipFill>
        <p:spPr bwMode="auto">
          <a:prstGeom prst="rect">
            <a:avLst/>
          </a:prstGeom>
          <a:noFill/>
        </p:spPr>
      </p:pic>
    </p:spTree>
    <p:extLst>
      <p:ext uri="{BB962C8B-B14F-4D97-AF65-F5344CB8AC3E}">
        <p14:creationId xmlns:p14="http://schemas.microsoft.com/office/powerpoint/2010/main" val="426519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half" idx="2"/>
          </p:nvPr>
        </p:nvSpPr>
        <p:spPr/>
        <p:txBody>
          <a:bodyPr/>
          <a:lstStyle/>
          <a:p>
            <a:endParaRPr lang="cs-CZ"/>
          </a:p>
        </p:txBody>
      </p:sp>
      <p:sp>
        <p:nvSpPr>
          <p:cNvPr id="3" name="Nadpis 2"/>
          <p:cNvSpPr>
            <a:spLocks noGrp="1"/>
          </p:cNvSpPr>
          <p:nvPr>
            <p:ph type="title"/>
          </p:nvPr>
        </p:nvSpPr>
        <p:spPr/>
        <p:txBody>
          <a:bodyPr/>
          <a:lstStyle/>
          <a:p>
            <a:r>
              <a:rPr lang="cs-CZ" dirty="0" smtClean="0"/>
              <a:t>Obsahová část semináře</a:t>
            </a:r>
            <a:endParaRPr lang="cs-CZ" dirty="0"/>
          </a:p>
        </p:txBody>
      </p:sp>
      <p:pic>
        <p:nvPicPr>
          <p:cNvPr id="5" name="Picture 2" descr="Související obrázek"/>
          <p:cNvPicPr>
            <a:picLocks noGrp="1" noChangeAspect="1" noChangeArrowheads="1"/>
          </p:cNvPicPr>
          <p:nvPr>
            <p:ph type="pic" idx="1"/>
          </p:nvPr>
        </p:nvPicPr>
        <p:blipFill>
          <a:blip r:embed="rId2" cstate="print"/>
          <a:srcRect t="9835" b="9835"/>
          <a:stretch>
            <a:fillRect/>
          </a:stretch>
        </p:blipFill>
        <p:spPr bwMode="auto">
          <a:prstGeom prst="rect">
            <a:avLst/>
          </a:prstGeom>
          <a:noFill/>
        </p:spPr>
      </p:pic>
    </p:spTree>
    <p:extLst>
      <p:ext uri="{BB962C8B-B14F-4D97-AF65-F5344CB8AC3E}">
        <p14:creationId xmlns:p14="http://schemas.microsoft.com/office/powerpoint/2010/main" val="4112130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Legislativní zakotvení asistenta pedagoga</a:t>
            </a:r>
          </a:p>
        </p:txBody>
      </p:sp>
      <p:sp>
        <p:nvSpPr>
          <p:cNvPr id="3" name="Zástupný symbol pro obsah 2"/>
          <p:cNvSpPr>
            <a:spLocks noGrp="1"/>
          </p:cNvSpPr>
          <p:nvPr>
            <p:ph sz="quarter" idx="1"/>
          </p:nvPr>
        </p:nvSpPr>
        <p:spPr>
          <a:xfrm>
            <a:off x="612648" y="1600200"/>
            <a:ext cx="8153400" cy="5141168"/>
          </a:xfrm>
        </p:spPr>
        <p:txBody>
          <a:bodyPr>
            <a:normAutofit/>
          </a:bodyPr>
          <a:lstStyle/>
          <a:p>
            <a:pPr marL="0" indent="0" algn="just">
              <a:buNone/>
            </a:pPr>
            <a:r>
              <a:rPr lang="cs-CZ" sz="2000" dirty="0" smtClean="0">
                <a:latin typeface="Calibri" panose="020F0502020204030204" pitchFamily="34" charset="0"/>
                <a:cs typeface="Calibri" panose="020F0502020204030204" pitchFamily="34" charset="0"/>
              </a:rPr>
              <a:t>Souhrnně:</a:t>
            </a:r>
          </a:p>
          <a:p>
            <a:pPr marL="0" indent="0" algn="just">
              <a:buNone/>
            </a:pPr>
            <a:endParaRPr lang="cs-CZ" sz="2000" b="1" dirty="0" smtClean="0">
              <a:latin typeface="Calibri" panose="020F0502020204030204" pitchFamily="34" charset="0"/>
              <a:cs typeface="Calibri" panose="020F0502020204030204" pitchFamily="34" charset="0"/>
            </a:endParaRPr>
          </a:p>
          <a:p>
            <a:pPr marL="0" indent="0" algn="just">
              <a:buNone/>
            </a:pPr>
            <a:r>
              <a:rPr lang="cs-CZ" sz="2000" b="1" dirty="0" smtClean="0">
                <a:latin typeface="Calibri" panose="020F0502020204030204" pitchFamily="34" charset="0"/>
                <a:cs typeface="Calibri" panose="020F0502020204030204" pitchFamily="34" charset="0"/>
              </a:rPr>
              <a:t>Asistent </a:t>
            </a:r>
            <a:r>
              <a:rPr lang="cs-CZ" sz="2000" b="1" dirty="0">
                <a:latin typeface="Calibri" panose="020F0502020204030204" pitchFamily="34" charset="0"/>
                <a:cs typeface="Calibri" panose="020F0502020204030204" pitchFamily="34" charset="0"/>
              </a:rPr>
              <a:t>pedagoga podle § 5 vyhlášky č. 27/2016 Sb.</a:t>
            </a:r>
            <a:r>
              <a:rPr lang="cs-CZ" sz="2000" dirty="0">
                <a:latin typeface="Calibri" panose="020F0502020204030204" pitchFamily="34" charset="0"/>
                <a:cs typeface="Calibri" panose="020F0502020204030204" pitchFamily="34" charset="0"/>
              </a:rPr>
              <a:t>, o vzdělávání žáků se speciálními vzdělávacími potřebami a žáků </a:t>
            </a:r>
            <a:r>
              <a:rPr lang="cs-CZ" sz="2000" dirty="0" smtClean="0">
                <a:latin typeface="Calibri" panose="020F0502020204030204" pitchFamily="34" charset="0"/>
                <a:cs typeface="Calibri" panose="020F0502020204030204" pitchFamily="34" charset="0"/>
              </a:rPr>
              <a:t>nadaných:</a:t>
            </a:r>
          </a:p>
          <a:p>
            <a:pPr marL="0" indent="0" algn="just">
              <a:buNone/>
            </a:pPr>
            <a:endParaRPr lang="cs-CZ" sz="2000" dirty="0">
              <a:latin typeface="Calibri" panose="020F0502020204030204" pitchFamily="34" charset="0"/>
              <a:cs typeface="Calibri" panose="020F0502020204030204" pitchFamily="34" charset="0"/>
            </a:endParaRPr>
          </a:p>
          <a:p>
            <a:pPr marL="0" indent="0" algn="just">
              <a:buNone/>
            </a:pPr>
            <a:r>
              <a:rPr lang="cs-CZ" sz="2000" dirty="0" smtClean="0">
                <a:latin typeface="Calibri" panose="020F0502020204030204" pitchFamily="34" charset="0"/>
                <a:cs typeface="Calibri" panose="020F0502020204030204" pitchFamily="34" charset="0"/>
              </a:rPr>
              <a:t>Je </a:t>
            </a:r>
            <a:r>
              <a:rPr lang="cs-CZ" sz="2000" dirty="0">
                <a:latin typeface="Calibri" panose="020F0502020204030204" pitchFamily="34" charset="0"/>
                <a:cs typeface="Calibri" panose="020F0502020204030204" pitchFamily="34" charset="0"/>
              </a:rPr>
              <a:t>podpůrný pedagogický pracovník, jehož </a:t>
            </a:r>
            <a:r>
              <a:rPr lang="cs-CZ" sz="2000" b="1" dirty="0">
                <a:latin typeface="Calibri" panose="020F0502020204030204" pitchFamily="34" charset="0"/>
                <a:cs typeface="Calibri" panose="020F0502020204030204" pitchFamily="34" charset="0"/>
              </a:rPr>
              <a:t>hlavním posláním je podporovat pedagoga </a:t>
            </a:r>
            <a:r>
              <a:rPr lang="cs-CZ" sz="2000" dirty="0">
                <a:latin typeface="Calibri" panose="020F0502020204030204" pitchFamily="34" charset="0"/>
                <a:cs typeface="Calibri" panose="020F0502020204030204" pitchFamily="34" charset="0"/>
              </a:rPr>
              <a:t>v průběhu vzdělávání žáka/žáků se speciálními vzdělávacími potřebami. Vzdělávání těchto žáků vyžaduje častější pedagogickou podporu, kontrolu jejich práce, pomoc s koncentrací na zadaný úkol, pomoc s orientací v zadaném úkolu, podporu v komunikaci se žákem a jeho rodinou atd. Současně je asistent pedagoga využíván pro individuální podporu žáka, pomáhá i v jednoduchých </a:t>
            </a:r>
            <a:r>
              <a:rPr lang="cs-CZ" sz="2000" dirty="0" err="1">
                <a:latin typeface="Calibri" panose="020F0502020204030204" pitchFamily="34" charset="0"/>
                <a:cs typeface="Calibri" panose="020F0502020204030204" pitchFamily="34" charset="0"/>
              </a:rPr>
              <a:t>sebeobslužných</a:t>
            </a:r>
            <a:r>
              <a:rPr lang="cs-CZ" sz="2000" dirty="0">
                <a:latin typeface="Calibri" panose="020F0502020204030204" pitchFamily="34" charset="0"/>
                <a:cs typeface="Calibri" panose="020F0502020204030204" pitchFamily="34" charset="0"/>
              </a:rPr>
              <a:t> činnostech, je prostředníkem komunikace mezi učitelem a žákem. Náročnost podpory je vždy vyhodnocena ve spolupráci rodiny/žáka/školy a ŠPZ. </a:t>
            </a:r>
          </a:p>
        </p:txBody>
      </p:sp>
    </p:spTree>
    <p:extLst>
      <p:ext uri="{BB962C8B-B14F-4D97-AF65-F5344CB8AC3E}">
        <p14:creationId xmlns:p14="http://schemas.microsoft.com/office/powerpoint/2010/main" val="3785147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Legislativní zakotvení asistenta pedagoga</a:t>
            </a:r>
            <a:endParaRPr lang="cs-CZ" sz="2800" dirty="0"/>
          </a:p>
        </p:txBody>
      </p:sp>
      <p:sp>
        <p:nvSpPr>
          <p:cNvPr id="3" name="Zástupný symbol pro obsah 2"/>
          <p:cNvSpPr>
            <a:spLocks noGrp="1"/>
          </p:cNvSpPr>
          <p:nvPr>
            <p:ph sz="quarter" idx="1"/>
          </p:nvPr>
        </p:nvSpPr>
        <p:spPr>
          <a:xfrm>
            <a:off x="612648" y="1600200"/>
            <a:ext cx="8153400" cy="5069160"/>
          </a:xfrm>
        </p:spPr>
        <p:txBody>
          <a:bodyPr>
            <a:normAutofit lnSpcReduction="10000"/>
          </a:bodyPr>
          <a:lstStyle/>
          <a:p>
            <a:pPr algn="just"/>
            <a:endParaRPr lang="cs-CZ" sz="2000" dirty="0">
              <a:latin typeface="Calibri" panose="020F0502020204030204" pitchFamily="34" charset="0"/>
              <a:cs typeface="Calibri" panose="020F0502020204030204" pitchFamily="34" charset="0"/>
            </a:endParaRPr>
          </a:p>
          <a:p>
            <a:pPr algn="just"/>
            <a:r>
              <a:rPr lang="cs-CZ" sz="2000" dirty="0" smtClean="0">
                <a:latin typeface="Calibri" panose="020F0502020204030204" pitchFamily="34" charset="0"/>
                <a:cs typeface="Calibri" panose="020F0502020204030204" pitchFamily="34" charset="0"/>
              </a:rPr>
              <a:t>Pokud </a:t>
            </a:r>
            <a:r>
              <a:rPr lang="cs-CZ" sz="2000" dirty="0">
                <a:latin typeface="Calibri" panose="020F0502020204030204" pitchFamily="34" charset="0"/>
                <a:cs typeface="Calibri" panose="020F0502020204030204" pitchFamily="34" charset="0"/>
              </a:rPr>
              <a:t>speciální vzdělávací potřeby žáka zvyšují náročnost pedagogické práce jen mírně, je možné, aby asistent pedagoga zajišťoval podporu pro více žáků současně – například asistent pedagoga na 0,5 úvazku (20 hodin) může ve třídě učiteli pomoci až se 4 žáky současně. V tom případě hovoříme o tzv</a:t>
            </a:r>
            <a:r>
              <a:rPr lang="cs-CZ" sz="2000" b="1" dirty="0">
                <a:latin typeface="Calibri" panose="020F0502020204030204" pitchFamily="34" charset="0"/>
                <a:cs typeface="Calibri" panose="020F0502020204030204" pitchFamily="34" charset="0"/>
              </a:rPr>
              <a:t>. sdíleném asistentovi pedagoga. </a:t>
            </a:r>
            <a:endParaRPr lang="cs-CZ" sz="2000" b="1" dirty="0" smtClean="0">
              <a:latin typeface="Calibri" panose="020F0502020204030204" pitchFamily="34" charset="0"/>
              <a:cs typeface="Calibri" panose="020F0502020204030204" pitchFamily="34" charset="0"/>
            </a:endParaRPr>
          </a:p>
          <a:p>
            <a:endParaRPr lang="cs-CZ" sz="2000" dirty="0">
              <a:latin typeface="Calibri" panose="020F0502020204030204" pitchFamily="34" charset="0"/>
              <a:cs typeface="Calibri" panose="020F0502020204030204" pitchFamily="34" charset="0"/>
            </a:endParaRPr>
          </a:p>
          <a:p>
            <a:r>
              <a:rPr lang="cs-CZ" sz="2000" dirty="0" smtClean="0">
                <a:latin typeface="Calibri" panose="020F0502020204030204" pitchFamily="34" charset="0"/>
                <a:cs typeface="Calibri" panose="020F0502020204030204" pitchFamily="34" charset="0"/>
              </a:rPr>
              <a:t>Asistenta </a:t>
            </a:r>
            <a:r>
              <a:rPr lang="cs-CZ" sz="2000" dirty="0">
                <a:latin typeface="Calibri" panose="020F0502020204030204" pitchFamily="34" charset="0"/>
                <a:cs typeface="Calibri" panose="020F0502020204030204" pitchFamily="34" charset="0"/>
              </a:rPr>
              <a:t>pedagoga může získat žák (dítě, student) </a:t>
            </a:r>
            <a:r>
              <a:rPr lang="cs-CZ" sz="2000" b="1" dirty="0">
                <a:latin typeface="Calibri" panose="020F0502020204030204" pitchFamily="34" charset="0"/>
                <a:cs typeface="Calibri" panose="020F0502020204030204" pitchFamily="34" charset="0"/>
              </a:rPr>
              <a:t>od 3. stupně podpůrných opatření (PO)</a:t>
            </a:r>
            <a:r>
              <a:rPr lang="cs-CZ" sz="2000" dirty="0">
                <a:latin typeface="Calibri" panose="020F0502020204030204" pitchFamily="34" charset="0"/>
                <a:cs typeface="Calibri" panose="020F0502020204030204" pitchFamily="34" charset="0"/>
              </a:rPr>
              <a:t>. </a:t>
            </a:r>
            <a:endParaRPr lang="cs-CZ" sz="2000" dirty="0" smtClean="0">
              <a:latin typeface="Calibri" panose="020F0502020204030204" pitchFamily="34" charset="0"/>
              <a:cs typeface="Calibri" panose="020F0502020204030204" pitchFamily="34" charset="0"/>
            </a:endParaRPr>
          </a:p>
          <a:p>
            <a:endParaRPr lang="cs-CZ" sz="2000" dirty="0">
              <a:latin typeface="Calibri" panose="020F0502020204030204" pitchFamily="34" charset="0"/>
              <a:cs typeface="Calibri" panose="020F0502020204030204" pitchFamily="34" charset="0"/>
            </a:endParaRPr>
          </a:p>
          <a:p>
            <a:pPr algn="just"/>
            <a:r>
              <a:rPr lang="cs-CZ" sz="2000" b="1" dirty="0" smtClean="0">
                <a:latin typeface="Calibri" panose="020F0502020204030204" pitchFamily="34" charset="0"/>
                <a:cs typeface="Calibri" panose="020F0502020204030204" pitchFamily="34" charset="0"/>
              </a:rPr>
              <a:t>Pokud </a:t>
            </a:r>
            <a:r>
              <a:rPr lang="cs-CZ" sz="2000" b="1" dirty="0">
                <a:latin typeface="Calibri" panose="020F0502020204030204" pitchFamily="34" charset="0"/>
                <a:cs typeface="Calibri" panose="020F0502020204030204" pitchFamily="34" charset="0"/>
              </a:rPr>
              <a:t>je v Doporučení uvedeno, že asistent pedagoga je sdílený, nezískává škola další finanční prostředky a na asistenční službu je využíván ten asistent pedagoga, který již ve třídě pracuje (s dalším žákem). </a:t>
            </a:r>
            <a:r>
              <a:rPr lang="cs-CZ" sz="2000" dirty="0">
                <a:latin typeface="Calibri" panose="020F0502020204030204" pitchFamily="34" charset="0"/>
                <a:cs typeface="Calibri" panose="020F0502020204030204" pitchFamily="34" charset="0"/>
              </a:rPr>
              <a:t>Sdílení je navrhováno tehdy, pokud je rozsah úvazku asistenta pedagoga dostačující i pro dalšího žáka / další žáky. </a:t>
            </a:r>
          </a:p>
        </p:txBody>
      </p:sp>
    </p:spTree>
    <p:extLst>
      <p:ext uri="{BB962C8B-B14F-4D97-AF65-F5344CB8AC3E}">
        <p14:creationId xmlns:p14="http://schemas.microsoft.com/office/powerpoint/2010/main" val="1570696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Legislativní zakotvení asistenta pedagoga</a:t>
            </a:r>
            <a:endParaRPr lang="cs-CZ" sz="2800" dirty="0"/>
          </a:p>
        </p:txBody>
      </p:sp>
      <p:sp>
        <p:nvSpPr>
          <p:cNvPr id="3" name="Zástupný symbol pro obsah 2"/>
          <p:cNvSpPr>
            <a:spLocks noGrp="1"/>
          </p:cNvSpPr>
          <p:nvPr>
            <p:ph sz="quarter" idx="1"/>
          </p:nvPr>
        </p:nvSpPr>
        <p:spPr>
          <a:xfrm>
            <a:off x="612648" y="1600200"/>
            <a:ext cx="8153400" cy="5069160"/>
          </a:xfrm>
        </p:spPr>
        <p:txBody>
          <a:bodyPr>
            <a:normAutofit/>
          </a:bodyPr>
          <a:lstStyle/>
          <a:p>
            <a:pPr algn="just"/>
            <a:endParaRPr lang="cs-CZ" sz="2000" dirty="0">
              <a:latin typeface="Calibri" panose="020F0502020204030204" pitchFamily="34" charset="0"/>
              <a:cs typeface="Calibri" panose="020F0502020204030204" pitchFamily="34" charset="0"/>
            </a:endParaRPr>
          </a:p>
          <a:p>
            <a:pPr algn="just"/>
            <a:r>
              <a:rPr lang="cs-CZ" sz="2000" dirty="0">
                <a:latin typeface="Calibri" panose="020F0502020204030204" pitchFamily="34" charset="0"/>
                <a:cs typeface="Calibri" panose="020F0502020204030204" pitchFamily="34" charset="0"/>
              </a:rPr>
              <a:t> </a:t>
            </a:r>
            <a:r>
              <a:rPr lang="cs-CZ" sz="2000" b="1" dirty="0">
                <a:latin typeface="Calibri" panose="020F0502020204030204" pitchFamily="34" charset="0"/>
                <a:cs typeface="Calibri" panose="020F0502020204030204" pitchFamily="34" charset="0"/>
              </a:rPr>
              <a:t>Ředitel školy může přidělený úvazek </a:t>
            </a:r>
            <a:r>
              <a:rPr lang="cs-CZ" sz="2000" dirty="0">
                <a:latin typeface="Calibri" panose="020F0502020204030204" pitchFamily="34" charset="0"/>
                <a:cs typeface="Calibri" panose="020F0502020204030204" pitchFamily="34" charset="0"/>
              </a:rPr>
              <a:t>pro asistenta pedagoga z organizačních důvodů </a:t>
            </a:r>
            <a:r>
              <a:rPr lang="cs-CZ" sz="2000" b="1" dirty="0">
                <a:latin typeface="Calibri" panose="020F0502020204030204" pitchFamily="34" charset="0"/>
                <a:cs typeface="Calibri" panose="020F0502020204030204" pitchFamily="34" charset="0"/>
              </a:rPr>
              <a:t>rozdělit mezi více osob</a:t>
            </a:r>
            <a:r>
              <a:rPr lang="cs-CZ" sz="2000" dirty="0">
                <a:latin typeface="Calibri" panose="020F0502020204030204" pitchFamily="34" charset="0"/>
                <a:cs typeface="Calibri" panose="020F0502020204030204" pitchFamily="34" charset="0"/>
              </a:rPr>
              <a:t>, které vykonávají činnost asistenta pedagoga. </a:t>
            </a:r>
          </a:p>
          <a:p>
            <a:pPr algn="just"/>
            <a:r>
              <a:rPr lang="cs-CZ" sz="2000" dirty="0" smtClean="0">
                <a:latin typeface="Calibri" panose="020F0502020204030204" pitchFamily="34" charset="0"/>
                <a:cs typeface="Calibri" panose="020F0502020204030204" pitchFamily="34" charset="0"/>
              </a:rPr>
              <a:t>Školské </a:t>
            </a:r>
            <a:r>
              <a:rPr lang="cs-CZ" sz="2000" dirty="0">
                <a:latin typeface="Calibri" panose="020F0502020204030204" pitchFamily="34" charset="0"/>
                <a:cs typeface="Calibri" panose="020F0502020204030204" pitchFamily="34" charset="0"/>
              </a:rPr>
              <a:t>poradenské zařízení uvede v Doporučení pro vzdělávání žáka se speciálními vzdělávacími potřebami </a:t>
            </a:r>
            <a:r>
              <a:rPr lang="cs-CZ" sz="2000" b="1" dirty="0">
                <a:latin typeface="Calibri" panose="020F0502020204030204" pitchFamily="34" charset="0"/>
                <a:cs typeface="Calibri" panose="020F0502020204030204" pitchFamily="34" charset="0"/>
              </a:rPr>
              <a:t>přesný popis toho, co by měl asistent pedagoga při vzdělávání žáka především zajišťovat</a:t>
            </a:r>
            <a:r>
              <a:rPr lang="cs-CZ" sz="2000" dirty="0">
                <a:latin typeface="Calibri" panose="020F0502020204030204" pitchFamily="34" charset="0"/>
                <a:cs typeface="Calibri" panose="020F0502020204030204" pitchFamily="34" charset="0"/>
              </a:rPr>
              <a:t>, včetně nároků na podporu </a:t>
            </a:r>
            <a:r>
              <a:rPr lang="cs-CZ" sz="2000" dirty="0" err="1">
                <a:latin typeface="Calibri" panose="020F0502020204030204" pitchFamily="34" charset="0"/>
                <a:cs typeface="Calibri" panose="020F0502020204030204" pitchFamily="34" charset="0"/>
              </a:rPr>
              <a:t>sebeobslužných</a:t>
            </a:r>
            <a:r>
              <a:rPr lang="cs-CZ" sz="2000" dirty="0">
                <a:latin typeface="Calibri" panose="020F0502020204030204" pitchFamily="34" charset="0"/>
                <a:cs typeface="Calibri" panose="020F0502020204030204" pitchFamily="34" charset="0"/>
              </a:rPr>
              <a:t> činností pro žáka. </a:t>
            </a:r>
            <a:endParaRPr lang="cs-CZ" sz="2000" dirty="0" smtClean="0">
              <a:latin typeface="Calibri" panose="020F0502020204030204" pitchFamily="34" charset="0"/>
              <a:cs typeface="Calibri" panose="020F0502020204030204" pitchFamily="34" charset="0"/>
            </a:endParaRPr>
          </a:p>
          <a:p>
            <a:pPr algn="just"/>
            <a:r>
              <a:rPr lang="cs-CZ" sz="2000" dirty="0"/>
              <a:t>Pokud škola zaměstnává asistenta pedagoga jako PO k žákovi, žák ze školy odejde a zaměstnavatel asistentovi pedagoga (s největší pravděpodobností) nemůže přidělit práci podle pracovní smlouvy, je dán </a:t>
            </a:r>
            <a:r>
              <a:rPr lang="cs-CZ" sz="2000" b="1" dirty="0"/>
              <a:t>důvod pro rozvázání pracovního poměru </a:t>
            </a:r>
            <a:r>
              <a:rPr lang="cs-CZ" sz="2000" dirty="0"/>
              <a:t>výpovědí z organizačních důvodů, tedy s odstupným za podmínek zákoníku práce (při délce pracovního poměru méně než 1 rok – jednonásobek průměrného výdělku). </a:t>
            </a:r>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29669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Legislativní zakotvení asistenta pedagoga</a:t>
            </a:r>
            <a:endParaRPr lang="cs-CZ" sz="2800" dirty="0"/>
          </a:p>
        </p:txBody>
      </p:sp>
      <p:sp>
        <p:nvSpPr>
          <p:cNvPr id="3" name="Zástupný symbol pro obsah 2"/>
          <p:cNvSpPr>
            <a:spLocks noGrp="1"/>
          </p:cNvSpPr>
          <p:nvPr>
            <p:ph sz="quarter" idx="1"/>
          </p:nvPr>
        </p:nvSpPr>
        <p:spPr>
          <a:xfrm>
            <a:off x="612648" y="1600200"/>
            <a:ext cx="8153400" cy="5257800"/>
          </a:xfrm>
        </p:spPr>
        <p:txBody>
          <a:bodyPr>
            <a:normAutofit fontScale="92500" lnSpcReduction="10000"/>
          </a:bodyPr>
          <a:lstStyle/>
          <a:p>
            <a:pPr marL="0" indent="0">
              <a:buNone/>
            </a:pPr>
            <a:r>
              <a:rPr lang="cs-CZ" sz="2000" dirty="0">
                <a:latin typeface="Calibri" panose="020F0502020204030204" pitchFamily="34" charset="0"/>
                <a:cs typeface="Calibri" panose="020F0502020204030204" pitchFamily="34" charset="0"/>
              </a:rPr>
              <a:t>Pokud škole následně vznikne potřeba zajistit asistenta pedagoga k jinému žákovi, nic škole nebrání toto PO zajistit: </a:t>
            </a:r>
          </a:p>
          <a:p>
            <a:r>
              <a:rPr lang="cs-CZ" sz="2000" b="1" dirty="0" smtClean="0">
                <a:latin typeface="Calibri" panose="020F0502020204030204" pitchFamily="34" charset="0"/>
                <a:cs typeface="Calibri" panose="020F0502020204030204" pitchFamily="34" charset="0"/>
              </a:rPr>
              <a:t>Totožným asistentem </a:t>
            </a:r>
            <a:r>
              <a:rPr lang="cs-CZ" sz="2000" b="1" dirty="0">
                <a:latin typeface="Calibri" panose="020F0502020204030204" pitchFamily="34" charset="0"/>
                <a:cs typeface="Calibri" panose="020F0502020204030204" pitchFamily="34" charset="0"/>
              </a:rPr>
              <a:t>pedagoga, </a:t>
            </a:r>
            <a:r>
              <a:rPr lang="cs-CZ" sz="2000" dirty="0">
                <a:latin typeface="Calibri" panose="020F0502020204030204" pitchFamily="34" charset="0"/>
                <a:cs typeface="Calibri" panose="020F0502020204030204" pitchFamily="34" charset="0"/>
              </a:rPr>
              <a:t>s nímž předtím škola rozvázala pracovní poměr – zde jsou pak pro školu dvě možná omezení: </a:t>
            </a:r>
          </a:p>
          <a:p>
            <a:endParaRPr lang="cs-CZ" sz="2000" dirty="0">
              <a:latin typeface="Calibri" panose="020F0502020204030204" pitchFamily="34" charset="0"/>
              <a:cs typeface="Calibri" panose="020F0502020204030204" pitchFamily="34" charset="0"/>
            </a:endParaRPr>
          </a:p>
          <a:p>
            <a:r>
              <a:rPr lang="cs-CZ" sz="2000" dirty="0" smtClean="0">
                <a:latin typeface="Calibri" panose="020F0502020204030204" pitchFamily="34" charset="0"/>
                <a:cs typeface="Calibri" panose="020F0502020204030204" pitchFamily="34" charset="0"/>
              </a:rPr>
              <a:t> </a:t>
            </a:r>
            <a:r>
              <a:rPr lang="cs-CZ" sz="2000" dirty="0">
                <a:latin typeface="Calibri" panose="020F0502020204030204" pitchFamily="34" charset="0"/>
                <a:cs typeface="Calibri" panose="020F0502020204030204" pitchFamily="34" charset="0"/>
              </a:rPr>
              <a:t>může nastat případ nutnosti vrácení odstupného nebo jeho části, pokud by byl pracovní poměr obnoven po jeho skončení (§ 68 zákoníku práce), </a:t>
            </a:r>
          </a:p>
          <a:p>
            <a:r>
              <a:rPr lang="cs-CZ" sz="2000" dirty="0" smtClean="0">
                <a:latin typeface="Calibri" panose="020F0502020204030204" pitchFamily="34" charset="0"/>
                <a:cs typeface="Calibri" panose="020F0502020204030204" pitchFamily="34" charset="0"/>
              </a:rPr>
              <a:t>limitován </a:t>
            </a:r>
            <a:r>
              <a:rPr lang="cs-CZ" sz="2000" dirty="0">
                <a:latin typeface="Calibri" panose="020F0502020204030204" pitchFamily="34" charset="0"/>
                <a:cs typeface="Calibri" panose="020F0502020204030204" pitchFamily="34" charset="0"/>
              </a:rPr>
              <a:t>je počet opakování pracovních poměrů na dobu určitou nebo jejich celková doba – § 23a zákona o pedagogických pracovnících (odst. 2 zákona o pedagogických pracovnících), </a:t>
            </a:r>
          </a:p>
          <a:p>
            <a:r>
              <a:rPr lang="cs-CZ" sz="2000" dirty="0" smtClean="0">
                <a:latin typeface="Calibri" panose="020F0502020204030204" pitchFamily="34" charset="0"/>
                <a:cs typeface="Calibri" panose="020F0502020204030204" pitchFamily="34" charset="0"/>
              </a:rPr>
              <a:t>možnost </a:t>
            </a:r>
            <a:r>
              <a:rPr lang="cs-CZ" sz="2000" b="1" dirty="0">
                <a:latin typeface="Calibri" panose="020F0502020204030204" pitchFamily="34" charset="0"/>
                <a:cs typeface="Calibri" panose="020F0502020204030204" pitchFamily="34" charset="0"/>
              </a:rPr>
              <a:t>opakovat pracovní poměr </a:t>
            </a:r>
            <a:r>
              <a:rPr lang="cs-CZ" sz="2000" dirty="0">
                <a:latin typeface="Calibri" panose="020F0502020204030204" pitchFamily="34" charset="0"/>
                <a:cs typeface="Calibri" panose="020F0502020204030204" pitchFamily="34" charset="0"/>
              </a:rPr>
              <a:t>na dobu určitou lze </a:t>
            </a:r>
            <a:r>
              <a:rPr lang="cs-CZ" sz="2000" b="1" dirty="0">
                <a:latin typeface="Calibri" panose="020F0502020204030204" pitchFamily="34" charset="0"/>
                <a:cs typeface="Calibri" panose="020F0502020204030204" pitchFamily="34" charset="0"/>
              </a:rPr>
              <a:t>nejvýše dvakrát</a:t>
            </a:r>
            <a:r>
              <a:rPr lang="cs-CZ" sz="2000" dirty="0">
                <a:latin typeface="Calibri" panose="020F0502020204030204" pitchFamily="34" charset="0"/>
                <a:cs typeface="Calibri" panose="020F0502020204030204" pitchFamily="34" charset="0"/>
              </a:rPr>
              <a:t>, </a:t>
            </a:r>
          </a:p>
          <a:p>
            <a:r>
              <a:rPr lang="cs-CZ" sz="2000" dirty="0" smtClean="0">
                <a:latin typeface="Calibri" panose="020F0502020204030204" pitchFamily="34" charset="0"/>
                <a:cs typeface="Calibri" panose="020F0502020204030204" pitchFamily="34" charset="0"/>
              </a:rPr>
              <a:t> </a:t>
            </a:r>
            <a:r>
              <a:rPr lang="cs-CZ" sz="2000" b="1" dirty="0">
                <a:latin typeface="Calibri" panose="020F0502020204030204" pitchFamily="34" charset="0"/>
                <a:cs typeface="Calibri" panose="020F0502020204030204" pitchFamily="34" charset="0"/>
              </a:rPr>
              <a:t>celková doba trvání pracovního poměru </a:t>
            </a:r>
            <a:r>
              <a:rPr lang="cs-CZ" sz="2000" dirty="0">
                <a:latin typeface="Calibri" panose="020F0502020204030204" pitchFamily="34" charset="0"/>
                <a:cs typeface="Calibri" panose="020F0502020204030204" pitchFamily="34" charset="0"/>
              </a:rPr>
              <a:t>na dobu určitou pedagogického pracovníka mezi týmiž smluvními stranami nesmí přesáhnout ode dne vzniku prvního pracovního poměru </a:t>
            </a:r>
            <a:r>
              <a:rPr lang="cs-CZ" sz="2000" b="1" dirty="0">
                <a:latin typeface="Calibri" panose="020F0502020204030204" pitchFamily="34" charset="0"/>
                <a:cs typeface="Calibri" panose="020F0502020204030204" pitchFamily="34" charset="0"/>
              </a:rPr>
              <a:t>3 roky </a:t>
            </a:r>
            <a:r>
              <a:rPr lang="cs-CZ" sz="2000" dirty="0">
                <a:latin typeface="Calibri" panose="020F0502020204030204" pitchFamily="34" charset="0"/>
                <a:cs typeface="Calibri" panose="020F0502020204030204" pitchFamily="34" charset="0"/>
              </a:rPr>
              <a:t>(odst. 3 zákona o pedagogických pracovnících). </a:t>
            </a:r>
          </a:p>
          <a:p>
            <a:r>
              <a:rPr lang="cs-CZ" sz="2000" dirty="0" smtClean="0">
                <a:latin typeface="Calibri" panose="020F0502020204030204" pitchFamily="34" charset="0"/>
                <a:cs typeface="Calibri" panose="020F0502020204030204" pitchFamily="34" charset="0"/>
              </a:rPr>
              <a:t> </a:t>
            </a:r>
            <a:r>
              <a:rPr lang="cs-CZ" sz="2000" b="1" dirty="0">
                <a:latin typeface="Calibri" panose="020F0502020204030204" pitchFamily="34" charset="0"/>
                <a:cs typeface="Calibri" panose="020F0502020204030204" pitchFamily="34" charset="0"/>
              </a:rPr>
              <a:t>jiným asistentem pedagoga </a:t>
            </a:r>
            <a:r>
              <a:rPr lang="cs-CZ" sz="2000" dirty="0">
                <a:latin typeface="Calibri" panose="020F0502020204030204" pitchFamily="34" charset="0"/>
                <a:cs typeface="Calibri" panose="020F0502020204030204" pitchFamily="34" charset="0"/>
              </a:rPr>
              <a:t>(omezení ustanoveními zákona o pedagogických pracovnících o pracovních poměrech na dobu určitou – § 23a). </a:t>
            </a:r>
          </a:p>
          <a:p>
            <a:pPr marL="0" indent="0">
              <a:buNone/>
            </a:pPr>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27722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Legislativní zakotvení asistenta pedagoga</a:t>
            </a:r>
            <a:endParaRPr lang="cs-CZ" sz="2800" dirty="0"/>
          </a:p>
        </p:txBody>
      </p:sp>
      <p:sp>
        <p:nvSpPr>
          <p:cNvPr id="3" name="Zástupný symbol pro obsah 2"/>
          <p:cNvSpPr>
            <a:spLocks noGrp="1"/>
          </p:cNvSpPr>
          <p:nvPr>
            <p:ph sz="quarter" idx="1"/>
          </p:nvPr>
        </p:nvSpPr>
        <p:spPr>
          <a:xfrm>
            <a:off x="612648" y="1600200"/>
            <a:ext cx="8153400" cy="5069160"/>
          </a:xfrm>
        </p:spPr>
        <p:txBody>
          <a:bodyPr>
            <a:normAutofit/>
          </a:bodyPr>
          <a:lstStyle/>
          <a:p>
            <a:pPr marL="0" indent="0">
              <a:buNone/>
            </a:pPr>
            <a:r>
              <a:rPr lang="cs-CZ" sz="2000" b="1" dirty="0" smtClean="0">
                <a:latin typeface="Calibri" panose="020F0502020204030204" pitchFamily="34" charset="0"/>
                <a:cs typeface="Calibri" panose="020F0502020204030204" pitchFamily="34" charset="0"/>
              </a:rPr>
              <a:t>Asistent pedagoga:</a:t>
            </a:r>
          </a:p>
          <a:p>
            <a:pPr marL="0" indent="0">
              <a:buNone/>
            </a:pPr>
            <a:endParaRPr lang="cs-CZ" sz="2000" dirty="0">
              <a:latin typeface="Calibri" panose="020F0502020204030204" pitchFamily="34" charset="0"/>
              <a:cs typeface="Calibri" panose="020F0502020204030204" pitchFamily="34" charset="0"/>
            </a:endParaRPr>
          </a:p>
          <a:p>
            <a:pPr marL="0" indent="0">
              <a:buNone/>
            </a:pPr>
            <a:r>
              <a:rPr lang="cs-CZ" sz="2000" b="1" dirty="0" smtClean="0">
                <a:latin typeface="Calibri" panose="020F0502020204030204" pitchFamily="34" charset="0"/>
                <a:cs typeface="Calibri" panose="020F0502020204030204" pitchFamily="34" charset="0"/>
              </a:rPr>
              <a:t>a) Poskytující individuální podporu při vzdělávání a výchově</a:t>
            </a:r>
          </a:p>
          <a:p>
            <a:pPr marL="0" indent="0">
              <a:buNone/>
            </a:pPr>
            <a:endParaRPr lang="cs-CZ" sz="2000" dirty="0" smtClean="0">
              <a:latin typeface="Calibri" panose="020F0502020204030204" pitchFamily="34" charset="0"/>
              <a:cs typeface="Calibri" panose="020F0502020204030204" pitchFamily="34" charset="0"/>
            </a:endParaRPr>
          </a:p>
          <a:p>
            <a:r>
              <a:rPr lang="cs-CZ" sz="2000" dirty="0" smtClean="0">
                <a:latin typeface="Calibri" panose="020F0502020204030204" pitchFamily="34" charset="0"/>
                <a:cs typeface="Calibri" panose="020F0502020204030204" pitchFamily="34" charset="0"/>
              </a:rPr>
              <a:t>Asistent pedagoga podle ustanovení §20 odst.1 zákona o pedagogických pracovnících, který vykonává přímou pedagogickou činnost ve třídě.</a:t>
            </a:r>
          </a:p>
          <a:p>
            <a:r>
              <a:rPr lang="cs-CZ" sz="2000" dirty="0" smtClean="0">
                <a:latin typeface="Calibri" panose="020F0502020204030204" pitchFamily="34" charset="0"/>
                <a:cs typeface="Calibri" panose="020F0502020204030204" pitchFamily="34" charset="0"/>
              </a:rPr>
              <a:t>Koresponduje s 6.-8.platovou třídou.</a:t>
            </a:r>
          </a:p>
          <a:p>
            <a:pPr marL="0" indent="0">
              <a:buNone/>
            </a:pPr>
            <a:endParaRPr lang="cs-CZ" sz="2000" dirty="0" smtClean="0">
              <a:latin typeface="Calibri" panose="020F0502020204030204" pitchFamily="34" charset="0"/>
              <a:cs typeface="Calibri" panose="020F0502020204030204" pitchFamily="34" charset="0"/>
            </a:endParaRPr>
          </a:p>
          <a:p>
            <a:pPr marL="0" indent="0">
              <a:buNone/>
            </a:pPr>
            <a:r>
              <a:rPr lang="cs-CZ" sz="2000" dirty="0" smtClean="0">
                <a:latin typeface="Calibri" panose="020F0502020204030204" pitchFamily="34" charset="0"/>
                <a:cs typeface="Calibri" panose="020F0502020204030204" pitchFamily="34" charset="0"/>
              </a:rPr>
              <a:t>Zajišťuje:</a:t>
            </a:r>
          </a:p>
          <a:p>
            <a:pPr algn="just"/>
            <a:r>
              <a:rPr lang="cs-CZ" sz="2000" dirty="0" smtClean="0">
                <a:latin typeface="Calibri" panose="020F0502020204030204" pitchFamily="34" charset="0"/>
                <a:cs typeface="Calibri" panose="020F0502020204030204" pitchFamily="34" charset="0"/>
              </a:rPr>
              <a:t>Přímou pedagogickou činnost (přesně dle pokynů učitele nebo vychovatele zaměřenou na individuální podporu žáků a další práce s přímou pedagogickou činností související).</a:t>
            </a:r>
          </a:p>
          <a:p>
            <a:pPr algn="just"/>
            <a:r>
              <a:rPr lang="cs-CZ" sz="2000" dirty="0" smtClean="0">
                <a:latin typeface="Calibri" panose="020F0502020204030204" pitchFamily="34" charset="0"/>
                <a:cs typeface="Calibri" panose="020F0502020204030204" pitchFamily="34" charset="0"/>
              </a:rPr>
              <a:t>Podporu žáka v dosahování vzdělávacích cílů (při výuce i přípravě).</a:t>
            </a:r>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94175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Legislativní zakotvení asistenta pedagoga</a:t>
            </a:r>
            <a:endParaRPr lang="cs-CZ" sz="2800" dirty="0"/>
          </a:p>
        </p:txBody>
      </p:sp>
      <p:sp>
        <p:nvSpPr>
          <p:cNvPr id="3" name="Zástupný symbol pro obsah 2"/>
          <p:cNvSpPr>
            <a:spLocks noGrp="1"/>
          </p:cNvSpPr>
          <p:nvPr>
            <p:ph sz="quarter" idx="1"/>
          </p:nvPr>
        </p:nvSpPr>
        <p:spPr>
          <a:xfrm>
            <a:off x="612648" y="1600200"/>
            <a:ext cx="8153400" cy="5141168"/>
          </a:xfrm>
        </p:spPr>
        <p:txBody>
          <a:bodyPr>
            <a:normAutofit/>
          </a:bodyPr>
          <a:lstStyle/>
          <a:p>
            <a:r>
              <a:rPr lang="cs-CZ" sz="2000" dirty="0" smtClean="0">
                <a:latin typeface="Calibri" panose="020F0502020204030204" pitchFamily="34" charset="0"/>
                <a:cs typeface="Calibri" panose="020F0502020204030204" pitchFamily="34" charset="0"/>
              </a:rPr>
              <a:t>Výchovné práce zaměřené na vytváření základních hygienických, pracovních a dalších návyků.</a:t>
            </a:r>
          </a:p>
          <a:p>
            <a:endParaRPr lang="cs-CZ" sz="2000" dirty="0">
              <a:latin typeface="Calibri" panose="020F0502020204030204" pitchFamily="34" charset="0"/>
              <a:cs typeface="Calibri" panose="020F0502020204030204" pitchFamily="34" charset="0"/>
            </a:endParaRPr>
          </a:p>
          <a:p>
            <a:pPr marL="0" indent="0">
              <a:buNone/>
            </a:pPr>
            <a:r>
              <a:rPr lang="cs-CZ" sz="2000" b="1" dirty="0" smtClean="0">
                <a:latin typeface="Calibri" panose="020F0502020204030204" pitchFamily="34" charset="0"/>
                <a:cs typeface="Calibri" panose="020F0502020204030204" pitchFamily="34" charset="0"/>
              </a:rPr>
              <a:t>b) Zajišťující pomocné výchovné a organizační činnosti</a:t>
            </a:r>
            <a:endParaRPr lang="cs-CZ" sz="2000" b="1" dirty="0">
              <a:latin typeface="Calibri" panose="020F0502020204030204" pitchFamily="34" charset="0"/>
              <a:cs typeface="Calibri" panose="020F0502020204030204" pitchFamily="34" charset="0"/>
            </a:endParaRPr>
          </a:p>
          <a:p>
            <a:pPr marL="0" indent="0">
              <a:buNone/>
            </a:pPr>
            <a:endParaRPr lang="cs-CZ" sz="2000" b="1" dirty="0" smtClean="0">
              <a:latin typeface="Calibri" panose="020F0502020204030204" pitchFamily="34" charset="0"/>
              <a:cs typeface="Calibri" panose="020F0502020204030204" pitchFamily="34" charset="0"/>
            </a:endParaRPr>
          </a:p>
          <a:p>
            <a:r>
              <a:rPr lang="cs-CZ" sz="2000" dirty="0" smtClean="0">
                <a:latin typeface="Calibri" panose="020F0502020204030204" pitchFamily="34" charset="0"/>
                <a:cs typeface="Calibri" panose="020F0502020204030204" pitchFamily="34" charset="0"/>
              </a:rPr>
              <a:t>Asistent pedagoga podle ustanovení §20 odst.2 zákona o pedagogických pracovnících.</a:t>
            </a:r>
          </a:p>
          <a:p>
            <a:r>
              <a:rPr lang="cs-CZ" sz="2000" dirty="0" smtClean="0">
                <a:latin typeface="Calibri" panose="020F0502020204030204" pitchFamily="34" charset="0"/>
                <a:cs typeface="Calibri" panose="020F0502020204030204" pitchFamily="34" charset="0"/>
              </a:rPr>
              <a:t>Koresponduje s 4. až 5 platovou třídou.</a:t>
            </a:r>
          </a:p>
          <a:p>
            <a:endParaRPr lang="cs-CZ" sz="2000" dirty="0">
              <a:latin typeface="Calibri" panose="020F0502020204030204" pitchFamily="34" charset="0"/>
              <a:cs typeface="Calibri" panose="020F0502020204030204" pitchFamily="34" charset="0"/>
            </a:endParaRPr>
          </a:p>
          <a:p>
            <a:pPr marL="0" indent="0">
              <a:buNone/>
            </a:pPr>
            <a:r>
              <a:rPr lang="cs-CZ" sz="2000" dirty="0" smtClean="0">
                <a:latin typeface="Calibri" panose="020F0502020204030204" pitchFamily="34" charset="0"/>
                <a:cs typeface="Calibri" panose="020F0502020204030204" pitchFamily="34" charset="0"/>
              </a:rPr>
              <a:t>Zajišťuje:</a:t>
            </a:r>
          </a:p>
          <a:p>
            <a:r>
              <a:rPr lang="cs-CZ" sz="2000" dirty="0" smtClean="0">
                <a:latin typeface="Calibri" panose="020F0502020204030204" pitchFamily="34" charset="0"/>
                <a:cs typeface="Calibri" panose="020F0502020204030204" pitchFamily="34" charset="0"/>
              </a:rPr>
              <a:t>Pomocné výchovné práce (podpora pedagoga při práci s dětmi a žáky se SVP).</a:t>
            </a:r>
          </a:p>
          <a:p>
            <a:r>
              <a:rPr lang="cs-CZ" sz="2000" dirty="0" smtClean="0">
                <a:latin typeface="Calibri" panose="020F0502020204030204" pitchFamily="34" charset="0"/>
                <a:cs typeface="Calibri" panose="020F0502020204030204" pitchFamily="34" charset="0"/>
              </a:rPr>
              <a:t>Pomocné organizační činnosti.</a:t>
            </a:r>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30072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Legislativní zakotvení asistenta pedagoga</a:t>
            </a:r>
            <a:endParaRPr lang="cs-CZ" sz="2800" dirty="0"/>
          </a:p>
        </p:txBody>
      </p:sp>
      <p:sp>
        <p:nvSpPr>
          <p:cNvPr id="3" name="Zástupný symbol pro obsah 2"/>
          <p:cNvSpPr>
            <a:spLocks noGrp="1"/>
          </p:cNvSpPr>
          <p:nvPr>
            <p:ph sz="quarter" idx="1"/>
          </p:nvPr>
        </p:nvSpPr>
        <p:spPr/>
        <p:txBody>
          <a:bodyPr>
            <a:normAutofit/>
          </a:bodyPr>
          <a:lstStyle/>
          <a:p>
            <a:r>
              <a:rPr lang="cs-CZ" sz="2000" dirty="0" smtClean="0">
                <a:latin typeface="Calibri" panose="020F0502020204030204" pitchFamily="34" charset="0"/>
                <a:cs typeface="Calibri" panose="020F0502020204030204" pitchFamily="34" charset="0"/>
              </a:rPr>
              <a:t>Pomoc při adaptaci na školní prostředí.</a:t>
            </a:r>
          </a:p>
          <a:p>
            <a:r>
              <a:rPr lang="cs-CZ" sz="2000" dirty="0" smtClean="0">
                <a:latin typeface="Calibri" panose="020F0502020204030204" pitchFamily="34" charset="0"/>
                <a:cs typeface="Calibri" panose="020F0502020204030204" pitchFamily="34" charset="0"/>
              </a:rPr>
              <a:t>Pomoc při komunikaci se žáky, zákonnými zástupci, komunitou.</a:t>
            </a:r>
          </a:p>
          <a:p>
            <a:r>
              <a:rPr lang="cs-CZ" sz="2000" dirty="0" smtClean="0">
                <a:latin typeface="Calibri" panose="020F0502020204030204" pitchFamily="34" charset="0"/>
                <a:cs typeface="Calibri" panose="020F0502020204030204" pitchFamily="34" charset="0"/>
              </a:rPr>
              <a:t>Nezbytná pomoc při sebeobsluze a pohybu během vyučování, mimo něj.</a:t>
            </a:r>
          </a:p>
          <a:p>
            <a:r>
              <a:rPr lang="cs-CZ" sz="2000" dirty="0" smtClean="0">
                <a:latin typeface="Calibri" panose="020F0502020204030204" pitchFamily="34" charset="0"/>
                <a:cs typeface="Calibri" panose="020F0502020204030204" pitchFamily="34" charset="0"/>
              </a:rPr>
              <a:t>Pomocné výchovné práce spojené s nácvikem sociálních kompetencí.</a:t>
            </a:r>
          </a:p>
          <a:p>
            <a:endParaRPr lang="cs-CZ" sz="2000" dirty="0">
              <a:latin typeface="Calibri" panose="020F0502020204030204" pitchFamily="34" charset="0"/>
              <a:cs typeface="Calibri" panose="020F0502020204030204" pitchFamily="34" charset="0"/>
            </a:endParaRPr>
          </a:p>
          <a:p>
            <a:pPr marL="0" indent="0">
              <a:buNone/>
            </a:pPr>
            <a:endParaRPr lang="cs-CZ" sz="2000" dirty="0" smtClean="0">
              <a:latin typeface="Calibri" panose="020F0502020204030204" pitchFamily="34" charset="0"/>
              <a:cs typeface="Calibri" panose="020F0502020204030204" pitchFamily="34" charset="0"/>
            </a:endParaRPr>
          </a:p>
          <a:p>
            <a:pPr marL="0" indent="0">
              <a:buNone/>
            </a:pPr>
            <a:endParaRPr lang="cs-CZ" sz="2000" dirty="0" smtClean="0">
              <a:latin typeface="Calibri" panose="020F0502020204030204" pitchFamily="34" charset="0"/>
              <a:cs typeface="Calibri" panose="020F0502020204030204" pitchFamily="34" charset="0"/>
            </a:endParaRPr>
          </a:p>
          <a:p>
            <a:pPr marL="0" indent="0">
              <a:buNone/>
            </a:pPr>
            <a:r>
              <a:rPr lang="cs-CZ" sz="2000" dirty="0" smtClean="0">
                <a:latin typeface="Calibri" panose="020F0502020204030204" pitchFamily="34" charset="0"/>
                <a:cs typeface="Calibri" panose="020F0502020204030204" pitchFamily="34" charset="0"/>
              </a:rPr>
              <a:t>Celkem 7 variant úvazků, od 9 hodin přímé pedagogické činnosti – 0,25 úvazku – do 36 hodin přímé pedagogické činnosti – 1,0 úvazku.</a:t>
            </a:r>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703041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half" idx="2"/>
          </p:nvPr>
        </p:nvSpPr>
        <p:spPr/>
        <p:txBody>
          <a:bodyPr/>
          <a:lstStyle/>
          <a:p>
            <a:endParaRPr lang="cs-CZ"/>
          </a:p>
        </p:txBody>
      </p:sp>
      <p:sp>
        <p:nvSpPr>
          <p:cNvPr id="3" name="Nadpis 2"/>
          <p:cNvSpPr>
            <a:spLocks noGrp="1"/>
          </p:cNvSpPr>
          <p:nvPr>
            <p:ph type="title"/>
          </p:nvPr>
        </p:nvSpPr>
        <p:spPr/>
        <p:txBody>
          <a:bodyPr/>
          <a:lstStyle/>
          <a:p>
            <a:r>
              <a:rPr lang="cs-CZ" dirty="0" smtClean="0"/>
              <a:t>Otázka osobní asistence</a:t>
            </a:r>
            <a:endParaRPr lang="cs-CZ" dirty="0"/>
          </a:p>
        </p:txBody>
      </p:sp>
      <p:pic>
        <p:nvPicPr>
          <p:cNvPr id="5" name="Picture 2" descr="C:\Users\x\Desktop\www-eltiempo.com.jpg"/>
          <p:cNvPicPr>
            <a:picLocks noGrp="1" noChangeAspect="1" noChangeArrowheads="1"/>
          </p:cNvPicPr>
          <p:nvPr>
            <p:ph type="pic" idx="1"/>
          </p:nvPr>
        </p:nvPicPr>
        <p:blipFill>
          <a:blip r:embed="rId2" cstate="print"/>
          <a:srcRect l="7813" r="7813"/>
          <a:stretch>
            <a:fillRect/>
          </a:stretch>
        </p:blipFill>
        <p:spPr bwMode="auto">
          <a:prstGeom prst="rect">
            <a:avLst/>
          </a:prstGeom>
          <a:noFill/>
        </p:spPr>
      </p:pic>
    </p:spTree>
    <p:extLst>
      <p:ext uri="{BB962C8B-B14F-4D97-AF65-F5344CB8AC3E}">
        <p14:creationId xmlns:p14="http://schemas.microsoft.com/office/powerpoint/2010/main" val="35152347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Otázka osobní asistence</a:t>
            </a:r>
            <a:endParaRPr lang="cs-CZ" sz="2800" dirty="0"/>
          </a:p>
        </p:txBody>
      </p:sp>
      <p:sp>
        <p:nvSpPr>
          <p:cNvPr id="3" name="Zástupný symbol pro obsah 2"/>
          <p:cNvSpPr>
            <a:spLocks noGrp="1"/>
          </p:cNvSpPr>
          <p:nvPr>
            <p:ph sz="quarter" idx="1"/>
          </p:nvPr>
        </p:nvSpPr>
        <p:spPr/>
        <p:txBody>
          <a:bodyPr>
            <a:normAutofit/>
          </a:bodyPr>
          <a:lstStyle/>
          <a:p>
            <a:pPr marL="0" indent="0" algn="just">
              <a:buNone/>
            </a:pPr>
            <a:endParaRPr lang="cs-CZ" sz="2000" dirty="0" smtClean="0">
              <a:latin typeface="Calibri" panose="020F0502020204030204" pitchFamily="34" charset="0"/>
              <a:cs typeface="Calibri" panose="020F0502020204030204" pitchFamily="34" charset="0"/>
            </a:endParaRPr>
          </a:p>
          <a:p>
            <a:pPr marL="0" indent="0" algn="just">
              <a:buNone/>
            </a:pPr>
            <a:endParaRPr lang="cs-CZ" sz="2000" dirty="0">
              <a:latin typeface="Calibri" panose="020F0502020204030204" pitchFamily="34" charset="0"/>
              <a:cs typeface="Calibri" panose="020F0502020204030204" pitchFamily="34" charset="0"/>
            </a:endParaRPr>
          </a:p>
          <a:p>
            <a:pPr marL="0" indent="0" algn="just">
              <a:buNone/>
            </a:pPr>
            <a:endParaRPr lang="cs-CZ" sz="2000" dirty="0" smtClean="0">
              <a:latin typeface="Calibri" panose="020F0502020204030204" pitchFamily="34" charset="0"/>
              <a:cs typeface="Calibri" panose="020F0502020204030204" pitchFamily="34" charset="0"/>
            </a:endParaRPr>
          </a:p>
          <a:p>
            <a:pPr marL="0" indent="0" algn="just">
              <a:buNone/>
            </a:pPr>
            <a:endParaRPr lang="cs-CZ" sz="2000" dirty="0">
              <a:latin typeface="Calibri" panose="020F0502020204030204" pitchFamily="34" charset="0"/>
              <a:cs typeface="Calibri" panose="020F0502020204030204" pitchFamily="34" charset="0"/>
            </a:endParaRPr>
          </a:p>
          <a:p>
            <a:pPr marL="0" indent="0" algn="just">
              <a:buNone/>
            </a:pPr>
            <a:r>
              <a:rPr lang="cs-CZ" sz="2000" dirty="0" smtClean="0">
                <a:latin typeface="Calibri" panose="020F0502020204030204" pitchFamily="34" charset="0"/>
                <a:cs typeface="Calibri" panose="020F0502020204030204" pitchFamily="34" charset="0"/>
              </a:rPr>
              <a:t>Institut </a:t>
            </a:r>
            <a:r>
              <a:rPr lang="cs-CZ" sz="2000" dirty="0">
                <a:latin typeface="Calibri" panose="020F0502020204030204" pitchFamily="34" charset="0"/>
                <a:cs typeface="Calibri" panose="020F0502020204030204" pitchFamily="34" charset="0"/>
              </a:rPr>
              <a:t>osobní asistence je na základě zákona č. 108/2006 Sb. postaven na právním vztahu založeném smlouvou mezi zákonným zástupcem nezletilého a poskytovatelem této sociální služby, tedy místo osobního asistenta se nezřizuje, a to ani ve třídě či škole.</a:t>
            </a:r>
          </a:p>
        </p:txBody>
      </p:sp>
    </p:spTree>
    <p:extLst>
      <p:ext uri="{BB962C8B-B14F-4D97-AF65-F5344CB8AC3E}">
        <p14:creationId xmlns:p14="http://schemas.microsoft.com/office/powerpoint/2010/main" val="11948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smtClean="0">
                <a:latin typeface="Calibri" panose="020F0502020204030204" pitchFamily="34" charset="0"/>
                <a:cs typeface="Calibri" panose="020F0502020204030204" pitchFamily="34" charset="0"/>
              </a:rPr>
              <a:t>Otázka osobní asistence</a:t>
            </a:r>
            <a:endParaRPr lang="cs-CZ" sz="2800" dirty="0">
              <a:latin typeface="Calibri" panose="020F0502020204030204" pitchFamily="34" charset="0"/>
              <a:cs typeface="Calibri" panose="020F0502020204030204" pitchFamily="34" charset="0"/>
            </a:endParaRPr>
          </a:p>
        </p:txBody>
      </p:sp>
      <p:sp>
        <p:nvSpPr>
          <p:cNvPr id="3" name="Zástupný symbol pro obsah 2"/>
          <p:cNvSpPr>
            <a:spLocks noGrp="1"/>
          </p:cNvSpPr>
          <p:nvPr>
            <p:ph sz="quarter" idx="1"/>
          </p:nvPr>
        </p:nvSpPr>
        <p:spPr>
          <a:xfrm>
            <a:off x="612648" y="1600200"/>
            <a:ext cx="8153400" cy="5141168"/>
          </a:xfrm>
        </p:spPr>
        <p:txBody>
          <a:bodyPr>
            <a:normAutofit/>
          </a:bodyPr>
          <a:lstStyle/>
          <a:p>
            <a:pPr marL="0" indent="0">
              <a:buNone/>
            </a:pPr>
            <a:r>
              <a:rPr lang="cs-CZ" sz="2000" dirty="0" smtClean="0">
                <a:latin typeface="Calibri" panose="020F0502020204030204" pitchFamily="34" charset="0"/>
                <a:cs typeface="Calibri" panose="020F0502020204030204" pitchFamily="34" charset="0"/>
              </a:rPr>
              <a:t>Legislativní zakotvení osobního asistenta v resortu MPSV:</a:t>
            </a:r>
          </a:p>
          <a:p>
            <a:pPr marL="0" indent="0">
              <a:buNone/>
            </a:pPr>
            <a:endParaRPr lang="cs-CZ" sz="2000" dirty="0">
              <a:latin typeface="Calibri" panose="020F0502020204030204" pitchFamily="34" charset="0"/>
              <a:cs typeface="Calibri" panose="020F0502020204030204" pitchFamily="34" charset="0"/>
            </a:endParaRPr>
          </a:p>
          <a:p>
            <a:pPr>
              <a:buFont typeface="Wingdings" panose="05000000000000000000" pitchFamily="2" charset="2"/>
              <a:buChar char="q"/>
            </a:pPr>
            <a:r>
              <a:rPr lang="cs-CZ" sz="2000" dirty="0" smtClean="0">
                <a:latin typeface="Calibri" panose="020F0502020204030204" pitchFamily="34" charset="0"/>
                <a:cs typeface="Calibri" panose="020F0502020204030204" pitchFamily="34" charset="0"/>
              </a:rPr>
              <a:t>Pokud dítě nebo žák vyžaduje pomoc osobního asistenta, jedná se o sociální službu zajišťovanou v rámci MPSV.</a:t>
            </a:r>
          </a:p>
          <a:p>
            <a:pPr algn="just">
              <a:buFont typeface="Wingdings" panose="05000000000000000000" pitchFamily="2" charset="2"/>
              <a:buChar char="q"/>
            </a:pPr>
            <a:r>
              <a:rPr lang="cs-CZ" sz="2000" dirty="0" smtClean="0">
                <a:latin typeface="Calibri" panose="020F0502020204030204" pitchFamily="34" charset="0"/>
                <a:cs typeface="Calibri" panose="020F0502020204030204" pitchFamily="34" charset="0"/>
              </a:rPr>
              <a:t>Legislativní zabezpečení „osobní asistence“ je definováno §39 odst.1 a odst.2 zákona č.108/2006 Sb., o sociálních službách, ve znění pozdějších předpisů.</a:t>
            </a:r>
          </a:p>
          <a:p>
            <a:pPr marL="0" indent="0" algn="just">
              <a:buNone/>
            </a:pPr>
            <a:endParaRPr lang="cs-CZ" sz="2000" dirty="0" smtClean="0">
              <a:latin typeface="Calibri" panose="020F0502020204030204" pitchFamily="34" charset="0"/>
              <a:cs typeface="Calibri" panose="020F0502020204030204" pitchFamily="34" charset="0"/>
            </a:endParaRPr>
          </a:p>
          <a:p>
            <a:pPr marL="0" indent="0" algn="just">
              <a:buNone/>
            </a:pPr>
            <a:r>
              <a:rPr lang="cs-CZ" sz="2000" dirty="0" smtClean="0">
                <a:latin typeface="Calibri" panose="020F0502020204030204" pitchFamily="34" charset="0"/>
                <a:cs typeface="Calibri" panose="020F0502020204030204" pitchFamily="34" charset="0"/>
              </a:rPr>
              <a:t>§39</a:t>
            </a:r>
          </a:p>
          <a:p>
            <a:pPr marL="0" indent="0" algn="just">
              <a:buNone/>
            </a:pPr>
            <a:r>
              <a:rPr lang="cs-CZ" sz="2000" b="1" dirty="0">
                <a:latin typeface="Calibri" panose="020F0502020204030204" pitchFamily="34" charset="0"/>
                <a:cs typeface="Calibri" panose="020F0502020204030204" pitchFamily="34" charset="0"/>
              </a:rPr>
              <a:t>(1)</a:t>
            </a:r>
            <a:r>
              <a:rPr lang="cs-CZ" sz="2000" dirty="0">
                <a:latin typeface="Calibri" panose="020F0502020204030204" pitchFamily="34" charset="0"/>
                <a:cs typeface="Calibri" panose="020F0502020204030204" pitchFamily="34" charset="0"/>
              </a:rPr>
              <a:t> Osobní asistence je terénní služba poskytovaná osobám, které mají sníženou soběstačnost z důvodu věku, chronického onemocnění nebo zdravotního postižení, jejichž situace vyžaduje pomoc jiné fyzické osoby. Služba se poskytuje bez časového omezení, v přirozeném sociálním prostředí osob a při činnostech, které osoba potřebuje.</a:t>
            </a:r>
          </a:p>
        </p:txBody>
      </p:sp>
    </p:spTree>
    <p:extLst>
      <p:ext uri="{BB962C8B-B14F-4D97-AF65-F5344CB8AC3E}">
        <p14:creationId xmlns:p14="http://schemas.microsoft.com/office/powerpoint/2010/main" val="3009215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smtClean="0">
                <a:latin typeface="Calibri" panose="020F0502020204030204" pitchFamily="34" charset="0"/>
                <a:cs typeface="Calibri" panose="020F0502020204030204" pitchFamily="34" charset="0"/>
              </a:rPr>
              <a:t>Témata semináře</a:t>
            </a:r>
            <a:endParaRPr lang="cs-CZ" sz="2800" dirty="0">
              <a:latin typeface="Calibri" panose="020F0502020204030204" pitchFamily="34" charset="0"/>
              <a:cs typeface="Calibri" panose="020F0502020204030204" pitchFamily="34" charset="0"/>
            </a:endParaRPr>
          </a:p>
        </p:txBody>
      </p:sp>
      <p:sp>
        <p:nvSpPr>
          <p:cNvPr id="3" name="Zástupný symbol pro obsah 2"/>
          <p:cNvSpPr>
            <a:spLocks noGrp="1"/>
          </p:cNvSpPr>
          <p:nvPr>
            <p:ph sz="quarter" idx="1"/>
          </p:nvPr>
        </p:nvSpPr>
        <p:spPr>
          <a:xfrm>
            <a:off x="612648" y="1600200"/>
            <a:ext cx="8153400" cy="4997152"/>
          </a:xfrm>
        </p:spPr>
        <p:txBody>
          <a:bodyPr>
            <a:normAutofit/>
          </a:bodyPr>
          <a:lstStyle/>
          <a:p>
            <a:pPr marL="0" indent="0">
              <a:buNone/>
            </a:pPr>
            <a:endParaRPr lang="cs-CZ" sz="1800" dirty="0" smtClean="0">
              <a:latin typeface="Calibri" panose="020F0502020204030204" pitchFamily="34" charset="0"/>
              <a:cs typeface="Calibri" panose="020F0502020204030204" pitchFamily="34" charset="0"/>
            </a:endParaRPr>
          </a:p>
          <a:p>
            <a:pPr marL="0" indent="0">
              <a:buNone/>
            </a:pPr>
            <a:r>
              <a:rPr lang="cs-CZ" sz="1800" dirty="0" smtClean="0">
                <a:latin typeface="Calibri" panose="020F0502020204030204" pitchFamily="34" charset="0"/>
                <a:cs typeface="Calibri" panose="020F0502020204030204" pitchFamily="34" charset="0"/>
              </a:rPr>
              <a:t>Asistent pedagoga:</a:t>
            </a:r>
          </a:p>
          <a:p>
            <a:pPr marL="0" indent="0">
              <a:buNone/>
            </a:pPr>
            <a:endParaRPr lang="cs-CZ" sz="1800" dirty="0" smtClean="0">
              <a:latin typeface="Calibri" panose="020F0502020204030204" pitchFamily="34" charset="0"/>
              <a:cs typeface="Calibri" panose="020F0502020204030204" pitchFamily="34" charset="0"/>
            </a:endParaRPr>
          </a:p>
          <a:p>
            <a:pPr>
              <a:buFont typeface="Wingdings" panose="05000000000000000000" pitchFamily="2" charset="2"/>
              <a:buChar char="ü"/>
            </a:pPr>
            <a:r>
              <a:rPr lang="cs-CZ" sz="1800" dirty="0" smtClean="0">
                <a:latin typeface="Calibri" panose="020F0502020204030204" pitchFamily="34" charset="0"/>
                <a:cs typeface="Calibri" panose="020F0502020204030204" pitchFamily="34" charset="0"/>
              </a:rPr>
              <a:t>…v systému školství v minulosti s dnes.</a:t>
            </a:r>
          </a:p>
          <a:p>
            <a:pPr>
              <a:buFont typeface="Wingdings" panose="05000000000000000000" pitchFamily="2" charset="2"/>
              <a:buChar char="ü"/>
            </a:pPr>
            <a:r>
              <a:rPr lang="cs-CZ" sz="1800" dirty="0" smtClean="0">
                <a:latin typeface="Calibri" panose="020F0502020204030204" pitchFamily="34" charset="0"/>
                <a:cs typeface="Calibri" panose="020F0502020204030204" pitchFamily="34" charset="0"/>
              </a:rPr>
              <a:t>…a osobní asistent.</a:t>
            </a:r>
          </a:p>
          <a:p>
            <a:pPr>
              <a:buFont typeface="Wingdings" panose="05000000000000000000" pitchFamily="2" charset="2"/>
              <a:buChar char="ü"/>
            </a:pPr>
            <a:r>
              <a:rPr lang="cs-CZ" sz="1800" dirty="0" smtClean="0">
                <a:latin typeface="Calibri" panose="020F0502020204030204" pitchFamily="34" charset="0"/>
                <a:cs typeface="Calibri" panose="020F0502020204030204" pitchFamily="34" charset="0"/>
              </a:rPr>
              <a:t>…medikace a zdravotnické úkony.</a:t>
            </a:r>
          </a:p>
          <a:p>
            <a:pPr>
              <a:buFont typeface="Wingdings" panose="05000000000000000000" pitchFamily="2" charset="2"/>
              <a:buChar char="ü"/>
            </a:pPr>
            <a:r>
              <a:rPr lang="cs-CZ" sz="1800" dirty="0" smtClean="0">
                <a:latin typeface="Calibri" panose="020F0502020204030204" pitchFamily="34" charset="0"/>
                <a:cs typeface="Calibri" panose="020F0502020204030204" pitchFamily="34" charset="0"/>
              </a:rPr>
              <a:t>…a profesní předpoklady.</a:t>
            </a:r>
          </a:p>
          <a:p>
            <a:pPr>
              <a:buFont typeface="Wingdings" panose="05000000000000000000" pitchFamily="2" charset="2"/>
              <a:buChar char="ü"/>
            </a:pPr>
            <a:r>
              <a:rPr lang="cs-CZ" sz="1800" dirty="0" smtClean="0">
                <a:latin typeface="Calibri" panose="020F0502020204030204" pitchFamily="34" charset="0"/>
                <a:cs typeface="Calibri" panose="020F0502020204030204" pitchFamily="34" charset="0"/>
              </a:rPr>
              <a:t>…a jeho náplň práce.</a:t>
            </a:r>
          </a:p>
          <a:p>
            <a:pPr>
              <a:buFont typeface="Wingdings" panose="05000000000000000000" pitchFamily="2" charset="2"/>
              <a:buChar char="ü"/>
            </a:pPr>
            <a:r>
              <a:rPr lang="cs-CZ" sz="1800" dirty="0" smtClean="0">
                <a:latin typeface="Calibri" panose="020F0502020204030204" pitchFamily="34" charset="0"/>
                <a:cs typeface="Calibri" panose="020F0502020204030204" pitchFamily="34" charset="0"/>
              </a:rPr>
              <a:t>…a profesní kompetence.</a:t>
            </a:r>
          </a:p>
          <a:p>
            <a:pPr>
              <a:buFont typeface="Wingdings" panose="05000000000000000000" pitchFamily="2" charset="2"/>
              <a:buChar char="ü"/>
            </a:pPr>
            <a:r>
              <a:rPr lang="cs-CZ" sz="1800" dirty="0" smtClean="0">
                <a:latin typeface="Calibri" panose="020F0502020204030204" pitchFamily="34" charset="0"/>
                <a:cs typeface="Calibri" panose="020F0502020204030204" pitchFamily="34" charset="0"/>
              </a:rPr>
              <a:t>…a způsoby financování.</a:t>
            </a:r>
          </a:p>
          <a:p>
            <a:pPr>
              <a:buFont typeface="Wingdings" panose="05000000000000000000" pitchFamily="2" charset="2"/>
              <a:buChar char="ü"/>
            </a:pPr>
            <a:r>
              <a:rPr lang="cs-CZ" sz="1800" dirty="0" smtClean="0">
                <a:latin typeface="Calibri" panose="020F0502020204030204" pitchFamily="34" charset="0"/>
                <a:cs typeface="Calibri" panose="020F0502020204030204" pitchFamily="34" charset="0"/>
              </a:rPr>
              <a:t>…a Česká školní inspekce.</a:t>
            </a:r>
            <a:endParaRPr lang="cs-CZ"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580593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Otázka osobní asistence</a:t>
            </a:r>
            <a:endParaRPr lang="cs-CZ" sz="2800" dirty="0"/>
          </a:p>
        </p:txBody>
      </p:sp>
      <p:sp>
        <p:nvSpPr>
          <p:cNvPr id="3" name="Zástupný symbol pro obsah 2"/>
          <p:cNvSpPr>
            <a:spLocks noGrp="1"/>
          </p:cNvSpPr>
          <p:nvPr>
            <p:ph sz="quarter" idx="1"/>
          </p:nvPr>
        </p:nvSpPr>
        <p:spPr>
          <a:xfrm>
            <a:off x="612648" y="1600200"/>
            <a:ext cx="8153400" cy="5141168"/>
          </a:xfrm>
        </p:spPr>
        <p:txBody>
          <a:bodyPr>
            <a:normAutofit/>
          </a:bodyPr>
          <a:lstStyle/>
          <a:p>
            <a:pPr marL="0" indent="0">
              <a:buNone/>
            </a:pPr>
            <a:endParaRPr lang="cs-CZ" sz="2200" b="1" dirty="0" smtClean="0">
              <a:latin typeface="Calibri" panose="020F0502020204030204" pitchFamily="34" charset="0"/>
              <a:cs typeface="Calibri" panose="020F0502020204030204" pitchFamily="34" charset="0"/>
            </a:endParaRPr>
          </a:p>
          <a:p>
            <a:pPr marL="0" indent="0">
              <a:buNone/>
            </a:pPr>
            <a:r>
              <a:rPr lang="cs-CZ" sz="2200" b="1" dirty="0" smtClean="0">
                <a:latin typeface="Calibri" panose="020F0502020204030204" pitchFamily="34" charset="0"/>
                <a:cs typeface="Calibri" panose="020F0502020204030204" pitchFamily="34" charset="0"/>
              </a:rPr>
              <a:t>(</a:t>
            </a:r>
            <a:r>
              <a:rPr lang="cs-CZ" sz="2200" b="1" dirty="0">
                <a:latin typeface="Calibri" panose="020F0502020204030204" pitchFamily="34" charset="0"/>
                <a:cs typeface="Calibri" panose="020F0502020204030204" pitchFamily="34" charset="0"/>
              </a:rPr>
              <a:t>2)</a:t>
            </a:r>
            <a:r>
              <a:rPr lang="cs-CZ" sz="2200" dirty="0">
                <a:latin typeface="Calibri" panose="020F0502020204030204" pitchFamily="34" charset="0"/>
                <a:cs typeface="Calibri" panose="020F0502020204030204" pitchFamily="34" charset="0"/>
              </a:rPr>
              <a:t> Služba podle odstavce 1 obsahuje zejména tyto základní činnosti</a:t>
            </a:r>
            <a:r>
              <a:rPr lang="cs-CZ" sz="2200" dirty="0" smtClean="0">
                <a:latin typeface="Calibri" panose="020F0502020204030204" pitchFamily="34" charset="0"/>
                <a:cs typeface="Calibri" panose="020F0502020204030204" pitchFamily="34" charset="0"/>
              </a:rPr>
              <a:t>:</a:t>
            </a:r>
          </a:p>
          <a:p>
            <a:pPr marL="0" indent="0">
              <a:buNone/>
            </a:pPr>
            <a:endParaRPr lang="cs-CZ" sz="2200" dirty="0">
              <a:latin typeface="Calibri" panose="020F0502020204030204" pitchFamily="34" charset="0"/>
              <a:cs typeface="Calibri" panose="020F0502020204030204" pitchFamily="34" charset="0"/>
            </a:endParaRPr>
          </a:p>
          <a:p>
            <a:pPr marL="0" indent="0">
              <a:buNone/>
            </a:pPr>
            <a:r>
              <a:rPr lang="cs-CZ" sz="2200" b="1" dirty="0">
                <a:latin typeface="Calibri" panose="020F0502020204030204" pitchFamily="34" charset="0"/>
                <a:cs typeface="Calibri" panose="020F0502020204030204" pitchFamily="34" charset="0"/>
              </a:rPr>
              <a:t>a)</a:t>
            </a:r>
            <a:r>
              <a:rPr lang="cs-CZ" sz="2200" dirty="0">
                <a:latin typeface="Calibri" panose="020F0502020204030204" pitchFamily="34" charset="0"/>
                <a:cs typeface="Calibri" panose="020F0502020204030204" pitchFamily="34" charset="0"/>
              </a:rPr>
              <a:t> pomoc při zvládání běžných úkonů péče o vlastní osobu,</a:t>
            </a:r>
          </a:p>
          <a:p>
            <a:pPr marL="0" indent="0">
              <a:buNone/>
            </a:pPr>
            <a:r>
              <a:rPr lang="cs-CZ" sz="2200" b="1" dirty="0">
                <a:latin typeface="Calibri" panose="020F0502020204030204" pitchFamily="34" charset="0"/>
                <a:cs typeface="Calibri" panose="020F0502020204030204" pitchFamily="34" charset="0"/>
              </a:rPr>
              <a:t>b)</a:t>
            </a:r>
            <a:r>
              <a:rPr lang="cs-CZ" sz="2200" dirty="0">
                <a:latin typeface="Calibri" panose="020F0502020204030204" pitchFamily="34" charset="0"/>
                <a:cs typeface="Calibri" panose="020F0502020204030204" pitchFamily="34" charset="0"/>
              </a:rPr>
              <a:t> pomoc při osobní hygieně,</a:t>
            </a:r>
          </a:p>
          <a:p>
            <a:pPr marL="0" indent="0">
              <a:buNone/>
            </a:pPr>
            <a:r>
              <a:rPr lang="cs-CZ" sz="2200" b="1" dirty="0">
                <a:latin typeface="Calibri" panose="020F0502020204030204" pitchFamily="34" charset="0"/>
                <a:cs typeface="Calibri" panose="020F0502020204030204" pitchFamily="34" charset="0"/>
              </a:rPr>
              <a:t>c)</a:t>
            </a:r>
            <a:r>
              <a:rPr lang="cs-CZ" sz="2200" dirty="0">
                <a:latin typeface="Calibri" panose="020F0502020204030204" pitchFamily="34" charset="0"/>
                <a:cs typeface="Calibri" panose="020F0502020204030204" pitchFamily="34" charset="0"/>
              </a:rPr>
              <a:t> pomoc při zajištění stravy,</a:t>
            </a:r>
          </a:p>
          <a:p>
            <a:pPr marL="0" indent="0">
              <a:buNone/>
            </a:pPr>
            <a:r>
              <a:rPr lang="cs-CZ" sz="2200" b="1" dirty="0">
                <a:latin typeface="Calibri" panose="020F0502020204030204" pitchFamily="34" charset="0"/>
                <a:cs typeface="Calibri" panose="020F0502020204030204" pitchFamily="34" charset="0"/>
              </a:rPr>
              <a:t>d)</a:t>
            </a:r>
            <a:r>
              <a:rPr lang="cs-CZ" sz="2200" dirty="0">
                <a:latin typeface="Calibri" panose="020F0502020204030204" pitchFamily="34" charset="0"/>
                <a:cs typeface="Calibri" panose="020F0502020204030204" pitchFamily="34" charset="0"/>
              </a:rPr>
              <a:t> pomoc při zajištění chodu domácnosti,</a:t>
            </a:r>
          </a:p>
          <a:p>
            <a:pPr marL="0" indent="0">
              <a:buNone/>
            </a:pPr>
            <a:r>
              <a:rPr lang="cs-CZ" sz="2200" b="1" dirty="0">
                <a:latin typeface="Calibri" panose="020F0502020204030204" pitchFamily="34" charset="0"/>
                <a:cs typeface="Calibri" panose="020F0502020204030204" pitchFamily="34" charset="0"/>
              </a:rPr>
              <a:t>e)</a:t>
            </a:r>
            <a:r>
              <a:rPr lang="cs-CZ" sz="2200" dirty="0">
                <a:latin typeface="Calibri" panose="020F0502020204030204" pitchFamily="34" charset="0"/>
                <a:cs typeface="Calibri" panose="020F0502020204030204" pitchFamily="34" charset="0"/>
              </a:rPr>
              <a:t> výchovné, vzdělávací a aktivizační činnosti,</a:t>
            </a:r>
          </a:p>
          <a:p>
            <a:pPr marL="0" indent="0">
              <a:buNone/>
            </a:pPr>
            <a:r>
              <a:rPr lang="cs-CZ" sz="2200" b="1" dirty="0">
                <a:latin typeface="Calibri" panose="020F0502020204030204" pitchFamily="34" charset="0"/>
                <a:cs typeface="Calibri" panose="020F0502020204030204" pitchFamily="34" charset="0"/>
              </a:rPr>
              <a:t>f)</a:t>
            </a:r>
            <a:r>
              <a:rPr lang="cs-CZ" sz="2200" dirty="0">
                <a:latin typeface="Calibri" panose="020F0502020204030204" pitchFamily="34" charset="0"/>
                <a:cs typeface="Calibri" panose="020F0502020204030204" pitchFamily="34" charset="0"/>
              </a:rPr>
              <a:t> zprostředkování kontaktu se společenským prostředím,</a:t>
            </a:r>
          </a:p>
          <a:p>
            <a:pPr marL="0" indent="0">
              <a:buNone/>
            </a:pPr>
            <a:r>
              <a:rPr lang="cs-CZ" sz="2200" b="1" dirty="0">
                <a:latin typeface="Calibri" panose="020F0502020204030204" pitchFamily="34" charset="0"/>
                <a:cs typeface="Calibri" panose="020F0502020204030204" pitchFamily="34" charset="0"/>
              </a:rPr>
              <a:t>g)</a:t>
            </a:r>
            <a:r>
              <a:rPr lang="cs-CZ" sz="2200" dirty="0">
                <a:latin typeface="Calibri" panose="020F0502020204030204" pitchFamily="34" charset="0"/>
                <a:cs typeface="Calibri" panose="020F0502020204030204" pitchFamily="34" charset="0"/>
              </a:rPr>
              <a:t> pomoc při uplatňování práv, oprávněných zájmů a při obstarávání osobních záležitostí.</a:t>
            </a:r>
          </a:p>
          <a:p>
            <a:pPr marL="0" indent="0">
              <a:buNone/>
            </a:pPr>
            <a:endParaRPr lang="cs-CZ" dirty="0"/>
          </a:p>
        </p:txBody>
      </p:sp>
    </p:spTree>
    <p:extLst>
      <p:ext uri="{BB962C8B-B14F-4D97-AF65-F5344CB8AC3E}">
        <p14:creationId xmlns:p14="http://schemas.microsoft.com/office/powerpoint/2010/main" val="14939582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Otázka osobní asistence</a:t>
            </a:r>
            <a:endParaRPr lang="cs-CZ" sz="2800" dirty="0"/>
          </a:p>
        </p:txBody>
      </p:sp>
      <p:sp>
        <p:nvSpPr>
          <p:cNvPr id="3" name="Zástupný symbol pro obsah 2"/>
          <p:cNvSpPr>
            <a:spLocks noGrp="1"/>
          </p:cNvSpPr>
          <p:nvPr>
            <p:ph sz="quarter" idx="1"/>
          </p:nvPr>
        </p:nvSpPr>
        <p:spPr>
          <a:xfrm>
            <a:off x="612648" y="1600200"/>
            <a:ext cx="8153400" cy="4997152"/>
          </a:xfrm>
        </p:spPr>
        <p:txBody>
          <a:bodyPr>
            <a:normAutofit/>
          </a:bodyPr>
          <a:lstStyle/>
          <a:p>
            <a:r>
              <a:rPr lang="cs-CZ" sz="2000" dirty="0" smtClean="0">
                <a:latin typeface="Calibri" panose="020F0502020204030204" pitchFamily="34" charset="0"/>
                <a:cs typeface="Calibri" panose="020F0502020204030204" pitchFamily="34" charset="0"/>
              </a:rPr>
              <a:t>Osobní asistenti bývají většinou zaměstnanci nestátních, neziskových organizací, poskytovatelů sociálních služeb.</a:t>
            </a:r>
          </a:p>
          <a:p>
            <a:pPr>
              <a:buFont typeface="Wingdings" panose="05000000000000000000" pitchFamily="2" charset="2"/>
              <a:buChar char="q"/>
            </a:pPr>
            <a:r>
              <a:rPr lang="cs-CZ" sz="2000" dirty="0" smtClean="0">
                <a:latin typeface="Calibri" panose="020F0502020204030204" pitchFamily="34" charset="0"/>
                <a:cs typeface="Calibri" panose="020F0502020204030204" pitchFamily="34" charset="0"/>
              </a:rPr>
              <a:t>Tyto služby získávají finance formou dotačních prostředků, od státu.</a:t>
            </a:r>
          </a:p>
          <a:p>
            <a:pPr>
              <a:buFont typeface="Wingdings" panose="05000000000000000000" pitchFamily="2" charset="2"/>
              <a:buChar char="q"/>
            </a:pPr>
            <a:r>
              <a:rPr lang="cs-CZ" sz="2000" dirty="0" smtClean="0">
                <a:latin typeface="Calibri" panose="020F0502020204030204" pitchFamily="34" charset="0"/>
                <a:cs typeface="Calibri" panose="020F0502020204030204" pitchFamily="34" charset="0"/>
              </a:rPr>
              <a:t>Rodina může přispívat na  úhradu finančních nákladů.</a:t>
            </a:r>
          </a:p>
          <a:p>
            <a:pPr>
              <a:buFont typeface="Wingdings" panose="05000000000000000000" pitchFamily="2" charset="2"/>
              <a:buChar char="q"/>
            </a:pPr>
            <a:r>
              <a:rPr lang="cs-CZ" sz="2000" dirty="0" smtClean="0">
                <a:latin typeface="Calibri" panose="020F0502020204030204" pitchFamily="34" charset="0"/>
                <a:cs typeface="Calibri" panose="020F0502020204030204" pitchFamily="34" charset="0"/>
              </a:rPr>
              <a:t>Maximální částka je definována vyhláškou 505/2006 Sb., o sociálních službách:</a:t>
            </a:r>
          </a:p>
          <a:p>
            <a:pPr marL="0" indent="0">
              <a:buNone/>
            </a:pPr>
            <a:r>
              <a:rPr lang="cs-CZ" sz="2000" dirty="0" smtClean="0">
                <a:latin typeface="Calibri" panose="020F0502020204030204" pitchFamily="34" charset="0"/>
                <a:cs typeface="Calibri" panose="020F0502020204030204" pitchFamily="34" charset="0"/>
              </a:rPr>
              <a:t>§5</a:t>
            </a:r>
          </a:p>
          <a:p>
            <a:pPr marL="0" indent="0">
              <a:buNone/>
            </a:pPr>
            <a:r>
              <a:rPr lang="cs-CZ" sz="2000" b="1" dirty="0">
                <a:latin typeface="Calibri" panose="020F0502020204030204" pitchFamily="34" charset="0"/>
                <a:cs typeface="Calibri" panose="020F0502020204030204" pitchFamily="34" charset="0"/>
              </a:rPr>
              <a:t>(2)</a:t>
            </a:r>
            <a:r>
              <a:rPr lang="cs-CZ" sz="2000" dirty="0">
                <a:latin typeface="Calibri" panose="020F0502020204030204" pitchFamily="34" charset="0"/>
                <a:cs typeface="Calibri" panose="020F0502020204030204" pitchFamily="34" charset="0"/>
              </a:rPr>
              <a:t> Maximální výše úhrady za poskytování osobní asistence činí 130 Kč za hodinu, podle skutečně spotřebovaného času nezbytného k zajištění úkonů; pokud poskytování služby, včetně času nezbytného k zajištění úkonů, netrvá celou hodinu, výše úhrady se poměrně krátí</a:t>
            </a:r>
            <a:r>
              <a:rPr lang="cs-CZ" sz="2000" dirty="0" smtClean="0">
                <a:latin typeface="Calibri" panose="020F0502020204030204" pitchFamily="34" charset="0"/>
                <a:cs typeface="Calibri" panose="020F0502020204030204" pitchFamily="34" charset="0"/>
              </a:rPr>
              <a:t>.</a:t>
            </a:r>
          </a:p>
          <a:p>
            <a:r>
              <a:rPr lang="cs-CZ" sz="2000" dirty="0">
                <a:latin typeface="Calibri" panose="020F0502020204030204" pitchFamily="34" charset="0"/>
                <a:cs typeface="Calibri" panose="020F0502020204030204" pitchFamily="34" charset="0"/>
              </a:rPr>
              <a:t>Na úhradu sociálních služeb slouží rodině příspěvek na péči. </a:t>
            </a:r>
            <a:endParaRPr lang="cs-CZ" sz="2000" dirty="0" smtClean="0">
              <a:latin typeface="Calibri" panose="020F0502020204030204" pitchFamily="34" charset="0"/>
              <a:cs typeface="Calibri" panose="020F0502020204030204" pitchFamily="34" charset="0"/>
            </a:endParaRPr>
          </a:p>
          <a:p>
            <a:r>
              <a:rPr lang="cs-CZ" sz="2000" dirty="0">
                <a:latin typeface="Calibri" panose="020F0502020204030204" pitchFamily="34" charset="0"/>
                <a:cs typeface="Calibri" panose="020F0502020204030204" pitchFamily="34" charset="0"/>
              </a:rPr>
              <a:t>O příspěvek na péči lze požádat na sociálním odboru příslušného obecního úřadu dle místa bydliště rodiny. </a:t>
            </a:r>
          </a:p>
        </p:txBody>
      </p:sp>
    </p:spTree>
    <p:extLst>
      <p:ext uri="{BB962C8B-B14F-4D97-AF65-F5344CB8AC3E}">
        <p14:creationId xmlns:p14="http://schemas.microsoft.com/office/powerpoint/2010/main" val="509822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half" idx="2"/>
          </p:nvPr>
        </p:nvSpPr>
        <p:spPr/>
        <p:txBody>
          <a:bodyPr/>
          <a:lstStyle/>
          <a:p>
            <a:endParaRPr lang="cs-CZ"/>
          </a:p>
        </p:txBody>
      </p:sp>
      <p:sp>
        <p:nvSpPr>
          <p:cNvPr id="3" name="Nadpis 2"/>
          <p:cNvSpPr>
            <a:spLocks noGrp="1"/>
          </p:cNvSpPr>
          <p:nvPr>
            <p:ph type="title"/>
          </p:nvPr>
        </p:nvSpPr>
        <p:spPr/>
        <p:txBody>
          <a:bodyPr/>
          <a:lstStyle/>
          <a:p>
            <a:r>
              <a:rPr lang="cs-CZ" dirty="0" smtClean="0"/>
              <a:t>Česká Školní inspekce a problematika SVP</a:t>
            </a:r>
            <a:endParaRPr lang="cs-CZ" dirty="0"/>
          </a:p>
        </p:txBody>
      </p:sp>
      <p:pic>
        <p:nvPicPr>
          <p:cNvPr id="5" name="Picture 2" descr="C:\Users\x\Desktop\4788_1.jpg"/>
          <p:cNvPicPr>
            <a:picLocks noGrp="1" noChangeAspect="1" noChangeArrowheads="1"/>
          </p:cNvPicPr>
          <p:nvPr>
            <p:ph type="pic" idx="1"/>
          </p:nvPr>
        </p:nvPicPr>
        <p:blipFill>
          <a:blip r:embed="rId2" cstate="print"/>
          <a:srcRect l="4355" r="4355"/>
          <a:stretch>
            <a:fillRect/>
          </a:stretch>
        </p:blipFill>
        <p:spPr bwMode="auto">
          <a:prstGeom prst="rect">
            <a:avLst/>
          </a:prstGeom>
          <a:noFill/>
        </p:spPr>
      </p:pic>
    </p:spTree>
    <p:extLst>
      <p:ext uri="{BB962C8B-B14F-4D97-AF65-F5344CB8AC3E}">
        <p14:creationId xmlns:p14="http://schemas.microsoft.com/office/powerpoint/2010/main" val="13135007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smtClean="0">
                <a:latin typeface="Calibri" panose="020F0502020204030204" pitchFamily="34" charset="0"/>
                <a:cs typeface="Calibri" panose="020F0502020204030204" pitchFamily="34" charset="0"/>
              </a:rPr>
              <a:t>Česká školní inspekce a SVP</a:t>
            </a:r>
            <a:endParaRPr lang="cs-CZ" sz="2800" dirty="0">
              <a:latin typeface="Calibri" panose="020F0502020204030204" pitchFamily="34" charset="0"/>
              <a:cs typeface="Calibri" panose="020F0502020204030204" pitchFamily="34" charset="0"/>
            </a:endParaRPr>
          </a:p>
        </p:txBody>
      </p:sp>
      <p:sp>
        <p:nvSpPr>
          <p:cNvPr id="3" name="Zástupný symbol pro obsah 2"/>
          <p:cNvSpPr>
            <a:spLocks noGrp="1"/>
          </p:cNvSpPr>
          <p:nvPr>
            <p:ph sz="quarter" idx="1"/>
          </p:nvPr>
        </p:nvSpPr>
        <p:spPr>
          <a:xfrm>
            <a:off x="612648" y="1600200"/>
            <a:ext cx="8153400" cy="4997152"/>
          </a:xfrm>
        </p:spPr>
        <p:txBody>
          <a:bodyPr>
            <a:normAutofit fontScale="55000" lnSpcReduction="20000"/>
          </a:bodyPr>
          <a:lstStyle/>
          <a:p>
            <a:pPr>
              <a:buNone/>
            </a:pPr>
            <a:r>
              <a:rPr lang="cs-CZ" sz="3200" dirty="0">
                <a:latin typeface="Calibri" pitchFamily="34" charset="0"/>
                <a:cs typeface="Times New Roman" pitchFamily="18" charset="0"/>
              </a:rPr>
              <a:t>ČŠI hodnotí:</a:t>
            </a:r>
          </a:p>
          <a:p>
            <a:pPr marL="342900" indent="-342900">
              <a:buNone/>
            </a:pPr>
            <a:endParaRPr lang="cs-CZ" sz="3200" dirty="0">
              <a:latin typeface="Calibri" pitchFamily="34" charset="0"/>
              <a:cs typeface="Times New Roman" pitchFamily="18" charset="0"/>
            </a:endParaRPr>
          </a:p>
          <a:p>
            <a:pPr marL="342900" indent="-342900">
              <a:buNone/>
            </a:pPr>
            <a:r>
              <a:rPr lang="cs-CZ" sz="3200" dirty="0">
                <a:latin typeface="Calibri" pitchFamily="34" charset="0"/>
                <a:cs typeface="Times New Roman" pitchFamily="18" charset="0"/>
              </a:rPr>
              <a:t>a) zda škola </a:t>
            </a:r>
            <a:r>
              <a:rPr lang="cs-CZ" sz="3200" b="1" dirty="0">
                <a:latin typeface="Calibri" pitchFamily="34" charset="0"/>
                <a:cs typeface="Times New Roman" pitchFamily="18" charset="0"/>
              </a:rPr>
              <a:t>identifikuje</a:t>
            </a:r>
            <a:r>
              <a:rPr lang="cs-CZ" sz="3200" dirty="0">
                <a:latin typeface="Calibri" pitchFamily="34" charset="0"/>
                <a:cs typeface="Times New Roman" pitchFamily="18" charset="0"/>
              </a:rPr>
              <a:t> děti se SVP;</a:t>
            </a:r>
          </a:p>
          <a:p>
            <a:pPr marL="342900" indent="-342900">
              <a:buNone/>
            </a:pPr>
            <a:endParaRPr lang="cs-CZ" sz="3200" dirty="0">
              <a:latin typeface="Calibri" pitchFamily="34" charset="0"/>
              <a:cs typeface="Times New Roman" pitchFamily="18" charset="0"/>
            </a:endParaRPr>
          </a:p>
          <a:p>
            <a:pPr>
              <a:buNone/>
            </a:pPr>
            <a:r>
              <a:rPr lang="cs-CZ" sz="3200" dirty="0">
                <a:latin typeface="Calibri" pitchFamily="34" charset="0"/>
                <a:cs typeface="Times New Roman" pitchFamily="18" charset="0"/>
              </a:rPr>
              <a:t>b) zda škola </a:t>
            </a:r>
            <a:r>
              <a:rPr lang="cs-CZ" sz="3200" b="1" dirty="0">
                <a:latin typeface="Calibri" pitchFamily="34" charset="0"/>
                <a:cs typeface="Times New Roman" pitchFamily="18" charset="0"/>
              </a:rPr>
              <a:t>vytváří</a:t>
            </a:r>
            <a:r>
              <a:rPr lang="cs-CZ" sz="3200" dirty="0">
                <a:latin typeface="Calibri" pitchFamily="34" charset="0"/>
                <a:cs typeface="Times New Roman" pitchFamily="18" charset="0"/>
              </a:rPr>
              <a:t> podmínky pro jejich úspěšný rozvoj;</a:t>
            </a:r>
          </a:p>
          <a:p>
            <a:pPr>
              <a:buNone/>
            </a:pPr>
            <a:endParaRPr lang="cs-CZ" sz="3200" dirty="0">
              <a:latin typeface="Calibri" pitchFamily="34" charset="0"/>
              <a:cs typeface="Times New Roman" pitchFamily="18" charset="0"/>
            </a:endParaRPr>
          </a:p>
          <a:p>
            <a:pPr>
              <a:buNone/>
            </a:pPr>
            <a:r>
              <a:rPr lang="cs-CZ" sz="3200" dirty="0">
                <a:latin typeface="Calibri" pitchFamily="34" charset="0"/>
                <a:cs typeface="Times New Roman" pitchFamily="18" charset="0"/>
              </a:rPr>
              <a:t>c) zda škola </a:t>
            </a:r>
            <a:r>
              <a:rPr lang="cs-CZ" sz="3200" b="1" dirty="0">
                <a:latin typeface="Calibri" pitchFamily="34" charset="0"/>
                <a:cs typeface="Times New Roman" pitchFamily="18" charset="0"/>
              </a:rPr>
              <a:t>zohledňuje</a:t>
            </a:r>
            <a:r>
              <a:rPr lang="cs-CZ" sz="3200" dirty="0">
                <a:latin typeface="Calibri" pitchFamily="34" charset="0"/>
                <a:cs typeface="Times New Roman" pitchFamily="18" charset="0"/>
              </a:rPr>
              <a:t> vliv vnějšího prostředí na úspěšnost dítěte;</a:t>
            </a:r>
          </a:p>
          <a:p>
            <a:pPr>
              <a:buNone/>
            </a:pPr>
            <a:endParaRPr lang="cs-CZ" sz="3200" dirty="0">
              <a:latin typeface="Calibri" pitchFamily="34" charset="0"/>
              <a:cs typeface="Times New Roman" pitchFamily="18" charset="0"/>
            </a:endParaRPr>
          </a:p>
          <a:p>
            <a:pPr marL="342900" indent="-342900">
              <a:buNone/>
            </a:pPr>
            <a:r>
              <a:rPr lang="cs-CZ" sz="3200" dirty="0">
                <a:latin typeface="Calibri" pitchFamily="34" charset="0"/>
                <a:cs typeface="Times New Roman" pitchFamily="18" charset="0"/>
              </a:rPr>
              <a:t>d) zda škola má preventivní systémy na omezení rizikového chování;</a:t>
            </a:r>
          </a:p>
          <a:p>
            <a:pPr marL="342900" indent="-342900">
              <a:buNone/>
            </a:pPr>
            <a:endParaRPr lang="cs-CZ" sz="3200" dirty="0">
              <a:latin typeface="Calibri" pitchFamily="34" charset="0"/>
              <a:cs typeface="Times New Roman" pitchFamily="18" charset="0"/>
            </a:endParaRPr>
          </a:p>
          <a:p>
            <a:pPr>
              <a:buNone/>
            </a:pPr>
            <a:r>
              <a:rPr lang="cs-CZ" sz="3200" dirty="0">
                <a:latin typeface="Calibri" pitchFamily="34" charset="0"/>
                <a:cs typeface="Times New Roman" pitchFamily="18" charset="0"/>
              </a:rPr>
              <a:t>e) </a:t>
            </a:r>
            <a:r>
              <a:rPr lang="cs-CZ" sz="3200" b="1" dirty="0">
                <a:latin typeface="Calibri" pitchFamily="34" charset="0"/>
                <a:cs typeface="Times New Roman" pitchFamily="18" charset="0"/>
              </a:rPr>
              <a:t>přijímá</a:t>
            </a:r>
            <a:r>
              <a:rPr lang="cs-CZ" sz="3200" dirty="0">
                <a:latin typeface="Calibri" pitchFamily="34" charset="0"/>
                <a:cs typeface="Times New Roman" pitchFamily="18" charset="0"/>
              </a:rPr>
              <a:t> opatření k odstranění sociálních, zdravotních a bezpečnostních bariér v</a:t>
            </a:r>
          </a:p>
          <a:p>
            <a:pPr>
              <a:buNone/>
            </a:pPr>
            <a:r>
              <a:rPr lang="cs-CZ" sz="3200" dirty="0">
                <a:latin typeface="Calibri" pitchFamily="34" charset="0"/>
                <a:cs typeface="Times New Roman" pitchFamily="18" charset="0"/>
              </a:rPr>
              <a:t>průběhu vzdělávání;</a:t>
            </a:r>
          </a:p>
          <a:p>
            <a:pPr>
              <a:buNone/>
            </a:pPr>
            <a:endParaRPr lang="cs-CZ" sz="3200" dirty="0">
              <a:latin typeface="Calibri" pitchFamily="34" charset="0"/>
              <a:cs typeface="Times New Roman" pitchFamily="18" charset="0"/>
            </a:endParaRPr>
          </a:p>
          <a:p>
            <a:pPr>
              <a:buNone/>
            </a:pPr>
            <a:r>
              <a:rPr lang="cs-CZ" sz="3200" dirty="0">
                <a:latin typeface="Calibri" pitchFamily="34" charset="0"/>
                <a:cs typeface="Times New Roman" pitchFamily="18" charset="0"/>
              </a:rPr>
              <a:t>f) zda škola ve spolupráci se ŠPZ </a:t>
            </a:r>
            <a:r>
              <a:rPr lang="cs-CZ" sz="3200" b="1" dirty="0">
                <a:latin typeface="Calibri" pitchFamily="34" charset="0"/>
                <a:cs typeface="Times New Roman" pitchFamily="18" charset="0"/>
              </a:rPr>
              <a:t>poskytuje </a:t>
            </a:r>
            <a:r>
              <a:rPr lang="cs-CZ" sz="3200" dirty="0">
                <a:latin typeface="Calibri" pitchFamily="34" charset="0"/>
                <a:cs typeface="Times New Roman" pitchFamily="18" charset="0"/>
              </a:rPr>
              <a:t>poradenskou pomoc;</a:t>
            </a:r>
          </a:p>
          <a:p>
            <a:pPr>
              <a:buNone/>
            </a:pPr>
            <a:endParaRPr lang="cs-CZ" sz="3200" dirty="0">
              <a:latin typeface="Calibri" pitchFamily="34" charset="0"/>
              <a:cs typeface="Times New Roman" pitchFamily="18" charset="0"/>
            </a:endParaRPr>
          </a:p>
          <a:p>
            <a:pPr>
              <a:buNone/>
            </a:pPr>
            <a:r>
              <a:rPr lang="cs-CZ" sz="3200" dirty="0">
                <a:latin typeface="Calibri" pitchFamily="34" charset="0"/>
                <a:cs typeface="Times New Roman" pitchFamily="18" charset="0"/>
              </a:rPr>
              <a:t>g) zda jsou uplatňovány účinné </a:t>
            </a:r>
            <a:r>
              <a:rPr lang="cs-CZ" sz="3200" b="1" dirty="0">
                <a:latin typeface="Calibri" pitchFamily="34" charset="0"/>
                <a:cs typeface="Times New Roman" pitchFamily="18" charset="0"/>
              </a:rPr>
              <a:t>pedagogické metody a individuální přístup;</a:t>
            </a:r>
            <a:endParaRPr lang="cs-CZ" sz="3200" dirty="0">
              <a:latin typeface="Calibri" pitchFamily="34" charset="0"/>
              <a:cs typeface="Times New Roman" pitchFamily="18" charset="0"/>
            </a:endParaRPr>
          </a:p>
          <a:p>
            <a:pPr>
              <a:buNone/>
            </a:pPr>
            <a:endParaRPr lang="cs-CZ" dirty="0"/>
          </a:p>
          <a:p>
            <a:pPr marL="0" indent="0">
              <a:buNone/>
            </a:pPr>
            <a:endParaRPr lang="cs-CZ" dirty="0"/>
          </a:p>
        </p:txBody>
      </p:sp>
    </p:spTree>
    <p:extLst>
      <p:ext uri="{BB962C8B-B14F-4D97-AF65-F5344CB8AC3E}">
        <p14:creationId xmlns:p14="http://schemas.microsoft.com/office/powerpoint/2010/main" val="30484678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half" idx="2"/>
          </p:nvPr>
        </p:nvSpPr>
        <p:spPr/>
        <p:txBody>
          <a:bodyPr/>
          <a:lstStyle/>
          <a:p>
            <a:endParaRPr lang="cs-CZ"/>
          </a:p>
        </p:txBody>
      </p:sp>
      <p:sp>
        <p:nvSpPr>
          <p:cNvPr id="3" name="Nadpis 2"/>
          <p:cNvSpPr>
            <a:spLocks noGrp="1"/>
          </p:cNvSpPr>
          <p:nvPr>
            <p:ph type="title"/>
          </p:nvPr>
        </p:nvSpPr>
        <p:spPr/>
        <p:txBody>
          <a:bodyPr>
            <a:normAutofit fontScale="90000"/>
          </a:bodyPr>
          <a:lstStyle/>
          <a:p>
            <a:r>
              <a:rPr lang="cs-CZ" dirty="0" smtClean="0"/>
              <a:t>Asistent pedagoga: Medikace a zdravotnické úkony</a:t>
            </a:r>
            <a:endParaRPr lang="cs-CZ" dirty="0"/>
          </a:p>
        </p:txBody>
      </p:sp>
      <p:pic>
        <p:nvPicPr>
          <p:cNvPr id="5" name="Picture 3" descr="C:\Users\x\Desktop\1758410-img-inzulin-dite-diabetik.jpg"/>
          <p:cNvPicPr>
            <a:picLocks noGrp="1" noChangeAspect="1" noChangeArrowheads="1"/>
          </p:cNvPicPr>
          <p:nvPr>
            <p:ph type="pic" idx="1"/>
          </p:nvPr>
        </p:nvPicPr>
        <p:blipFill>
          <a:blip r:embed="rId2" cstate="print"/>
          <a:srcRect t="4745" b="4745"/>
          <a:stretch>
            <a:fillRect/>
          </a:stretch>
        </p:blipFill>
        <p:spPr bwMode="auto">
          <a:prstGeom prst="rect">
            <a:avLst/>
          </a:prstGeom>
          <a:noFill/>
        </p:spPr>
      </p:pic>
    </p:spTree>
    <p:extLst>
      <p:ext uri="{BB962C8B-B14F-4D97-AF65-F5344CB8AC3E}">
        <p14:creationId xmlns:p14="http://schemas.microsoft.com/office/powerpoint/2010/main" val="14914055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smtClean="0">
                <a:latin typeface="Calibri" panose="020F0502020204030204" pitchFamily="34" charset="0"/>
                <a:cs typeface="Calibri" panose="020F0502020204030204" pitchFamily="34" charset="0"/>
              </a:rPr>
              <a:t>Medikace a zdravotnické úkony</a:t>
            </a:r>
            <a:endParaRPr lang="cs-CZ" sz="2800" dirty="0">
              <a:latin typeface="Calibri" panose="020F0502020204030204" pitchFamily="34" charset="0"/>
              <a:cs typeface="Calibri" panose="020F0502020204030204" pitchFamily="34" charset="0"/>
            </a:endParaRPr>
          </a:p>
        </p:txBody>
      </p:sp>
      <p:sp>
        <p:nvSpPr>
          <p:cNvPr id="3" name="Zástupný symbol pro obsah 2"/>
          <p:cNvSpPr>
            <a:spLocks noGrp="1"/>
          </p:cNvSpPr>
          <p:nvPr>
            <p:ph sz="quarter" idx="1"/>
          </p:nvPr>
        </p:nvSpPr>
        <p:spPr>
          <a:xfrm>
            <a:off x="612648" y="1600200"/>
            <a:ext cx="8153400" cy="5069160"/>
          </a:xfrm>
        </p:spPr>
        <p:txBody>
          <a:bodyPr>
            <a:normAutofit/>
          </a:bodyPr>
          <a:lstStyle/>
          <a:p>
            <a:pPr>
              <a:buNone/>
            </a:pPr>
            <a:r>
              <a:rPr lang="cs-CZ" sz="1900" dirty="0">
                <a:latin typeface="Calibri" panose="020F0502020204030204" pitchFamily="34" charset="0"/>
                <a:cs typeface="Calibri" panose="020F0502020204030204" pitchFamily="34" charset="0"/>
              </a:rPr>
              <a:t>Kompetence pedagoga v oblasti medikace a zdravotnických úkonů:</a:t>
            </a:r>
          </a:p>
          <a:p>
            <a:pPr>
              <a:buNone/>
            </a:pPr>
            <a:endParaRPr lang="cs-CZ" sz="1900" dirty="0">
              <a:latin typeface="Calibri" panose="020F0502020204030204" pitchFamily="34" charset="0"/>
              <a:cs typeface="Calibri" panose="020F0502020204030204" pitchFamily="34" charset="0"/>
            </a:endParaRPr>
          </a:p>
          <a:p>
            <a:pPr>
              <a:buNone/>
            </a:pPr>
            <a:r>
              <a:rPr lang="pt-BR" sz="1900" dirty="0">
                <a:latin typeface="Calibri" panose="020F0502020204030204" pitchFamily="34" charset="0"/>
                <a:cs typeface="Calibri" panose="020F0502020204030204" pitchFamily="34" charset="0"/>
              </a:rPr>
              <a:t>V souladu se zněním § 2 zákona č. 372/2011 Sb.,o zdravotních</a:t>
            </a:r>
            <a:r>
              <a:rPr lang="cs-CZ" sz="1900" dirty="0">
                <a:latin typeface="Calibri" panose="020F0502020204030204" pitchFamily="34" charset="0"/>
                <a:cs typeface="Calibri" panose="020F0502020204030204" pitchFamily="34" charset="0"/>
              </a:rPr>
              <a:t> službách </a:t>
            </a:r>
            <a:r>
              <a:rPr lang="cs-CZ" sz="1900" dirty="0" smtClean="0">
                <a:latin typeface="Calibri" panose="020F0502020204030204" pitchFamily="34" charset="0"/>
                <a:cs typeface="Calibri" panose="020F0502020204030204" pitchFamily="34" charset="0"/>
              </a:rPr>
              <a:t>a</a:t>
            </a:r>
          </a:p>
          <a:p>
            <a:pPr>
              <a:buNone/>
            </a:pPr>
            <a:r>
              <a:rPr lang="cs-CZ" sz="1900" dirty="0">
                <a:latin typeface="Calibri" panose="020F0502020204030204" pitchFamily="34" charset="0"/>
                <a:cs typeface="Calibri" panose="020F0502020204030204" pitchFamily="34" charset="0"/>
              </a:rPr>
              <a:t>p</a:t>
            </a:r>
            <a:r>
              <a:rPr lang="cs-CZ" sz="1900" dirty="0" smtClean="0">
                <a:latin typeface="Calibri" panose="020F0502020204030204" pitchFamily="34" charset="0"/>
                <a:cs typeface="Calibri" panose="020F0502020204030204" pitchFamily="34" charset="0"/>
              </a:rPr>
              <a:t>odmínkách jejich </a:t>
            </a:r>
            <a:r>
              <a:rPr lang="cs-CZ" sz="1900" dirty="0">
                <a:latin typeface="Calibri" panose="020F0502020204030204" pitchFamily="34" charset="0"/>
                <a:cs typeface="Calibri" panose="020F0502020204030204" pitchFamily="34" charset="0"/>
              </a:rPr>
              <a:t>poskytování (zákon o zdravotních službách):</a:t>
            </a:r>
          </a:p>
          <a:p>
            <a:pPr>
              <a:buNone/>
            </a:pPr>
            <a:endParaRPr lang="cs-CZ" sz="1900" dirty="0">
              <a:latin typeface="Calibri" panose="020F0502020204030204" pitchFamily="34" charset="0"/>
              <a:cs typeface="Calibri" panose="020F0502020204030204" pitchFamily="34" charset="0"/>
            </a:endParaRPr>
          </a:p>
          <a:p>
            <a:pPr>
              <a:buNone/>
            </a:pPr>
            <a:r>
              <a:rPr lang="cs-CZ" sz="1900" dirty="0">
                <a:latin typeface="Calibri" panose="020F0502020204030204" pitchFamily="34" charset="0"/>
                <a:cs typeface="Calibri" panose="020F0502020204030204" pitchFamily="34" charset="0"/>
              </a:rPr>
              <a:t>Podle § 11 tohoto zákona lze zdravotní služby poskytovat </a:t>
            </a:r>
            <a:r>
              <a:rPr lang="cs-CZ" sz="1900" dirty="0" smtClean="0">
                <a:latin typeface="Calibri" panose="020F0502020204030204" pitchFamily="34" charset="0"/>
                <a:cs typeface="Calibri" panose="020F0502020204030204" pitchFamily="34" charset="0"/>
              </a:rPr>
              <a:t>pouze</a:t>
            </a:r>
          </a:p>
          <a:p>
            <a:pPr>
              <a:buNone/>
            </a:pPr>
            <a:r>
              <a:rPr lang="cs-CZ" sz="1900" dirty="0" smtClean="0">
                <a:latin typeface="Calibri" panose="020F0502020204030204" pitchFamily="34" charset="0"/>
                <a:cs typeface="Calibri" panose="020F0502020204030204" pitchFamily="34" charset="0"/>
              </a:rPr>
              <a:t>prostřednictvím osob způsobilých </a:t>
            </a:r>
            <a:r>
              <a:rPr lang="cs-CZ" sz="1900" dirty="0">
                <a:latin typeface="Calibri" panose="020F0502020204030204" pitchFamily="34" charset="0"/>
                <a:cs typeface="Calibri" panose="020F0502020204030204" pitchFamily="34" charset="0"/>
              </a:rPr>
              <a:t>k výkonu zdravotnického povolání nebo </a:t>
            </a:r>
            <a:r>
              <a:rPr lang="cs-CZ" sz="1900" dirty="0" smtClean="0">
                <a:latin typeface="Calibri" panose="020F0502020204030204" pitchFamily="34" charset="0"/>
                <a:cs typeface="Calibri" panose="020F0502020204030204" pitchFamily="34" charset="0"/>
              </a:rPr>
              <a:t>k</a:t>
            </a:r>
          </a:p>
          <a:p>
            <a:pPr>
              <a:buNone/>
            </a:pPr>
            <a:r>
              <a:rPr lang="cs-CZ" sz="1900" dirty="0" smtClean="0">
                <a:latin typeface="Calibri" panose="020F0502020204030204" pitchFamily="34" charset="0"/>
                <a:cs typeface="Calibri" panose="020F0502020204030204" pitchFamily="34" charset="0"/>
              </a:rPr>
              <a:t>výkonu </a:t>
            </a:r>
            <a:r>
              <a:rPr lang="cs-CZ" sz="1900" dirty="0">
                <a:latin typeface="Calibri" panose="020F0502020204030204" pitchFamily="34" charset="0"/>
                <a:cs typeface="Calibri" panose="020F0502020204030204" pitchFamily="34" charset="0"/>
              </a:rPr>
              <a:t>činností souvisejících </a:t>
            </a:r>
            <a:r>
              <a:rPr lang="cs-CZ" sz="1900" dirty="0" err="1" smtClean="0">
                <a:latin typeface="Calibri" panose="020F0502020204030204" pitchFamily="34" charset="0"/>
                <a:cs typeface="Calibri" panose="020F0502020204030204" pitchFamily="34" charset="0"/>
              </a:rPr>
              <a:t>sposkytováním</a:t>
            </a:r>
            <a:r>
              <a:rPr lang="cs-CZ" sz="1900" dirty="0" smtClean="0">
                <a:latin typeface="Calibri" panose="020F0502020204030204" pitchFamily="34" charset="0"/>
                <a:cs typeface="Calibri" panose="020F0502020204030204" pitchFamily="34" charset="0"/>
              </a:rPr>
              <a:t> </a:t>
            </a:r>
            <a:r>
              <a:rPr lang="cs-CZ" sz="1900" dirty="0">
                <a:latin typeface="Calibri" panose="020F0502020204030204" pitchFamily="34" charset="0"/>
                <a:cs typeface="Calibri" panose="020F0502020204030204" pitchFamily="34" charset="0"/>
              </a:rPr>
              <a:t>zdravotních služeb:</a:t>
            </a:r>
          </a:p>
          <a:p>
            <a:pPr>
              <a:buNone/>
            </a:pPr>
            <a:endParaRPr lang="cs-CZ" sz="1900" dirty="0">
              <a:latin typeface="Calibri" panose="020F0502020204030204" pitchFamily="34" charset="0"/>
              <a:cs typeface="Calibri" panose="020F0502020204030204" pitchFamily="34" charset="0"/>
            </a:endParaRPr>
          </a:p>
          <a:p>
            <a:pPr>
              <a:buNone/>
            </a:pPr>
            <a:endParaRPr lang="cs-CZ" sz="1900" dirty="0">
              <a:latin typeface="Calibri" panose="020F0502020204030204" pitchFamily="34" charset="0"/>
              <a:cs typeface="Calibri" panose="020F0502020204030204" pitchFamily="34" charset="0"/>
            </a:endParaRPr>
          </a:p>
          <a:p>
            <a:pPr>
              <a:buNone/>
            </a:pPr>
            <a:r>
              <a:rPr lang="cs-CZ" sz="1900" b="1" dirty="0">
                <a:latin typeface="Calibri" panose="020F0502020204030204" pitchFamily="34" charset="0"/>
                <a:cs typeface="Calibri" panose="020F0502020204030204" pitchFamily="34" charset="0"/>
              </a:rPr>
              <a:t>Pedagogický pracovník tedy není zdravotnickým pracovníkem a </a:t>
            </a:r>
            <a:r>
              <a:rPr lang="cs-CZ" sz="1900" b="1" dirty="0" smtClean="0">
                <a:latin typeface="Calibri" panose="020F0502020204030204" pitchFamily="34" charset="0"/>
                <a:cs typeface="Calibri" panose="020F0502020204030204" pitchFamily="34" charset="0"/>
              </a:rPr>
              <a:t>tuto</a:t>
            </a:r>
          </a:p>
          <a:p>
            <a:pPr>
              <a:buNone/>
            </a:pPr>
            <a:r>
              <a:rPr lang="cs-CZ" sz="1900" b="1" dirty="0" smtClean="0">
                <a:latin typeface="Calibri" panose="020F0502020204030204" pitchFamily="34" charset="0"/>
                <a:cs typeface="Calibri" panose="020F0502020204030204" pitchFamily="34" charset="0"/>
              </a:rPr>
              <a:t>Podmínku nesplňuje</a:t>
            </a:r>
            <a:r>
              <a:rPr lang="cs-CZ" sz="1900" b="1" dirty="0">
                <a:latin typeface="Calibri" panose="020F0502020204030204" pitchFamily="34" charset="0"/>
                <a:cs typeface="Calibri" panose="020F0502020204030204" pitchFamily="34" charset="0"/>
              </a:rPr>
              <a:t>.</a:t>
            </a:r>
            <a:endParaRPr lang="cs-CZ" sz="1900" dirty="0">
              <a:latin typeface="Calibri" panose="020F0502020204030204" pitchFamily="34" charset="0"/>
              <a:cs typeface="Calibri" panose="020F0502020204030204" pitchFamily="34" charset="0"/>
            </a:endParaRPr>
          </a:p>
          <a:p>
            <a:pPr marL="0" indent="0">
              <a:buNone/>
            </a:pPr>
            <a:endParaRPr lang="cs-CZ" dirty="0"/>
          </a:p>
        </p:txBody>
      </p:sp>
    </p:spTree>
    <p:extLst>
      <p:ext uri="{BB962C8B-B14F-4D97-AF65-F5344CB8AC3E}">
        <p14:creationId xmlns:p14="http://schemas.microsoft.com/office/powerpoint/2010/main" val="33738577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Medikace a zdravotnické úkony</a:t>
            </a:r>
            <a:endParaRPr lang="cs-CZ" sz="2800" dirty="0"/>
          </a:p>
        </p:txBody>
      </p:sp>
      <p:sp>
        <p:nvSpPr>
          <p:cNvPr id="3" name="Zástupný symbol pro obsah 2"/>
          <p:cNvSpPr>
            <a:spLocks noGrp="1"/>
          </p:cNvSpPr>
          <p:nvPr>
            <p:ph sz="quarter" idx="1"/>
          </p:nvPr>
        </p:nvSpPr>
        <p:spPr>
          <a:xfrm>
            <a:off x="612648" y="1600200"/>
            <a:ext cx="8153400" cy="4997152"/>
          </a:xfrm>
        </p:spPr>
        <p:txBody>
          <a:bodyPr>
            <a:normAutofit fontScale="62500" lnSpcReduction="20000"/>
          </a:bodyPr>
          <a:lstStyle/>
          <a:p>
            <a:pPr marL="0" indent="0" algn="just">
              <a:buNone/>
            </a:pPr>
            <a:endParaRPr lang="cs-CZ" dirty="0" smtClean="0">
              <a:latin typeface="Calibri" panose="020F0502020204030204" pitchFamily="34" charset="0"/>
              <a:cs typeface="Calibri" panose="020F0502020204030204" pitchFamily="34" charset="0"/>
            </a:endParaRPr>
          </a:p>
          <a:p>
            <a:pPr marL="0" indent="0" algn="just">
              <a:buNone/>
            </a:pPr>
            <a:r>
              <a:rPr lang="cs-CZ" dirty="0" smtClean="0">
                <a:latin typeface="Calibri" panose="020F0502020204030204" pitchFamily="34" charset="0"/>
                <a:cs typeface="Calibri" panose="020F0502020204030204" pitchFamily="34" charset="0"/>
              </a:rPr>
              <a:t>Pedagogický </a:t>
            </a:r>
            <a:r>
              <a:rPr lang="cs-CZ" dirty="0">
                <a:latin typeface="Calibri" panose="020F0502020204030204" pitchFamily="34" charset="0"/>
                <a:cs typeface="Calibri" panose="020F0502020204030204" pitchFamily="34" charset="0"/>
              </a:rPr>
              <a:t>pracovník může podat medikaci pouze v případech bezodkladné první</a:t>
            </a:r>
          </a:p>
          <a:p>
            <a:pPr algn="just">
              <a:buNone/>
            </a:pPr>
            <a:r>
              <a:rPr lang="cs-CZ" dirty="0">
                <a:latin typeface="Calibri" panose="020F0502020204030204" pitchFamily="34" charset="0"/>
                <a:cs typeface="Calibri" panose="020F0502020204030204" pitchFamily="34" charset="0"/>
              </a:rPr>
              <a:t>pomoci. Jedná se například o případy spojené se záchvatovými onemocněními.</a:t>
            </a:r>
          </a:p>
          <a:p>
            <a:pPr algn="just">
              <a:buNone/>
            </a:pPr>
            <a:r>
              <a:rPr lang="cs-CZ" dirty="0">
                <a:latin typeface="Calibri" panose="020F0502020204030204" pitchFamily="34" charset="0"/>
                <a:cs typeface="Calibri" panose="020F0502020204030204" pitchFamily="34" charset="0"/>
              </a:rPr>
              <a:t>Nejedná se tedy o situace, spojené s horečnatými stavy, způsobenými přenosem</a:t>
            </a:r>
          </a:p>
          <a:p>
            <a:pPr algn="just">
              <a:buNone/>
            </a:pPr>
            <a:r>
              <a:rPr lang="cs-CZ" dirty="0">
                <a:latin typeface="Calibri" panose="020F0502020204030204" pitchFamily="34" charset="0"/>
                <a:cs typeface="Calibri" panose="020F0502020204030204" pitchFamily="34" charset="0"/>
              </a:rPr>
              <a:t>infekce. Pedagogický pracovník (ani provozní pracovník) školy nesmí dítěti podat</a:t>
            </a:r>
          </a:p>
          <a:p>
            <a:pPr algn="just">
              <a:buNone/>
            </a:pPr>
            <a:r>
              <a:rPr lang="cs-CZ" dirty="0">
                <a:latin typeface="Calibri" panose="020F0502020204030204" pitchFamily="34" charset="0"/>
                <a:cs typeface="Calibri" panose="020F0502020204030204" pitchFamily="34" charset="0"/>
              </a:rPr>
              <a:t>medikaci tišící horečnatý stav. A to ani v případech telefonické intervence zákonného</a:t>
            </a:r>
          </a:p>
          <a:p>
            <a:pPr algn="just">
              <a:buNone/>
            </a:pPr>
            <a:r>
              <a:rPr lang="cs-CZ" dirty="0">
                <a:latin typeface="Calibri" panose="020F0502020204030204" pitchFamily="34" charset="0"/>
                <a:cs typeface="Calibri" panose="020F0502020204030204" pitchFamily="34" charset="0"/>
              </a:rPr>
              <a:t>zástupce dítěte. Důvodem je možnost náhlé alergické reakce či tišení </a:t>
            </a:r>
            <a:r>
              <a:rPr lang="cs-CZ" dirty="0" smtClean="0">
                <a:latin typeface="Calibri" panose="020F0502020204030204" pitchFamily="34" charset="0"/>
                <a:cs typeface="Calibri" panose="020F0502020204030204" pitchFamily="34" charset="0"/>
              </a:rPr>
              <a:t>projevů</a:t>
            </a:r>
          </a:p>
          <a:p>
            <a:pPr algn="just">
              <a:buNone/>
            </a:pPr>
            <a:r>
              <a:rPr lang="cs-CZ" dirty="0">
                <a:latin typeface="Calibri" panose="020F0502020204030204" pitchFamily="34" charset="0"/>
                <a:cs typeface="Calibri" panose="020F0502020204030204" pitchFamily="34" charset="0"/>
              </a:rPr>
              <a:t>v</a:t>
            </a:r>
            <a:r>
              <a:rPr lang="cs-CZ" dirty="0" smtClean="0">
                <a:latin typeface="Calibri" panose="020F0502020204030204" pitchFamily="34" charset="0"/>
                <a:cs typeface="Calibri" panose="020F0502020204030204" pitchFamily="34" charset="0"/>
              </a:rPr>
              <a:t>zniklého onemocnění</a:t>
            </a:r>
            <a:r>
              <a:rPr lang="cs-CZ" dirty="0">
                <a:latin typeface="Calibri" panose="020F0502020204030204" pitchFamily="34" charset="0"/>
                <a:cs typeface="Calibri" panose="020F0502020204030204" pitchFamily="34" charset="0"/>
              </a:rPr>
              <a:t>.</a:t>
            </a:r>
          </a:p>
          <a:p>
            <a:pPr algn="just">
              <a:buNone/>
            </a:pPr>
            <a:endParaRPr lang="cs-CZ" dirty="0">
              <a:latin typeface="Calibri" panose="020F0502020204030204" pitchFamily="34" charset="0"/>
              <a:cs typeface="Calibri" panose="020F0502020204030204" pitchFamily="34" charset="0"/>
            </a:endParaRPr>
          </a:p>
          <a:p>
            <a:pPr algn="just">
              <a:buFont typeface="Wingdings" pitchFamily="2" charset="2"/>
              <a:buChar char="ü"/>
            </a:pPr>
            <a:r>
              <a:rPr lang="cs-CZ" dirty="0">
                <a:latin typeface="Calibri" panose="020F0502020204030204" pitchFamily="34" charset="0"/>
                <a:cs typeface="Calibri" panose="020F0502020204030204" pitchFamily="34" charset="0"/>
              </a:rPr>
              <a:t>Z důvodu vazby na legislativní rámec </a:t>
            </a:r>
            <a:r>
              <a:rPr lang="cs-CZ" b="1" dirty="0">
                <a:latin typeface="Calibri" panose="020F0502020204030204" pitchFamily="34" charset="0"/>
                <a:cs typeface="Calibri" panose="020F0502020204030204" pitchFamily="34" charset="0"/>
              </a:rPr>
              <a:t>vyhlášky č.410/2005 Sb., o hygienických požadavcích na prostory a provoz zařízení a provozoven pro výchovu a vzdělávání dětí a mladistvých, ve znění vyhlášky č.343/2009 </a:t>
            </a:r>
            <a:r>
              <a:rPr lang="cs-CZ" b="1" u="sng" dirty="0">
                <a:latin typeface="Calibri" panose="020F0502020204030204" pitchFamily="34" charset="0"/>
                <a:cs typeface="Calibri" panose="020F0502020204030204" pitchFamily="34" charset="0"/>
              </a:rPr>
              <a:t>škola nesmí poskytovat medikaci</a:t>
            </a:r>
            <a:r>
              <a:rPr lang="cs-CZ" dirty="0">
                <a:latin typeface="Calibri" panose="020F0502020204030204" pitchFamily="34" charset="0"/>
                <a:cs typeface="Calibri" panose="020F0502020204030204" pitchFamily="34" charset="0"/>
              </a:rPr>
              <a:t> v případech onemocnění spadajících do kategorie „infekčních“. Není tedy možné, vyhovět požadavkům zákonných zástupců na podání medikace v případech rýmy, kašle, nevolnosti, zvracení, průjmu atd.</a:t>
            </a:r>
          </a:p>
          <a:p>
            <a:pPr marL="0" indent="0">
              <a:buNone/>
            </a:pPr>
            <a:endParaRPr lang="cs-CZ" dirty="0"/>
          </a:p>
        </p:txBody>
      </p:sp>
    </p:spTree>
    <p:extLst>
      <p:ext uri="{BB962C8B-B14F-4D97-AF65-F5344CB8AC3E}">
        <p14:creationId xmlns:p14="http://schemas.microsoft.com/office/powerpoint/2010/main" val="33121712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Medikace a zdravotnické úkony</a:t>
            </a:r>
            <a:endParaRPr lang="cs-CZ" sz="2800" dirty="0"/>
          </a:p>
        </p:txBody>
      </p:sp>
      <p:sp>
        <p:nvSpPr>
          <p:cNvPr id="3" name="Zástupný symbol pro obsah 2"/>
          <p:cNvSpPr>
            <a:spLocks noGrp="1"/>
          </p:cNvSpPr>
          <p:nvPr>
            <p:ph sz="quarter" idx="1"/>
          </p:nvPr>
        </p:nvSpPr>
        <p:spPr>
          <a:xfrm>
            <a:off x="612648" y="1600200"/>
            <a:ext cx="8153400" cy="4997152"/>
          </a:xfrm>
        </p:spPr>
        <p:txBody>
          <a:bodyPr>
            <a:normAutofit/>
          </a:bodyPr>
          <a:lstStyle/>
          <a:p>
            <a:pPr>
              <a:buNone/>
            </a:pPr>
            <a:endParaRPr lang="cs-CZ" sz="1800" dirty="0" smtClean="0">
              <a:latin typeface="Calibri" panose="020F0502020204030204" pitchFamily="34" charset="0"/>
              <a:cs typeface="Calibri" panose="020F0502020204030204" pitchFamily="34" charset="0"/>
            </a:endParaRPr>
          </a:p>
          <a:p>
            <a:pPr>
              <a:buNone/>
            </a:pPr>
            <a:r>
              <a:rPr lang="cs-CZ" sz="1800" dirty="0" smtClean="0">
                <a:latin typeface="Calibri" panose="020F0502020204030204" pitchFamily="34" charset="0"/>
                <a:cs typeface="Calibri" panose="020F0502020204030204" pitchFamily="34" charset="0"/>
              </a:rPr>
              <a:t>Asistent </a:t>
            </a:r>
            <a:r>
              <a:rPr lang="cs-CZ" sz="1800" dirty="0">
                <a:latin typeface="Calibri" panose="020F0502020204030204" pitchFamily="34" charset="0"/>
                <a:cs typeface="Calibri" panose="020F0502020204030204" pitchFamily="34" charset="0"/>
              </a:rPr>
              <a:t>pedagoga:</a:t>
            </a:r>
          </a:p>
          <a:p>
            <a:pPr>
              <a:buNone/>
            </a:pPr>
            <a:endParaRPr lang="cs-CZ" sz="1800" dirty="0">
              <a:latin typeface="Calibri" panose="020F0502020204030204" pitchFamily="34" charset="0"/>
              <a:cs typeface="Calibri" panose="020F0502020204030204" pitchFamily="34" charset="0"/>
            </a:endParaRPr>
          </a:p>
          <a:p>
            <a:pPr>
              <a:buNone/>
            </a:pPr>
            <a:r>
              <a:rPr lang="cs-CZ" sz="1800" dirty="0">
                <a:latin typeface="Calibri" panose="020F0502020204030204" pitchFamily="34" charset="0"/>
                <a:cs typeface="Calibri" panose="020F0502020204030204" pitchFamily="34" charset="0"/>
              </a:rPr>
              <a:t>Podle §5 vyhlášky č.27/2016 Sb. o vzdělávání žáků se speciálními</a:t>
            </a:r>
          </a:p>
          <a:p>
            <a:pPr>
              <a:buNone/>
            </a:pPr>
            <a:r>
              <a:rPr lang="cs-CZ" sz="1800" dirty="0">
                <a:latin typeface="Calibri" panose="020F0502020204030204" pitchFamily="34" charset="0"/>
                <a:cs typeface="Calibri" panose="020F0502020204030204" pitchFamily="34" charset="0"/>
              </a:rPr>
              <a:t>vzdělávacími potřebami a žáků nadaných:</a:t>
            </a:r>
          </a:p>
          <a:p>
            <a:pPr>
              <a:buNone/>
            </a:pPr>
            <a:endParaRPr lang="cs-CZ" sz="1800" dirty="0">
              <a:latin typeface="Calibri" panose="020F0502020204030204" pitchFamily="34" charset="0"/>
              <a:cs typeface="Calibri" panose="020F0502020204030204" pitchFamily="34" charset="0"/>
            </a:endParaRPr>
          </a:p>
          <a:p>
            <a:pPr>
              <a:buFont typeface="Wingdings" pitchFamily="2" charset="2"/>
              <a:buChar char="ü"/>
            </a:pPr>
            <a:r>
              <a:rPr lang="cs-CZ" sz="1800" dirty="0">
                <a:latin typeface="Calibri" panose="020F0502020204030204" pitchFamily="34" charset="0"/>
                <a:cs typeface="Calibri" panose="020F0502020204030204" pitchFamily="34" charset="0"/>
              </a:rPr>
              <a:t>Je podpůrný pedagogický pracovník, jehož posláním je  podporovat pedagoga v průběhu vzdělávání  žáka/žáků.</a:t>
            </a:r>
          </a:p>
          <a:p>
            <a:pPr>
              <a:buNone/>
            </a:pPr>
            <a:endParaRPr lang="cs-CZ" sz="1800" dirty="0">
              <a:latin typeface="Calibri" panose="020F0502020204030204" pitchFamily="34" charset="0"/>
              <a:cs typeface="Calibri" panose="020F0502020204030204" pitchFamily="34" charset="0"/>
            </a:endParaRPr>
          </a:p>
          <a:p>
            <a:pPr>
              <a:buFont typeface="Wingdings" pitchFamily="2" charset="2"/>
              <a:buChar char="ü"/>
            </a:pPr>
            <a:r>
              <a:rPr lang="cs-CZ" sz="1800" dirty="0">
                <a:latin typeface="Calibri" panose="020F0502020204030204" pitchFamily="34" charset="0"/>
                <a:cs typeface="Calibri" panose="020F0502020204030204" pitchFamily="34" charset="0"/>
              </a:rPr>
              <a:t>Taktéž definuje, že je současně využíván pro individuální podporu žáka, pomáhá i v</a:t>
            </a:r>
          </a:p>
          <a:p>
            <a:pPr>
              <a:buNone/>
            </a:pPr>
            <a:r>
              <a:rPr lang="cs-CZ" sz="1800" dirty="0">
                <a:latin typeface="Calibri" panose="020F0502020204030204" pitchFamily="34" charset="0"/>
                <a:cs typeface="Calibri" panose="020F0502020204030204" pitchFamily="34" charset="0"/>
              </a:rPr>
              <a:t>	jednoduchých </a:t>
            </a:r>
            <a:r>
              <a:rPr lang="cs-CZ" sz="1800" dirty="0" err="1">
                <a:latin typeface="Calibri" panose="020F0502020204030204" pitchFamily="34" charset="0"/>
                <a:cs typeface="Calibri" panose="020F0502020204030204" pitchFamily="34" charset="0"/>
              </a:rPr>
              <a:t>sebeobslužných</a:t>
            </a:r>
            <a:r>
              <a:rPr lang="cs-CZ" sz="1800" dirty="0">
                <a:latin typeface="Calibri" panose="020F0502020204030204" pitchFamily="34" charset="0"/>
                <a:cs typeface="Calibri" panose="020F0502020204030204" pitchFamily="34" charset="0"/>
              </a:rPr>
              <a:t> činnostech. Je prostředníkem mezi učitelem a žákem.</a:t>
            </a:r>
          </a:p>
          <a:p>
            <a:pPr marL="0" indent="0">
              <a:buNone/>
            </a:pPr>
            <a:endParaRPr lang="cs-CZ" dirty="0"/>
          </a:p>
        </p:txBody>
      </p:sp>
    </p:spTree>
    <p:extLst>
      <p:ext uri="{BB962C8B-B14F-4D97-AF65-F5344CB8AC3E}">
        <p14:creationId xmlns:p14="http://schemas.microsoft.com/office/powerpoint/2010/main" val="41474109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Medikace a zdravotnické úkony</a:t>
            </a:r>
            <a:endParaRPr lang="cs-CZ" sz="2800" dirty="0"/>
          </a:p>
        </p:txBody>
      </p:sp>
      <p:sp>
        <p:nvSpPr>
          <p:cNvPr id="3" name="Zástupný symbol pro obsah 2"/>
          <p:cNvSpPr>
            <a:spLocks noGrp="1"/>
          </p:cNvSpPr>
          <p:nvPr>
            <p:ph sz="quarter" idx="1"/>
          </p:nvPr>
        </p:nvSpPr>
        <p:spPr>
          <a:xfrm>
            <a:off x="612648" y="1600200"/>
            <a:ext cx="8153400" cy="5069160"/>
          </a:xfrm>
        </p:spPr>
        <p:txBody>
          <a:bodyPr>
            <a:normAutofit/>
          </a:bodyPr>
          <a:lstStyle/>
          <a:p>
            <a:pPr>
              <a:buNone/>
            </a:pPr>
            <a:endParaRPr lang="cs-CZ" sz="1800" dirty="0" smtClean="0">
              <a:latin typeface="Calibri" panose="020F0502020204030204" pitchFamily="34" charset="0"/>
              <a:cs typeface="Calibri" panose="020F0502020204030204" pitchFamily="34" charset="0"/>
            </a:endParaRPr>
          </a:p>
          <a:p>
            <a:pPr>
              <a:buNone/>
            </a:pPr>
            <a:r>
              <a:rPr lang="cs-CZ" sz="1800" dirty="0" smtClean="0">
                <a:latin typeface="Calibri" panose="020F0502020204030204" pitchFamily="34" charset="0"/>
                <a:cs typeface="Calibri" panose="020F0502020204030204" pitchFamily="34" charset="0"/>
              </a:rPr>
              <a:t>Asistent </a:t>
            </a:r>
            <a:r>
              <a:rPr lang="cs-CZ" sz="1800" dirty="0">
                <a:latin typeface="Calibri" panose="020F0502020204030204" pitchFamily="34" charset="0"/>
                <a:cs typeface="Calibri" panose="020F0502020204030204" pitchFamily="34" charset="0"/>
              </a:rPr>
              <a:t>pedagoga:</a:t>
            </a:r>
          </a:p>
          <a:p>
            <a:pPr>
              <a:buNone/>
            </a:pPr>
            <a:endParaRPr lang="cs-CZ" sz="1800" dirty="0">
              <a:latin typeface="Calibri" panose="020F0502020204030204" pitchFamily="34" charset="0"/>
              <a:cs typeface="Calibri" panose="020F0502020204030204" pitchFamily="34" charset="0"/>
            </a:endParaRPr>
          </a:p>
          <a:p>
            <a:pPr>
              <a:buFont typeface="Wingdings" pitchFamily="2" charset="2"/>
              <a:buChar char="ü"/>
            </a:pPr>
            <a:r>
              <a:rPr lang="cs-CZ" sz="1800" dirty="0">
                <a:latin typeface="Calibri" panose="020F0502020204030204" pitchFamily="34" charset="0"/>
                <a:cs typeface="Calibri" panose="020F0502020204030204" pitchFamily="34" charset="0"/>
              </a:rPr>
              <a:t>Za jednoduchou </a:t>
            </a:r>
            <a:r>
              <a:rPr lang="cs-CZ" sz="1800" dirty="0" err="1">
                <a:latin typeface="Calibri" panose="020F0502020204030204" pitchFamily="34" charset="0"/>
                <a:cs typeface="Calibri" panose="020F0502020204030204" pitchFamily="34" charset="0"/>
              </a:rPr>
              <a:t>sebeobslužnou</a:t>
            </a:r>
            <a:r>
              <a:rPr lang="cs-CZ" sz="1800" dirty="0">
                <a:latin typeface="Calibri" panose="020F0502020204030204" pitchFamily="34" charset="0"/>
                <a:cs typeface="Calibri" panose="020F0502020204030204" pitchFamily="34" charset="0"/>
              </a:rPr>
              <a:t> činnost však nelze považovat takové úkony, které spadají do kategorie úkonů zdravotnických.</a:t>
            </a:r>
          </a:p>
          <a:p>
            <a:pPr>
              <a:buFont typeface="Wingdings" pitchFamily="2" charset="2"/>
              <a:buChar char="ü"/>
            </a:pPr>
            <a:r>
              <a:rPr lang="cs-CZ" sz="1800" dirty="0">
                <a:latin typeface="Calibri" panose="020F0502020204030204" pitchFamily="34" charset="0"/>
                <a:cs typeface="Calibri" panose="020F0502020204030204" pitchFamily="34" charset="0"/>
              </a:rPr>
              <a:t>Náplň asistenta pedagoga je definována nařízením vlády </a:t>
            </a:r>
            <a:r>
              <a:rPr lang="cs-CZ" sz="1800" b="1" dirty="0">
                <a:latin typeface="Calibri" panose="020F0502020204030204" pitchFamily="34" charset="0"/>
                <a:cs typeface="Calibri" panose="020F0502020204030204" pitchFamily="34" charset="0"/>
              </a:rPr>
              <a:t>č.469/2002 Sb</a:t>
            </a:r>
            <a:r>
              <a:rPr lang="cs-CZ" sz="1800" dirty="0">
                <a:latin typeface="Calibri" panose="020F0502020204030204" pitchFamily="34" charset="0"/>
                <a:cs typeface="Calibri" panose="020F0502020204030204" pitchFamily="34" charset="0"/>
              </a:rPr>
              <a:t>., ve znění pozdějších předpisů, Katalog prací  </a:t>
            </a:r>
            <a:r>
              <a:rPr lang="cs-CZ" sz="1800" b="1" dirty="0">
                <a:latin typeface="Calibri" panose="020F0502020204030204" pitchFamily="34" charset="0"/>
                <a:cs typeface="Calibri" panose="020F0502020204030204" pitchFamily="34" charset="0"/>
              </a:rPr>
              <a:t>č.2.16.5 ASISTENT PEDAGOGA.</a:t>
            </a:r>
          </a:p>
          <a:p>
            <a:pPr algn="ctr">
              <a:buNone/>
            </a:pPr>
            <a:endParaRPr lang="cs-CZ" sz="1800" b="1" dirty="0">
              <a:latin typeface="Calibri" panose="020F0502020204030204" pitchFamily="34" charset="0"/>
              <a:cs typeface="Calibri" panose="020F0502020204030204" pitchFamily="34" charset="0"/>
            </a:endParaRPr>
          </a:p>
          <a:p>
            <a:pPr>
              <a:buFont typeface="Wingdings" pitchFamily="2" charset="2"/>
              <a:buChar char="ü"/>
            </a:pPr>
            <a:r>
              <a:rPr lang="cs-CZ" sz="1800" b="1" dirty="0">
                <a:latin typeface="Calibri" panose="020F0502020204030204" pitchFamily="34" charset="0"/>
                <a:cs typeface="Calibri" panose="020F0502020204030204" pitchFamily="34" charset="0"/>
              </a:rPr>
              <a:t>Asistent pedagoga x Osobní asistent</a:t>
            </a:r>
          </a:p>
          <a:p>
            <a:pPr>
              <a:buFont typeface="Wingdings" pitchFamily="2" charset="2"/>
              <a:buChar char="ü"/>
            </a:pPr>
            <a:endParaRPr lang="cs-CZ" sz="1800" b="1" dirty="0">
              <a:latin typeface="Calibri" panose="020F0502020204030204" pitchFamily="34" charset="0"/>
              <a:cs typeface="Calibri" panose="020F0502020204030204" pitchFamily="34" charset="0"/>
            </a:endParaRPr>
          </a:p>
          <a:p>
            <a:pPr>
              <a:buNone/>
            </a:pPr>
            <a:r>
              <a:rPr lang="cs-CZ" sz="1800" dirty="0">
                <a:latin typeface="Calibri" panose="020F0502020204030204" pitchFamily="34" charset="0"/>
                <a:cs typeface="Calibri" panose="020F0502020204030204" pitchFamily="34" charset="0"/>
              </a:rPr>
              <a:t>Osobní asistent vykonává činnosti podle zákona </a:t>
            </a:r>
            <a:r>
              <a:rPr lang="cs-CZ" sz="1800" b="1" dirty="0">
                <a:latin typeface="Calibri" panose="020F0502020204030204" pitchFamily="34" charset="0"/>
                <a:cs typeface="Calibri" panose="020F0502020204030204" pitchFamily="34" charset="0"/>
              </a:rPr>
              <a:t>č.108/2006 Sb., </a:t>
            </a:r>
            <a:r>
              <a:rPr lang="cs-CZ" sz="1800" dirty="0" smtClean="0">
                <a:latin typeface="Calibri" panose="020F0502020204030204" pitchFamily="34" charset="0"/>
                <a:cs typeface="Calibri" panose="020F0502020204030204" pitchFamily="34" charset="0"/>
              </a:rPr>
              <a:t>o</a:t>
            </a:r>
          </a:p>
          <a:p>
            <a:pPr>
              <a:buNone/>
            </a:pPr>
            <a:r>
              <a:rPr lang="cs-CZ" sz="1800" dirty="0" err="1">
                <a:latin typeface="Calibri" panose="020F0502020204030204" pitchFamily="34" charset="0"/>
                <a:cs typeface="Calibri" panose="020F0502020204030204" pitchFamily="34" charset="0"/>
              </a:rPr>
              <a:t>s</a:t>
            </a:r>
            <a:r>
              <a:rPr lang="cs-CZ" sz="1800" dirty="0" err="1" smtClean="0">
                <a:latin typeface="Calibri" panose="020F0502020204030204" pitchFamily="34" charset="0"/>
                <a:cs typeface="Calibri" panose="020F0502020204030204" pitchFamily="34" charset="0"/>
              </a:rPr>
              <a:t>ociálních¨službách</a:t>
            </a:r>
            <a:r>
              <a:rPr lang="cs-CZ" sz="1800" dirty="0">
                <a:latin typeface="Calibri" panose="020F0502020204030204" pitchFamily="34" charset="0"/>
                <a:cs typeface="Calibri" panose="020F0502020204030204" pitchFamily="34" charset="0"/>
              </a:rPr>
              <a:t>.</a:t>
            </a:r>
          </a:p>
          <a:p>
            <a:pPr marL="0" indent="0">
              <a:buNone/>
            </a:pPr>
            <a:endParaRPr lang="cs-CZ" dirty="0"/>
          </a:p>
        </p:txBody>
      </p:sp>
    </p:spTree>
    <p:extLst>
      <p:ext uri="{BB962C8B-B14F-4D97-AF65-F5344CB8AC3E}">
        <p14:creationId xmlns:p14="http://schemas.microsoft.com/office/powerpoint/2010/main" val="13130099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Medikace a zdravotnické úkony</a:t>
            </a:r>
            <a:endParaRPr lang="cs-CZ" sz="2800" dirty="0"/>
          </a:p>
        </p:txBody>
      </p:sp>
      <p:sp>
        <p:nvSpPr>
          <p:cNvPr id="3" name="Zástupný symbol pro obsah 2"/>
          <p:cNvSpPr>
            <a:spLocks noGrp="1"/>
          </p:cNvSpPr>
          <p:nvPr>
            <p:ph sz="quarter" idx="1"/>
          </p:nvPr>
        </p:nvSpPr>
        <p:spPr>
          <a:xfrm>
            <a:off x="612648" y="1600200"/>
            <a:ext cx="8153400" cy="4997152"/>
          </a:xfrm>
        </p:spPr>
        <p:txBody>
          <a:bodyPr>
            <a:normAutofit fontScale="70000" lnSpcReduction="20000"/>
          </a:bodyPr>
          <a:lstStyle/>
          <a:p>
            <a:pPr>
              <a:buNone/>
            </a:pPr>
            <a:r>
              <a:rPr lang="cs-CZ" dirty="0">
                <a:latin typeface="Calibri" panose="020F0502020204030204" pitchFamily="34" charset="0"/>
                <a:cs typeface="Calibri" panose="020F0502020204030204" pitchFamily="34" charset="0"/>
              </a:rPr>
              <a:t>Mezi základní zdravotnické úkony patří (kritéria odborných zdravotnických</a:t>
            </a:r>
          </a:p>
          <a:p>
            <a:pPr>
              <a:buNone/>
            </a:pPr>
            <a:r>
              <a:rPr lang="cs-CZ" dirty="0">
                <a:latin typeface="Calibri" panose="020F0502020204030204" pitchFamily="34" charset="0"/>
                <a:cs typeface="Calibri" panose="020F0502020204030204" pitchFamily="34" charset="0"/>
              </a:rPr>
              <a:t>úkonů):</a:t>
            </a:r>
          </a:p>
          <a:p>
            <a:pPr>
              <a:buNone/>
            </a:pPr>
            <a:endParaRPr lang="cs-CZ" dirty="0">
              <a:latin typeface="Calibri" panose="020F0502020204030204" pitchFamily="34" charset="0"/>
              <a:cs typeface="Calibri" panose="020F0502020204030204" pitchFamily="34" charset="0"/>
            </a:endParaRPr>
          </a:p>
          <a:p>
            <a:pPr>
              <a:buFont typeface="Wingdings" pitchFamily="2" charset="2"/>
              <a:buChar char="§"/>
            </a:pPr>
            <a:r>
              <a:rPr lang="cs-CZ" dirty="0">
                <a:latin typeface="Calibri" panose="020F0502020204030204" pitchFamily="34" charset="0"/>
                <a:cs typeface="Calibri" panose="020F0502020204030204" pitchFamily="34" charset="0"/>
              </a:rPr>
              <a:t>Péče o otevřené rány.</a:t>
            </a:r>
          </a:p>
          <a:p>
            <a:pPr>
              <a:buFont typeface="Wingdings" pitchFamily="2" charset="2"/>
              <a:buChar char="§"/>
            </a:pPr>
            <a:r>
              <a:rPr lang="cs-CZ" dirty="0">
                <a:latin typeface="Calibri" panose="020F0502020204030204" pitchFamily="34" charset="0"/>
                <a:cs typeface="Calibri" panose="020F0502020204030204" pitchFamily="34" charset="0"/>
              </a:rPr>
              <a:t>Péče o bércové vředy.</a:t>
            </a:r>
          </a:p>
          <a:p>
            <a:pPr>
              <a:buFont typeface="Wingdings" pitchFamily="2" charset="2"/>
              <a:buChar char="§"/>
            </a:pPr>
            <a:r>
              <a:rPr lang="cs-CZ" dirty="0">
                <a:latin typeface="Calibri" panose="020F0502020204030204" pitchFamily="34" charset="0"/>
                <a:cs typeface="Calibri" panose="020F0502020204030204" pitchFamily="34" charset="0"/>
              </a:rPr>
              <a:t>Klyzma.</a:t>
            </a:r>
          </a:p>
          <a:p>
            <a:pPr>
              <a:buFont typeface="Wingdings" pitchFamily="2" charset="2"/>
              <a:buChar char="§"/>
            </a:pPr>
            <a:r>
              <a:rPr lang="cs-CZ" dirty="0">
                <a:latin typeface="Calibri" panose="020F0502020204030204" pitchFamily="34" charset="0"/>
                <a:cs typeface="Calibri" panose="020F0502020204030204" pitchFamily="34" charset="0"/>
              </a:rPr>
              <a:t>Péče o PEG.</a:t>
            </a:r>
          </a:p>
          <a:p>
            <a:pPr>
              <a:buFont typeface="Wingdings" pitchFamily="2" charset="2"/>
              <a:buChar char="§"/>
            </a:pPr>
            <a:r>
              <a:rPr lang="cs-CZ" dirty="0">
                <a:latin typeface="Calibri" panose="020F0502020204030204" pitchFamily="34" charset="0"/>
                <a:cs typeface="Calibri" panose="020F0502020204030204" pitchFamily="34" charset="0"/>
              </a:rPr>
              <a:t>Péče o dekubity I. a </a:t>
            </a:r>
            <a:r>
              <a:rPr lang="cs-CZ" dirty="0" err="1">
                <a:latin typeface="Calibri" panose="020F0502020204030204" pitchFamily="34" charset="0"/>
                <a:cs typeface="Calibri" panose="020F0502020204030204" pitchFamily="34" charset="0"/>
              </a:rPr>
              <a:t>II.stupně</a:t>
            </a:r>
            <a:r>
              <a:rPr lang="cs-CZ" dirty="0">
                <a:latin typeface="Calibri" panose="020F0502020204030204" pitchFamily="34" charset="0"/>
                <a:cs typeface="Calibri" panose="020F0502020204030204" pitchFamily="34" charset="0"/>
              </a:rPr>
              <a:t>.</a:t>
            </a:r>
          </a:p>
          <a:p>
            <a:pPr>
              <a:buFont typeface="Wingdings" pitchFamily="2" charset="2"/>
              <a:buChar char="§"/>
            </a:pPr>
            <a:r>
              <a:rPr lang="cs-CZ" dirty="0">
                <a:latin typeface="Calibri" panose="020F0502020204030204" pitchFamily="34" charset="0"/>
                <a:cs typeface="Calibri" panose="020F0502020204030204" pitchFamily="34" charset="0"/>
              </a:rPr>
              <a:t>Ošetřování </a:t>
            </a:r>
            <a:r>
              <a:rPr lang="cs-CZ" dirty="0" err="1">
                <a:latin typeface="Calibri" panose="020F0502020204030204" pitchFamily="34" charset="0"/>
                <a:cs typeface="Calibri" panose="020F0502020204030204" pitchFamily="34" charset="0"/>
              </a:rPr>
              <a:t>stomií</a:t>
            </a:r>
            <a:r>
              <a:rPr lang="cs-CZ" dirty="0">
                <a:latin typeface="Calibri" panose="020F0502020204030204" pitchFamily="34" charset="0"/>
                <a:cs typeface="Calibri" panose="020F0502020204030204" pitchFamily="34" charset="0"/>
              </a:rPr>
              <a:t>.</a:t>
            </a:r>
          </a:p>
          <a:p>
            <a:pPr>
              <a:buFont typeface="Wingdings" pitchFamily="2" charset="2"/>
              <a:buChar char="§"/>
            </a:pPr>
            <a:r>
              <a:rPr lang="cs-CZ" dirty="0">
                <a:latin typeface="Calibri" panose="020F0502020204030204" pitchFamily="34" charset="0"/>
                <a:cs typeface="Calibri" panose="020F0502020204030204" pitchFamily="34" charset="0"/>
              </a:rPr>
              <a:t>Vyšetření glykémie.</a:t>
            </a:r>
          </a:p>
          <a:p>
            <a:pPr>
              <a:buFont typeface="Wingdings" pitchFamily="2" charset="2"/>
              <a:buChar char="§"/>
            </a:pPr>
            <a:r>
              <a:rPr lang="cs-CZ" dirty="0">
                <a:latin typeface="Calibri" panose="020F0502020204030204" pitchFamily="34" charset="0"/>
                <a:cs typeface="Calibri" panose="020F0502020204030204" pitchFamily="34" charset="0"/>
              </a:rPr>
              <a:t>Manipulace s </a:t>
            </a:r>
            <a:r>
              <a:rPr lang="cs-CZ" dirty="0" err="1">
                <a:latin typeface="Calibri" panose="020F0502020204030204" pitchFamily="34" charset="0"/>
                <a:cs typeface="Calibri" panose="020F0502020204030204" pitchFamily="34" charset="0"/>
              </a:rPr>
              <a:t>biolampou</a:t>
            </a:r>
            <a:r>
              <a:rPr lang="cs-CZ" dirty="0">
                <a:latin typeface="Calibri" panose="020F0502020204030204" pitchFamily="34" charset="0"/>
                <a:cs typeface="Calibri" panose="020F0502020204030204" pitchFamily="34" charset="0"/>
              </a:rPr>
              <a:t>.</a:t>
            </a:r>
          </a:p>
          <a:p>
            <a:pPr>
              <a:buFont typeface="Wingdings" pitchFamily="2" charset="2"/>
              <a:buChar char="§"/>
            </a:pPr>
            <a:r>
              <a:rPr lang="cs-CZ" dirty="0">
                <a:latin typeface="Calibri" panose="020F0502020204030204" pitchFamily="34" charset="0"/>
                <a:cs typeface="Calibri" panose="020F0502020204030204" pitchFamily="34" charset="0"/>
              </a:rPr>
              <a:t>Jakýkoli odběr biologického materiálu.</a:t>
            </a:r>
          </a:p>
          <a:p>
            <a:pPr>
              <a:buFont typeface="Wingdings" pitchFamily="2" charset="2"/>
              <a:buChar char="§"/>
            </a:pPr>
            <a:r>
              <a:rPr lang="cs-CZ" dirty="0">
                <a:latin typeface="Calibri" panose="020F0502020204030204" pitchFamily="34" charset="0"/>
                <a:cs typeface="Calibri" panose="020F0502020204030204" pitchFamily="34" charset="0"/>
              </a:rPr>
              <a:t>Péče o permanentní katétr.</a:t>
            </a:r>
          </a:p>
          <a:p>
            <a:pPr>
              <a:buFont typeface="Wingdings" pitchFamily="2" charset="2"/>
              <a:buChar char="§"/>
            </a:pPr>
            <a:r>
              <a:rPr lang="cs-CZ" dirty="0">
                <a:latin typeface="Calibri" panose="020F0502020204030204" pitchFamily="34" charset="0"/>
                <a:cs typeface="Calibri" panose="020F0502020204030204" pitchFamily="34" charset="0"/>
              </a:rPr>
              <a:t>Aplikace léků.</a:t>
            </a:r>
          </a:p>
          <a:p>
            <a:pPr>
              <a:buFont typeface="Wingdings" pitchFamily="2" charset="2"/>
              <a:buChar char="§"/>
            </a:pPr>
            <a:r>
              <a:rPr lang="cs-CZ" dirty="0">
                <a:latin typeface="Calibri" panose="020F0502020204030204" pitchFamily="34" charset="0"/>
                <a:cs typeface="Calibri" panose="020F0502020204030204" pitchFamily="34" charset="0"/>
              </a:rPr>
              <a:t>Vyhodnocování fyziologických </a:t>
            </a:r>
            <a:r>
              <a:rPr lang="cs-CZ" dirty="0" smtClean="0">
                <a:latin typeface="Calibri" panose="020F0502020204030204" pitchFamily="34" charset="0"/>
                <a:cs typeface="Calibri" panose="020F0502020204030204" pitchFamily="34" charset="0"/>
              </a:rPr>
              <a:t>funkcí.</a:t>
            </a:r>
            <a:endParaRPr lang="cs-CZ" dirty="0">
              <a:latin typeface="Calibri" panose="020F0502020204030204" pitchFamily="34" charset="0"/>
              <a:cs typeface="Calibri" panose="020F0502020204030204" pitchFamily="34" charset="0"/>
            </a:endParaRPr>
          </a:p>
        </p:txBody>
      </p:sp>
      <p:pic>
        <p:nvPicPr>
          <p:cNvPr id="4" name="Picture 2" descr="C:\Users\x\Desktop\310028-10151629273860135-1007262908-n-1.jpg"/>
          <p:cNvPicPr>
            <a:picLocks noChangeAspect="1" noChangeArrowheads="1"/>
          </p:cNvPicPr>
          <p:nvPr/>
        </p:nvPicPr>
        <p:blipFill>
          <a:blip r:embed="rId2" cstate="print"/>
          <a:srcRect/>
          <a:stretch>
            <a:fillRect/>
          </a:stretch>
        </p:blipFill>
        <p:spPr bwMode="auto">
          <a:xfrm>
            <a:off x="5148064" y="3933056"/>
            <a:ext cx="3743325" cy="2809875"/>
          </a:xfrm>
          <a:prstGeom prst="rect">
            <a:avLst/>
          </a:prstGeom>
          <a:noFill/>
        </p:spPr>
      </p:pic>
    </p:spTree>
    <p:extLst>
      <p:ext uri="{BB962C8B-B14F-4D97-AF65-F5344CB8AC3E}">
        <p14:creationId xmlns:p14="http://schemas.microsoft.com/office/powerpoint/2010/main" val="2624937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half" idx="2"/>
          </p:nvPr>
        </p:nvSpPr>
        <p:spPr/>
        <p:txBody>
          <a:bodyPr/>
          <a:lstStyle/>
          <a:p>
            <a:r>
              <a:rPr lang="cs-CZ" dirty="0" smtClean="0"/>
              <a:t>Změna legislativy</a:t>
            </a:r>
            <a:endParaRPr lang="cs-CZ" dirty="0"/>
          </a:p>
        </p:txBody>
      </p:sp>
      <p:sp>
        <p:nvSpPr>
          <p:cNvPr id="3" name="Nadpis 2"/>
          <p:cNvSpPr>
            <a:spLocks noGrp="1"/>
          </p:cNvSpPr>
          <p:nvPr>
            <p:ph type="title"/>
          </p:nvPr>
        </p:nvSpPr>
        <p:spPr/>
        <p:txBody>
          <a:bodyPr/>
          <a:lstStyle/>
          <a:p>
            <a:r>
              <a:rPr lang="cs-CZ" dirty="0" smtClean="0"/>
              <a:t>Na úvod</a:t>
            </a:r>
            <a:endParaRPr lang="cs-CZ" dirty="0"/>
          </a:p>
        </p:txBody>
      </p:sp>
      <p:pic>
        <p:nvPicPr>
          <p:cNvPr id="5" name="Picture 2" descr="Výsledek obrázku pro fotografie učitelka mš"/>
          <p:cNvPicPr>
            <a:picLocks noGrp="1" noChangeAspect="1" noChangeArrowheads="1"/>
          </p:cNvPicPr>
          <p:nvPr>
            <p:ph type="pic" idx="1"/>
          </p:nvPr>
        </p:nvPicPr>
        <p:blipFill>
          <a:blip r:embed="rId2" cstate="print"/>
          <a:srcRect l="11872" r="11872"/>
          <a:stretch>
            <a:fillRect/>
          </a:stretch>
        </p:blipFill>
        <p:spPr bwMode="auto">
          <a:prstGeom prst="rect">
            <a:avLst/>
          </a:prstGeom>
          <a:noFill/>
        </p:spPr>
      </p:pic>
    </p:spTree>
    <p:extLst>
      <p:ext uri="{BB962C8B-B14F-4D97-AF65-F5344CB8AC3E}">
        <p14:creationId xmlns:p14="http://schemas.microsoft.com/office/powerpoint/2010/main" val="39084573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Medikace a zdravotnické úkony</a:t>
            </a:r>
            <a:endParaRPr lang="cs-CZ" sz="2800" dirty="0"/>
          </a:p>
        </p:txBody>
      </p:sp>
      <p:sp>
        <p:nvSpPr>
          <p:cNvPr id="3" name="Zástupný symbol pro obsah 2"/>
          <p:cNvSpPr>
            <a:spLocks noGrp="1"/>
          </p:cNvSpPr>
          <p:nvPr>
            <p:ph sz="quarter" idx="1"/>
          </p:nvPr>
        </p:nvSpPr>
        <p:spPr>
          <a:xfrm>
            <a:off x="612648" y="1600200"/>
            <a:ext cx="8153400" cy="4997152"/>
          </a:xfrm>
        </p:spPr>
        <p:txBody>
          <a:bodyPr/>
          <a:lstStyle/>
          <a:p>
            <a:r>
              <a:rPr lang="cs-CZ" sz="1800" b="1" dirty="0">
                <a:latin typeface="Calibri" panose="020F0502020204030204" pitchFamily="34" charset="0"/>
                <a:cs typeface="Calibri" panose="020F0502020204030204" pitchFamily="34" charset="0"/>
              </a:rPr>
              <a:t>PEG: Perkutánní endoskopická gastrostomie</a:t>
            </a:r>
          </a:p>
          <a:p>
            <a:endParaRPr lang="cs-CZ" sz="1800" b="1" dirty="0">
              <a:latin typeface="Calibri" panose="020F0502020204030204" pitchFamily="34" charset="0"/>
              <a:cs typeface="Calibri" panose="020F0502020204030204" pitchFamily="34" charset="0"/>
            </a:endParaRPr>
          </a:p>
          <a:p>
            <a:pPr marL="0" indent="0" algn="just">
              <a:buNone/>
            </a:pPr>
            <a:r>
              <a:rPr lang="cs-CZ" sz="1800" dirty="0">
                <a:latin typeface="Calibri" panose="020F0502020204030204" pitchFamily="34" charset="0"/>
                <a:cs typeface="Calibri" panose="020F0502020204030204" pitchFamily="34" charset="0"/>
              </a:rPr>
              <a:t>Perkutánní endoskopická gastrostomie (</a:t>
            </a:r>
            <a:r>
              <a:rPr lang="cs-CZ" sz="1800" b="1" dirty="0">
                <a:latin typeface="Calibri" panose="020F0502020204030204" pitchFamily="34" charset="0"/>
                <a:cs typeface="Calibri" panose="020F0502020204030204" pitchFamily="34" charset="0"/>
              </a:rPr>
              <a:t>PEG</a:t>
            </a:r>
            <a:r>
              <a:rPr lang="cs-CZ" sz="1800" dirty="0">
                <a:latin typeface="Calibri" panose="020F0502020204030204" pitchFamily="34" charset="0"/>
                <a:cs typeface="Calibri" panose="020F0502020204030204" pitchFamily="34" charset="0"/>
              </a:rPr>
              <a:t>) je endoskopicky založený umělý vstup do žaludku pro podání výživy (tenká sonda, jejíž jeden otvor ústí na kůži břicha a druhý v žaludku). Samotné zavedení plastové sondy přes kůži se provádí po místním znecitlivění.</a:t>
            </a:r>
          </a:p>
          <a:p>
            <a:pPr marL="0" indent="0">
              <a:buNone/>
            </a:pPr>
            <a:endParaRPr lang="cs-CZ" dirty="0"/>
          </a:p>
        </p:txBody>
      </p:sp>
      <p:pic>
        <p:nvPicPr>
          <p:cNvPr id="4" name="Picture 4" descr="https://upload.wikimedia.org/wikipedia/commons/thumb/5/53/Peg.jpg/300px-Peg.jpg"/>
          <p:cNvPicPr>
            <a:picLocks noChangeAspect="1" noChangeArrowheads="1"/>
          </p:cNvPicPr>
          <p:nvPr/>
        </p:nvPicPr>
        <p:blipFill>
          <a:blip r:embed="rId2" cstate="print"/>
          <a:srcRect/>
          <a:stretch>
            <a:fillRect/>
          </a:stretch>
        </p:blipFill>
        <p:spPr bwMode="auto">
          <a:xfrm>
            <a:off x="1113163" y="4441380"/>
            <a:ext cx="2736304" cy="1970140"/>
          </a:xfrm>
          <a:prstGeom prst="rect">
            <a:avLst/>
          </a:prstGeom>
          <a:noFill/>
        </p:spPr>
      </p:pic>
      <p:pic>
        <p:nvPicPr>
          <p:cNvPr id="5" name="Picture 2" descr="C:\Users\x\Desktop\Diagram_showing_the_position_of_a_percutaneous_endoscopic_gastrostomy_(PEG)_feeding_tube_CRUK_341.svg.png"/>
          <p:cNvPicPr>
            <a:picLocks noChangeAspect="1" noChangeArrowheads="1"/>
          </p:cNvPicPr>
          <p:nvPr/>
        </p:nvPicPr>
        <p:blipFill>
          <a:blip r:embed="rId3" cstate="print"/>
          <a:srcRect/>
          <a:stretch>
            <a:fillRect/>
          </a:stretch>
        </p:blipFill>
        <p:spPr bwMode="auto">
          <a:xfrm>
            <a:off x="5938787" y="4039930"/>
            <a:ext cx="2982495" cy="2485414"/>
          </a:xfrm>
          <a:prstGeom prst="rect">
            <a:avLst/>
          </a:prstGeom>
          <a:noFill/>
        </p:spPr>
      </p:pic>
    </p:spTree>
    <p:extLst>
      <p:ext uri="{BB962C8B-B14F-4D97-AF65-F5344CB8AC3E}">
        <p14:creationId xmlns:p14="http://schemas.microsoft.com/office/powerpoint/2010/main" val="27473163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Medikace a zdravotnické úkony</a:t>
            </a:r>
            <a:endParaRPr lang="cs-CZ" sz="2800" dirty="0"/>
          </a:p>
        </p:txBody>
      </p:sp>
      <p:sp>
        <p:nvSpPr>
          <p:cNvPr id="3" name="Zástupný symbol pro obsah 2"/>
          <p:cNvSpPr>
            <a:spLocks noGrp="1"/>
          </p:cNvSpPr>
          <p:nvPr>
            <p:ph sz="quarter" idx="1"/>
          </p:nvPr>
        </p:nvSpPr>
        <p:spPr>
          <a:xfrm>
            <a:off x="612648" y="1600200"/>
            <a:ext cx="8153400" cy="5141168"/>
          </a:xfrm>
        </p:spPr>
        <p:txBody>
          <a:bodyPr>
            <a:normAutofit/>
          </a:bodyPr>
          <a:lstStyle/>
          <a:p>
            <a:r>
              <a:rPr lang="cs-CZ" sz="1700" dirty="0">
                <a:latin typeface="Calibri" panose="020F0502020204030204" pitchFamily="34" charset="0"/>
                <a:cs typeface="Calibri" panose="020F0502020204030204" pitchFamily="34" charset="0"/>
              </a:rPr>
              <a:t>Klyzma a </a:t>
            </a:r>
            <a:r>
              <a:rPr lang="cs-CZ" sz="1700" dirty="0" err="1">
                <a:latin typeface="Calibri" panose="020F0502020204030204" pitchFamily="34" charset="0"/>
                <a:cs typeface="Calibri" panose="020F0502020204030204" pitchFamily="34" charset="0"/>
              </a:rPr>
              <a:t>Stomie</a:t>
            </a:r>
            <a:endParaRPr lang="cs-CZ" sz="1700" dirty="0">
              <a:latin typeface="Calibri" panose="020F0502020204030204" pitchFamily="34" charset="0"/>
              <a:cs typeface="Calibri" panose="020F0502020204030204" pitchFamily="34" charset="0"/>
            </a:endParaRPr>
          </a:p>
          <a:p>
            <a:pPr>
              <a:buNone/>
            </a:pPr>
            <a:r>
              <a:rPr lang="cs-CZ" sz="1700" b="1" dirty="0">
                <a:latin typeface="Calibri" panose="020F0502020204030204" pitchFamily="34" charset="0"/>
                <a:cs typeface="Calibri" panose="020F0502020204030204" pitchFamily="34" charset="0"/>
              </a:rPr>
              <a:t>Klyzma</a:t>
            </a:r>
            <a:r>
              <a:rPr lang="cs-CZ" sz="1700" dirty="0">
                <a:latin typeface="Calibri" panose="020F0502020204030204" pitchFamily="34" charset="0"/>
                <a:cs typeface="Calibri" panose="020F0502020204030204" pitchFamily="34" charset="0"/>
              </a:rPr>
              <a:t> je vpravení tekutiny konečníkem do tlustého střeva. Podle účelu rozlišujeme</a:t>
            </a:r>
          </a:p>
          <a:p>
            <a:pPr>
              <a:buNone/>
            </a:pPr>
            <a:r>
              <a:rPr lang="cs-CZ" sz="1700" b="1" dirty="0">
                <a:latin typeface="Calibri" panose="020F0502020204030204" pitchFamily="34" charset="0"/>
                <a:cs typeface="Calibri" panose="020F0502020204030204" pitchFamily="34" charset="0"/>
              </a:rPr>
              <a:t>klyzma</a:t>
            </a:r>
            <a:r>
              <a:rPr lang="cs-CZ" sz="1700" dirty="0">
                <a:latin typeface="Calibri" panose="020F0502020204030204" pitchFamily="34" charset="0"/>
                <a:cs typeface="Calibri" panose="020F0502020204030204" pitchFamily="34" charset="0"/>
              </a:rPr>
              <a:t>: očistné, projímavé, léčebné, diagnostické.</a:t>
            </a:r>
          </a:p>
          <a:p>
            <a:pPr>
              <a:buNone/>
            </a:pPr>
            <a:endParaRPr lang="cs-CZ" sz="1700" dirty="0">
              <a:latin typeface="Calibri" panose="020F0502020204030204" pitchFamily="34" charset="0"/>
              <a:cs typeface="Calibri" panose="020F0502020204030204" pitchFamily="34" charset="0"/>
            </a:endParaRPr>
          </a:p>
          <a:p>
            <a:pPr>
              <a:buNone/>
            </a:pPr>
            <a:endParaRPr lang="cs-CZ" sz="1700" dirty="0">
              <a:latin typeface="Calibri" panose="020F0502020204030204" pitchFamily="34" charset="0"/>
              <a:cs typeface="Calibri" panose="020F0502020204030204" pitchFamily="34" charset="0"/>
            </a:endParaRPr>
          </a:p>
          <a:p>
            <a:pPr>
              <a:buNone/>
            </a:pPr>
            <a:r>
              <a:rPr lang="cs-CZ" sz="1700" b="1" dirty="0" err="1">
                <a:latin typeface="Calibri" panose="020F0502020204030204" pitchFamily="34" charset="0"/>
                <a:cs typeface="Calibri" panose="020F0502020204030204" pitchFamily="34" charset="0"/>
              </a:rPr>
              <a:t>Stomie</a:t>
            </a:r>
            <a:r>
              <a:rPr lang="cs-CZ" sz="1700" dirty="0">
                <a:latin typeface="Calibri" panose="020F0502020204030204" pitchFamily="34" charset="0"/>
                <a:cs typeface="Calibri" panose="020F0502020204030204" pitchFamily="34" charset="0"/>
              </a:rPr>
              <a:t> je dočasné nebo trvalé vyvedení některého dutého lidského (nebo i zvířecího)</a:t>
            </a:r>
          </a:p>
          <a:p>
            <a:pPr>
              <a:buNone/>
            </a:pPr>
            <a:r>
              <a:rPr lang="cs-CZ" sz="1700" dirty="0">
                <a:latin typeface="Calibri" panose="020F0502020204030204" pitchFamily="34" charset="0"/>
                <a:cs typeface="Calibri" panose="020F0502020204030204" pitchFamily="34" charset="0"/>
              </a:rPr>
              <a:t>orgánu na povrch těla . Nejčastěji jde o vývod tlustého střeva, méně často o vývod </a:t>
            </a:r>
          </a:p>
          <a:p>
            <a:pPr>
              <a:buNone/>
            </a:pPr>
            <a:r>
              <a:rPr lang="cs-CZ" sz="1700" dirty="0">
                <a:latin typeface="Calibri" panose="020F0502020204030204" pitchFamily="34" charset="0"/>
                <a:cs typeface="Calibri" panose="020F0502020204030204" pitchFamily="34" charset="0"/>
              </a:rPr>
              <a:t>tenkého střeva nebo močových cest, ale i dýchacích cest.</a:t>
            </a:r>
          </a:p>
          <a:p>
            <a:pPr>
              <a:buNone/>
            </a:pPr>
            <a:endParaRPr lang="cs-CZ" sz="1700" dirty="0">
              <a:latin typeface="Calibri" panose="020F0502020204030204" pitchFamily="34" charset="0"/>
              <a:cs typeface="Calibri" panose="020F0502020204030204" pitchFamily="34" charset="0"/>
            </a:endParaRPr>
          </a:p>
          <a:p>
            <a:r>
              <a:rPr lang="cs-CZ" sz="1700" u="sng" dirty="0">
                <a:latin typeface="Calibri" panose="020F0502020204030204" pitchFamily="34" charset="0"/>
                <a:cs typeface="Calibri" panose="020F0502020204030204" pitchFamily="34" charset="0"/>
                <a:hlinkClick r:id="rId2" tooltip="Kolostomie (stránka neexistuje)"/>
              </a:rPr>
              <a:t>Kolostomie</a:t>
            </a:r>
            <a:r>
              <a:rPr lang="cs-CZ" sz="1700" dirty="0">
                <a:latin typeface="Calibri" panose="020F0502020204030204" pitchFamily="34" charset="0"/>
                <a:cs typeface="Calibri" panose="020F0502020204030204" pitchFamily="34" charset="0"/>
              </a:rPr>
              <a:t> – vývod tlustého střeva (</a:t>
            </a:r>
            <a:r>
              <a:rPr lang="cs-CZ" sz="1700" dirty="0" err="1">
                <a:latin typeface="Calibri" panose="020F0502020204030204" pitchFamily="34" charset="0"/>
                <a:cs typeface="Calibri" panose="020F0502020204030204" pitchFamily="34" charset="0"/>
              </a:rPr>
              <a:t>colon</a:t>
            </a:r>
            <a:r>
              <a:rPr lang="cs-CZ" sz="1700" dirty="0">
                <a:latin typeface="Calibri" panose="020F0502020204030204" pitchFamily="34" charset="0"/>
                <a:cs typeface="Calibri" panose="020F0502020204030204" pitchFamily="34" charset="0"/>
              </a:rPr>
              <a:t>)</a:t>
            </a:r>
          </a:p>
          <a:p>
            <a:r>
              <a:rPr lang="cs-CZ" sz="1700" dirty="0">
                <a:latin typeface="Calibri" panose="020F0502020204030204" pitchFamily="34" charset="0"/>
                <a:cs typeface="Calibri" panose="020F0502020204030204" pitchFamily="34" charset="0"/>
                <a:hlinkClick r:id="rId3" tooltip="Ileostomie (stránka neexistuje)"/>
              </a:rPr>
              <a:t>Ileostomie</a:t>
            </a:r>
            <a:r>
              <a:rPr lang="cs-CZ" sz="1700" dirty="0">
                <a:latin typeface="Calibri" panose="020F0502020204030204" pitchFamily="34" charset="0"/>
                <a:cs typeface="Calibri" panose="020F0502020204030204" pitchFamily="34" charset="0"/>
              </a:rPr>
              <a:t> – vývod tenkého střeva (ileum)</a:t>
            </a:r>
          </a:p>
          <a:p>
            <a:r>
              <a:rPr lang="cs-CZ" sz="1700" dirty="0" err="1">
                <a:latin typeface="Calibri" panose="020F0502020204030204" pitchFamily="34" charset="0"/>
                <a:cs typeface="Calibri" panose="020F0502020204030204" pitchFamily="34" charset="0"/>
                <a:hlinkClick r:id="rId4" tooltip="Urostomie (stránka neexistuje)"/>
              </a:rPr>
              <a:t>Urostomie</a:t>
            </a:r>
            <a:r>
              <a:rPr lang="cs-CZ" sz="1700" dirty="0">
                <a:latin typeface="Calibri" panose="020F0502020204030204" pitchFamily="34" charset="0"/>
                <a:cs typeface="Calibri" panose="020F0502020204030204" pitchFamily="34" charset="0"/>
              </a:rPr>
              <a:t> – vývod </a:t>
            </a:r>
            <a:r>
              <a:rPr lang="cs-CZ" sz="1700" dirty="0">
                <a:latin typeface="Calibri" panose="020F0502020204030204" pitchFamily="34" charset="0"/>
                <a:cs typeface="Calibri" panose="020F0502020204030204" pitchFamily="34" charset="0"/>
                <a:hlinkClick r:id="rId5" tooltip="Močovod"/>
              </a:rPr>
              <a:t>močovodu</a:t>
            </a:r>
            <a:r>
              <a:rPr lang="cs-CZ" sz="1700" dirty="0">
                <a:latin typeface="Calibri" panose="020F0502020204030204" pitchFamily="34" charset="0"/>
                <a:cs typeface="Calibri" panose="020F0502020204030204" pitchFamily="34" charset="0"/>
              </a:rPr>
              <a:t> (ureter)</a:t>
            </a:r>
          </a:p>
          <a:p>
            <a:pPr marL="0" indent="0">
              <a:buNone/>
            </a:pPr>
            <a:endParaRPr lang="cs-CZ" dirty="0"/>
          </a:p>
        </p:txBody>
      </p:sp>
      <p:pic>
        <p:nvPicPr>
          <p:cNvPr id="4" name="Picture 2" descr="C:\Users\x\Desktop\obrazek-text-9163-295-min.jpg"/>
          <p:cNvPicPr>
            <a:picLocks noChangeAspect="1" noChangeArrowheads="1"/>
          </p:cNvPicPr>
          <p:nvPr/>
        </p:nvPicPr>
        <p:blipFill>
          <a:blip r:embed="rId6" cstate="print"/>
          <a:srcRect/>
          <a:stretch>
            <a:fillRect/>
          </a:stretch>
        </p:blipFill>
        <p:spPr bwMode="auto">
          <a:xfrm>
            <a:off x="6444208" y="4041576"/>
            <a:ext cx="2699792" cy="2699792"/>
          </a:xfrm>
          <a:prstGeom prst="rect">
            <a:avLst/>
          </a:prstGeom>
          <a:noFill/>
        </p:spPr>
      </p:pic>
    </p:spTree>
    <p:extLst>
      <p:ext uri="{BB962C8B-B14F-4D97-AF65-F5344CB8AC3E}">
        <p14:creationId xmlns:p14="http://schemas.microsoft.com/office/powerpoint/2010/main" val="7030837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Medikace a zdravotnické úkony</a:t>
            </a:r>
            <a:endParaRPr lang="cs-CZ" sz="2800" dirty="0"/>
          </a:p>
        </p:txBody>
      </p:sp>
      <p:sp>
        <p:nvSpPr>
          <p:cNvPr id="3" name="Zástupný symbol pro obsah 2"/>
          <p:cNvSpPr>
            <a:spLocks noGrp="1"/>
          </p:cNvSpPr>
          <p:nvPr>
            <p:ph sz="quarter" idx="1"/>
          </p:nvPr>
        </p:nvSpPr>
        <p:spPr>
          <a:xfrm>
            <a:off x="612648" y="1600200"/>
            <a:ext cx="8153400" cy="5069160"/>
          </a:xfrm>
        </p:spPr>
        <p:txBody>
          <a:bodyPr/>
          <a:lstStyle/>
          <a:p>
            <a:pPr>
              <a:buNone/>
            </a:pPr>
            <a:endParaRPr lang="cs-CZ" sz="1800" dirty="0" smtClean="0">
              <a:latin typeface="Calibri" panose="020F0502020204030204" pitchFamily="34" charset="0"/>
              <a:cs typeface="Calibri" panose="020F0502020204030204" pitchFamily="34" charset="0"/>
            </a:endParaRPr>
          </a:p>
          <a:p>
            <a:pPr>
              <a:buNone/>
            </a:pPr>
            <a:endParaRPr lang="cs-CZ" sz="1800" dirty="0">
              <a:latin typeface="Calibri" panose="020F0502020204030204" pitchFamily="34" charset="0"/>
              <a:cs typeface="Calibri" panose="020F0502020204030204" pitchFamily="34" charset="0"/>
            </a:endParaRPr>
          </a:p>
          <a:p>
            <a:pPr>
              <a:buNone/>
            </a:pPr>
            <a:endParaRPr lang="cs-CZ" sz="1800" dirty="0" smtClean="0">
              <a:latin typeface="Calibri" panose="020F0502020204030204" pitchFamily="34" charset="0"/>
              <a:cs typeface="Calibri" panose="020F0502020204030204" pitchFamily="34" charset="0"/>
            </a:endParaRPr>
          </a:p>
          <a:p>
            <a:pPr>
              <a:buNone/>
            </a:pPr>
            <a:r>
              <a:rPr lang="cs-CZ" sz="1800" dirty="0" smtClean="0">
                <a:latin typeface="Calibri" panose="020F0502020204030204" pitchFamily="34" charset="0"/>
                <a:cs typeface="Calibri" panose="020F0502020204030204" pitchFamily="34" charset="0"/>
              </a:rPr>
              <a:t>Ochrana </a:t>
            </a:r>
            <a:r>
              <a:rPr lang="cs-CZ" sz="1800" dirty="0">
                <a:latin typeface="Calibri" panose="020F0502020204030204" pitchFamily="34" charset="0"/>
                <a:cs typeface="Calibri" panose="020F0502020204030204" pitchFamily="34" charset="0"/>
              </a:rPr>
              <a:t>veřejného zdraví a problematika medikace:</a:t>
            </a:r>
          </a:p>
          <a:p>
            <a:pPr>
              <a:buNone/>
            </a:pPr>
            <a:endParaRPr lang="cs-CZ" sz="1800" dirty="0">
              <a:latin typeface="Calibri" panose="020F0502020204030204" pitchFamily="34" charset="0"/>
              <a:cs typeface="Calibri" panose="020F0502020204030204" pitchFamily="34" charset="0"/>
            </a:endParaRPr>
          </a:p>
          <a:p>
            <a:pPr algn="just">
              <a:buNone/>
            </a:pPr>
            <a:r>
              <a:rPr lang="cs-CZ" sz="1800" dirty="0">
                <a:latin typeface="Calibri" panose="020F0502020204030204" pitchFamily="34" charset="0"/>
                <a:cs typeface="Calibri" panose="020F0502020204030204" pitchFamily="34" charset="0"/>
              </a:rPr>
              <a:t>Z důvodu vazby na legislativní rámec vyhlášky </a:t>
            </a:r>
            <a:r>
              <a:rPr lang="cs-CZ" sz="1800" b="1" dirty="0">
                <a:latin typeface="Calibri" panose="020F0502020204030204" pitchFamily="34" charset="0"/>
                <a:cs typeface="Calibri" panose="020F0502020204030204" pitchFamily="34" charset="0"/>
              </a:rPr>
              <a:t>č.410/2005 Sb</a:t>
            </a:r>
            <a:r>
              <a:rPr lang="cs-CZ" sz="1800" dirty="0">
                <a:latin typeface="Calibri" panose="020F0502020204030204" pitchFamily="34" charset="0"/>
                <a:cs typeface="Calibri" panose="020F0502020204030204" pitchFamily="34" charset="0"/>
              </a:rPr>
              <a:t>., o hygienických</a:t>
            </a:r>
          </a:p>
          <a:p>
            <a:pPr algn="just">
              <a:buNone/>
            </a:pPr>
            <a:r>
              <a:rPr lang="cs-CZ" sz="1800" dirty="0">
                <a:latin typeface="Calibri" panose="020F0502020204030204" pitchFamily="34" charset="0"/>
                <a:cs typeface="Calibri" panose="020F0502020204030204" pitchFamily="34" charset="0"/>
              </a:rPr>
              <a:t>požadavcích </a:t>
            </a:r>
            <a:r>
              <a:rPr lang="cs-CZ" sz="1800" dirty="0" err="1">
                <a:latin typeface="Calibri" panose="020F0502020204030204" pitchFamily="34" charset="0"/>
                <a:cs typeface="Calibri" panose="020F0502020204030204" pitchFamily="34" charset="0"/>
              </a:rPr>
              <a:t>naprostory</a:t>
            </a:r>
            <a:r>
              <a:rPr lang="cs-CZ" sz="1800" dirty="0">
                <a:latin typeface="Calibri" panose="020F0502020204030204" pitchFamily="34" charset="0"/>
                <a:cs typeface="Calibri" panose="020F0502020204030204" pitchFamily="34" charset="0"/>
              </a:rPr>
              <a:t> a provoz zařízení a provozoven pro výchovu a vzdělávání</a:t>
            </a:r>
          </a:p>
          <a:p>
            <a:pPr algn="just">
              <a:buNone/>
            </a:pPr>
            <a:r>
              <a:rPr lang="cs-CZ" sz="1800" dirty="0">
                <a:latin typeface="Calibri" panose="020F0502020204030204" pitchFamily="34" charset="0"/>
                <a:cs typeface="Calibri" panose="020F0502020204030204" pitchFamily="34" charset="0"/>
              </a:rPr>
              <a:t>dětí a mladistvých, ve znění vyhlášky </a:t>
            </a:r>
            <a:r>
              <a:rPr lang="cs-CZ" sz="1800" b="1" dirty="0">
                <a:latin typeface="Calibri" panose="020F0502020204030204" pitchFamily="34" charset="0"/>
                <a:cs typeface="Calibri" panose="020F0502020204030204" pitchFamily="34" charset="0"/>
              </a:rPr>
              <a:t>č. 343/2009 Sb</a:t>
            </a:r>
            <a:r>
              <a:rPr lang="cs-CZ" sz="1800" dirty="0">
                <a:latin typeface="Calibri" panose="020F0502020204030204" pitchFamily="34" charset="0"/>
                <a:cs typeface="Calibri" panose="020F0502020204030204" pitchFamily="34" charset="0"/>
              </a:rPr>
              <a:t>., škola nesmí poskytovat</a:t>
            </a:r>
          </a:p>
          <a:p>
            <a:pPr algn="just">
              <a:buNone/>
            </a:pPr>
            <a:r>
              <a:rPr lang="cs-CZ" sz="1800" dirty="0">
                <a:latin typeface="Calibri" panose="020F0502020204030204" pitchFamily="34" charset="0"/>
                <a:cs typeface="Calibri" panose="020F0502020204030204" pitchFamily="34" charset="0"/>
              </a:rPr>
              <a:t>medikaci…</a:t>
            </a:r>
          </a:p>
          <a:p>
            <a:pPr marL="0" indent="0">
              <a:buNone/>
            </a:pPr>
            <a:endParaRPr lang="cs-CZ" dirty="0"/>
          </a:p>
        </p:txBody>
      </p:sp>
    </p:spTree>
    <p:extLst>
      <p:ext uri="{BB962C8B-B14F-4D97-AF65-F5344CB8AC3E}">
        <p14:creationId xmlns:p14="http://schemas.microsoft.com/office/powerpoint/2010/main" val="6706832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Medikace a zdravotnické úkony</a:t>
            </a:r>
            <a:endParaRPr lang="cs-CZ" sz="2800" dirty="0"/>
          </a:p>
        </p:txBody>
      </p:sp>
      <p:sp>
        <p:nvSpPr>
          <p:cNvPr id="3" name="Zástupný symbol pro obsah 2"/>
          <p:cNvSpPr>
            <a:spLocks noGrp="1"/>
          </p:cNvSpPr>
          <p:nvPr>
            <p:ph sz="quarter" idx="1"/>
          </p:nvPr>
        </p:nvSpPr>
        <p:spPr>
          <a:xfrm>
            <a:off x="612648" y="1600200"/>
            <a:ext cx="8153400" cy="5069160"/>
          </a:xfrm>
        </p:spPr>
        <p:txBody>
          <a:bodyPr>
            <a:normAutofit/>
          </a:bodyPr>
          <a:lstStyle/>
          <a:p>
            <a:pPr>
              <a:buNone/>
            </a:pPr>
            <a:r>
              <a:rPr lang="cs-CZ" sz="1800" dirty="0">
                <a:latin typeface="Calibri" panose="020F0502020204030204" pitchFamily="34" charset="0"/>
                <a:cs typeface="Calibri" panose="020F0502020204030204" pitchFamily="34" charset="0"/>
              </a:rPr>
              <a:t>Pedagogický pracovník může podat medikaci pouze v případě</a:t>
            </a:r>
          </a:p>
          <a:p>
            <a:pPr>
              <a:buNone/>
            </a:pPr>
            <a:r>
              <a:rPr lang="cs-CZ" sz="1800" dirty="0">
                <a:latin typeface="Calibri" panose="020F0502020204030204" pitchFamily="34" charset="0"/>
                <a:cs typeface="Calibri" panose="020F0502020204030204" pitchFamily="34" charset="0"/>
              </a:rPr>
              <a:t>bezodkladné první pomoci!</a:t>
            </a:r>
          </a:p>
          <a:p>
            <a:pPr>
              <a:buNone/>
            </a:pPr>
            <a:endParaRPr lang="cs-CZ" sz="1800" dirty="0">
              <a:latin typeface="Calibri" panose="020F0502020204030204" pitchFamily="34" charset="0"/>
              <a:cs typeface="Calibri" panose="020F0502020204030204" pitchFamily="34" charset="0"/>
            </a:endParaRPr>
          </a:p>
          <a:p>
            <a:pPr>
              <a:buNone/>
            </a:pPr>
            <a:r>
              <a:rPr lang="cs-CZ" sz="1800" dirty="0">
                <a:latin typeface="Calibri" panose="020F0502020204030204" pitchFamily="34" charset="0"/>
                <a:cs typeface="Calibri" panose="020F0502020204030204" pitchFamily="34" charset="0"/>
              </a:rPr>
              <a:t>Kdy informovat zákonného zástupce:</a:t>
            </a:r>
          </a:p>
          <a:p>
            <a:pPr>
              <a:buFont typeface="Wingdings" pitchFamily="2" charset="2"/>
              <a:buChar char="§"/>
            </a:pPr>
            <a:r>
              <a:rPr lang="cs-CZ" sz="1800" dirty="0">
                <a:latin typeface="Calibri" panose="020F0502020204030204" pitchFamily="34" charset="0"/>
                <a:cs typeface="Calibri" panose="020F0502020204030204" pitchFamily="34" charset="0"/>
              </a:rPr>
              <a:t>Úraz dítěte.</a:t>
            </a:r>
          </a:p>
          <a:p>
            <a:pPr>
              <a:buFont typeface="Wingdings" pitchFamily="2" charset="2"/>
              <a:buChar char="§"/>
            </a:pPr>
            <a:r>
              <a:rPr lang="cs-CZ" sz="1800" dirty="0">
                <a:latin typeface="Calibri" panose="020F0502020204030204" pitchFamily="34" charset="0"/>
                <a:cs typeface="Calibri" panose="020F0502020204030204" pitchFamily="34" charset="0"/>
              </a:rPr>
              <a:t>Teplota vyšší než 37 stupňů.</a:t>
            </a:r>
          </a:p>
          <a:p>
            <a:pPr>
              <a:buFont typeface="Wingdings" pitchFamily="2" charset="2"/>
              <a:buChar char="§"/>
            </a:pPr>
            <a:r>
              <a:rPr lang="cs-CZ" sz="1800" dirty="0">
                <a:latin typeface="Calibri" panose="020F0502020204030204" pitchFamily="34" charset="0"/>
                <a:cs typeface="Calibri" panose="020F0502020204030204" pitchFamily="34" charset="0"/>
              </a:rPr>
              <a:t>Při průjmovitém stavu.</a:t>
            </a:r>
          </a:p>
          <a:p>
            <a:pPr>
              <a:buFont typeface="Wingdings" pitchFamily="2" charset="2"/>
              <a:buChar char="§"/>
            </a:pPr>
            <a:r>
              <a:rPr lang="cs-CZ" sz="1800" dirty="0">
                <a:latin typeface="Calibri" panose="020F0502020204030204" pitchFamily="34" charset="0"/>
                <a:cs typeface="Calibri" panose="020F0502020204030204" pitchFamily="34" charset="0"/>
              </a:rPr>
              <a:t>Při změnách na kůži (zarudnutí, </a:t>
            </a:r>
            <a:r>
              <a:rPr lang="cs-CZ" sz="1800" dirty="0" err="1">
                <a:latin typeface="Calibri" panose="020F0502020204030204" pitchFamily="34" charset="0"/>
                <a:cs typeface="Calibri" panose="020F0502020204030204" pitchFamily="34" charset="0"/>
              </a:rPr>
              <a:t>otok,ekzém</a:t>
            </a:r>
            <a:r>
              <a:rPr lang="cs-CZ" sz="1800" dirty="0">
                <a:latin typeface="Calibri" panose="020F0502020204030204" pitchFamily="34" charset="0"/>
                <a:cs typeface="Calibri" panose="020F0502020204030204" pitchFamily="34" charset="0"/>
              </a:rPr>
              <a:t>).</a:t>
            </a:r>
          </a:p>
          <a:p>
            <a:pPr>
              <a:buFont typeface="Wingdings" pitchFamily="2" charset="2"/>
              <a:buChar char="§"/>
            </a:pPr>
            <a:r>
              <a:rPr lang="cs-CZ" sz="1800" dirty="0">
                <a:latin typeface="Calibri" panose="020F0502020204030204" pitchFamily="34" charset="0"/>
                <a:cs typeface="Calibri" panose="020F0502020204030204" pitchFamily="34" charset="0"/>
              </a:rPr>
              <a:t>Při zvracení.</a:t>
            </a:r>
          </a:p>
          <a:p>
            <a:pPr>
              <a:buFont typeface="Wingdings" pitchFamily="2" charset="2"/>
              <a:buChar char="§"/>
            </a:pPr>
            <a:endParaRPr lang="cs-CZ" sz="1800" dirty="0">
              <a:latin typeface="Calibri" panose="020F0502020204030204" pitchFamily="34" charset="0"/>
              <a:cs typeface="Calibri" panose="020F0502020204030204" pitchFamily="34" charset="0"/>
            </a:endParaRPr>
          </a:p>
          <a:p>
            <a:pPr>
              <a:buNone/>
            </a:pPr>
            <a:r>
              <a:rPr lang="cs-CZ" sz="1800" dirty="0">
                <a:latin typeface="Calibri" panose="020F0502020204030204" pitchFamily="34" charset="0"/>
                <a:cs typeface="Calibri" panose="020F0502020204030204" pitchFamily="34" charset="0"/>
              </a:rPr>
              <a:t>Požadavek zákonného zástupce v telefonickém rozhovoru?</a:t>
            </a:r>
          </a:p>
          <a:p>
            <a:pPr marL="0" indent="0">
              <a:buNone/>
            </a:pPr>
            <a:endParaRPr lang="cs-CZ" dirty="0"/>
          </a:p>
        </p:txBody>
      </p:sp>
    </p:spTree>
    <p:extLst>
      <p:ext uri="{BB962C8B-B14F-4D97-AF65-F5344CB8AC3E}">
        <p14:creationId xmlns:p14="http://schemas.microsoft.com/office/powerpoint/2010/main" val="16590655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Medikace a zdravotnické úkony</a:t>
            </a:r>
            <a:endParaRPr lang="cs-CZ" sz="2800" dirty="0"/>
          </a:p>
        </p:txBody>
      </p:sp>
      <p:sp>
        <p:nvSpPr>
          <p:cNvPr id="3" name="Zástupný symbol pro obsah 2"/>
          <p:cNvSpPr>
            <a:spLocks noGrp="1"/>
          </p:cNvSpPr>
          <p:nvPr>
            <p:ph sz="quarter" idx="1"/>
          </p:nvPr>
        </p:nvSpPr>
        <p:spPr>
          <a:xfrm>
            <a:off x="612648" y="1600200"/>
            <a:ext cx="8153400" cy="5141168"/>
          </a:xfrm>
        </p:spPr>
        <p:txBody>
          <a:bodyPr>
            <a:normAutofit/>
          </a:bodyPr>
          <a:lstStyle/>
          <a:p>
            <a:pPr>
              <a:buNone/>
            </a:pPr>
            <a:r>
              <a:rPr lang="cs-CZ" sz="1900" dirty="0">
                <a:latin typeface="Calibri" panose="020F0502020204030204" pitchFamily="34" charset="0"/>
                <a:cs typeface="Calibri" panose="020F0502020204030204" pitchFamily="34" charset="0"/>
              </a:rPr>
              <a:t>Nejasný výklad legislativy:</a:t>
            </a:r>
          </a:p>
          <a:p>
            <a:pPr>
              <a:buNone/>
            </a:pPr>
            <a:endParaRPr lang="cs-CZ" sz="1900" dirty="0">
              <a:latin typeface="Calibri" panose="020F0502020204030204" pitchFamily="34" charset="0"/>
              <a:cs typeface="Calibri" panose="020F0502020204030204" pitchFamily="34" charset="0"/>
            </a:endParaRPr>
          </a:p>
          <a:p>
            <a:pPr>
              <a:buFont typeface="Wingdings" pitchFamily="2" charset="2"/>
              <a:buChar char="ü"/>
            </a:pPr>
            <a:r>
              <a:rPr lang="cs-CZ" sz="1900" dirty="0">
                <a:latin typeface="Calibri" panose="020F0502020204030204" pitchFamily="34" charset="0"/>
                <a:cs typeface="Calibri" panose="020F0502020204030204" pitchFamily="34" charset="0"/>
              </a:rPr>
              <a:t>Zákon o zdravotních službách x Občanský zákoník x Školský zákon</a:t>
            </a:r>
          </a:p>
          <a:p>
            <a:pPr>
              <a:buNone/>
            </a:pPr>
            <a:r>
              <a:rPr lang="cs-CZ" sz="1900" dirty="0">
                <a:latin typeface="Calibri" panose="020F0502020204030204" pitchFamily="34" charset="0"/>
                <a:cs typeface="Calibri" panose="020F0502020204030204" pitchFamily="34" charset="0"/>
              </a:rPr>
              <a:t>       x  Zákon o pedagogických pracovnících…</a:t>
            </a:r>
          </a:p>
          <a:p>
            <a:pPr>
              <a:buNone/>
            </a:pPr>
            <a:endParaRPr lang="cs-CZ" sz="1900" dirty="0">
              <a:latin typeface="Calibri" panose="020F0502020204030204" pitchFamily="34" charset="0"/>
              <a:cs typeface="Calibri" panose="020F0502020204030204" pitchFamily="34" charset="0"/>
            </a:endParaRPr>
          </a:p>
          <a:p>
            <a:pPr>
              <a:buFont typeface="Wingdings" pitchFamily="2" charset="2"/>
              <a:buChar char="ü"/>
            </a:pPr>
            <a:r>
              <a:rPr lang="cs-CZ" sz="1900" dirty="0">
                <a:latin typeface="Calibri" panose="020F0502020204030204" pitchFamily="34" charset="0"/>
                <a:cs typeface="Calibri" panose="020F0502020204030204" pitchFamily="34" charset="0"/>
              </a:rPr>
              <a:t>Podle zákona č. 89/2012 Sb., občanského zákoníku, je škola odpovědna škodu vzniklou dítěti.</a:t>
            </a:r>
          </a:p>
          <a:p>
            <a:pPr>
              <a:buNone/>
            </a:pPr>
            <a:endParaRPr lang="cs-CZ" sz="1900" dirty="0">
              <a:latin typeface="Calibri" panose="020F0502020204030204" pitchFamily="34" charset="0"/>
              <a:cs typeface="Calibri" panose="020F0502020204030204" pitchFamily="34" charset="0"/>
            </a:endParaRPr>
          </a:p>
          <a:p>
            <a:pPr>
              <a:buFont typeface="Wingdings" pitchFamily="2" charset="2"/>
              <a:buChar char="ü"/>
            </a:pPr>
            <a:r>
              <a:rPr lang="cs-CZ" sz="1900" dirty="0">
                <a:latin typeface="Calibri" panose="020F0502020204030204" pitchFamily="34" charset="0"/>
                <a:cs typeface="Calibri" panose="020F0502020204030204" pitchFamily="34" charset="0"/>
              </a:rPr>
              <a:t>Škola musí předcházet situacím, které by mohly zapříčinit ohrožení života či zdraví dítěte.</a:t>
            </a:r>
          </a:p>
          <a:p>
            <a:pPr marL="0" indent="0">
              <a:buNone/>
            </a:pPr>
            <a:endParaRPr lang="cs-CZ" dirty="0"/>
          </a:p>
        </p:txBody>
      </p:sp>
    </p:spTree>
    <p:extLst>
      <p:ext uri="{BB962C8B-B14F-4D97-AF65-F5344CB8AC3E}">
        <p14:creationId xmlns:p14="http://schemas.microsoft.com/office/powerpoint/2010/main" val="31095668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Nové logo_28let_cz.png"/>
          <p:cNvPicPr>
            <a:picLocks noChangeAspect="1"/>
          </p:cNvPicPr>
          <p:nvPr/>
        </p:nvPicPr>
        <p:blipFill>
          <a:blip r:embed="rId2" cstate="print"/>
          <a:stretch>
            <a:fillRect/>
          </a:stretch>
        </p:blipFill>
        <p:spPr>
          <a:xfrm>
            <a:off x="6444208" y="332656"/>
            <a:ext cx="2436881" cy="1246635"/>
          </a:xfrm>
          <a:prstGeom prst="rect">
            <a:avLst/>
          </a:prstGeom>
        </p:spPr>
      </p:pic>
      <p:sp>
        <p:nvSpPr>
          <p:cNvPr id="3" name="Obdélník 2"/>
          <p:cNvSpPr/>
          <p:nvPr/>
        </p:nvSpPr>
        <p:spPr>
          <a:xfrm>
            <a:off x="2195736" y="2852936"/>
            <a:ext cx="4572000" cy="1200329"/>
          </a:xfrm>
          <a:prstGeom prst="rect">
            <a:avLst/>
          </a:prstGeom>
        </p:spPr>
        <p:txBody>
          <a:bodyPr>
            <a:spAutoFit/>
          </a:bodyPr>
          <a:lstStyle/>
          <a:p>
            <a:pPr algn="ctr">
              <a:lnSpc>
                <a:spcPct val="80000"/>
              </a:lnSpc>
            </a:pPr>
            <a:r>
              <a:rPr lang="cs-CZ" dirty="0" smtClean="0"/>
              <a:t> </a:t>
            </a:r>
            <a:r>
              <a:rPr lang="cs-CZ" dirty="0" smtClean="0">
                <a:latin typeface="Calibri" panose="020F0502020204030204" pitchFamily="34" charset="0"/>
                <a:cs typeface="Calibri" panose="020F0502020204030204" pitchFamily="34" charset="0"/>
              </a:rPr>
              <a:t>Děkuji Vám za </a:t>
            </a:r>
            <a:r>
              <a:rPr lang="cs-CZ" dirty="0">
                <a:latin typeface="Calibri" panose="020F0502020204030204" pitchFamily="34" charset="0"/>
                <a:cs typeface="Calibri" panose="020F0502020204030204" pitchFamily="34" charset="0"/>
              </a:rPr>
              <a:t>pozornost!</a:t>
            </a:r>
          </a:p>
          <a:p>
            <a:pPr>
              <a:lnSpc>
                <a:spcPct val="80000"/>
              </a:lnSpc>
            </a:pPr>
            <a:endParaRPr lang="cs-CZ" dirty="0">
              <a:latin typeface="Calibri" panose="020F0502020204030204" pitchFamily="34" charset="0"/>
              <a:cs typeface="Calibri" panose="020F0502020204030204" pitchFamily="34" charset="0"/>
            </a:endParaRPr>
          </a:p>
          <a:p>
            <a:pPr algn="ctr">
              <a:lnSpc>
                <a:spcPct val="80000"/>
              </a:lnSpc>
            </a:pPr>
            <a:r>
              <a:rPr lang="cs-CZ" dirty="0" err="1">
                <a:latin typeface="Calibri" panose="020F0502020204030204" pitchFamily="34" charset="0"/>
                <a:cs typeface="Calibri" panose="020F0502020204030204" pitchFamily="34" charset="0"/>
              </a:rPr>
              <a:t>Bc.Lenka</a:t>
            </a:r>
            <a:r>
              <a:rPr lang="cs-CZ" dirty="0">
                <a:latin typeface="Calibri" panose="020F0502020204030204" pitchFamily="34" charset="0"/>
                <a:cs typeface="Calibri" panose="020F0502020204030204" pitchFamily="34" charset="0"/>
              </a:rPr>
              <a:t> Polášková</a:t>
            </a:r>
          </a:p>
          <a:p>
            <a:pPr algn="ctr">
              <a:lnSpc>
                <a:spcPct val="80000"/>
              </a:lnSpc>
            </a:pPr>
            <a:r>
              <a:rPr lang="cs-CZ" dirty="0">
                <a:latin typeface="Calibri" panose="020F0502020204030204" pitchFamily="34" charset="0"/>
                <a:cs typeface="Calibri" panose="020F0502020204030204" pitchFamily="34" charset="0"/>
                <a:hlinkClick r:id="rId3"/>
              </a:rPr>
              <a:t>lektorska.praxe@gmail.com</a:t>
            </a:r>
            <a:endParaRPr lang="cs-CZ" dirty="0">
              <a:latin typeface="Calibri" panose="020F0502020204030204" pitchFamily="34" charset="0"/>
              <a:cs typeface="Calibri" panose="020F0502020204030204" pitchFamily="34" charset="0"/>
            </a:endParaRPr>
          </a:p>
          <a:p>
            <a:pPr algn="ctr">
              <a:lnSpc>
                <a:spcPct val="80000"/>
              </a:lnSpc>
            </a:pPr>
            <a:endParaRPr lang="cs-CZ" dirty="0">
              <a:latin typeface="Calibri" panose="020F0502020204030204" pitchFamily="34" charset="0"/>
              <a:cs typeface="Calibri" panose="020F0502020204030204" pitchFamily="34" charset="0"/>
            </a:endParaRPr>
          </a:p>
        </p:txBody>
      </p:sp>
      <p:sp>
        <p:nvSpPr>
          <p:cNvPr id="5" name="Obdélník 4"/>
          <p:cNvSpPr/>
          <p:nvPr/>
        </p:nvSpPr>
        <p:spPr>
          <a:xfrm>
            <a:off x="1187624" y="4365104"/>
            <a:ext cx="4824536" cy="1791260"/>
          </a:xfrm>
          <a:prstGeom prst="rect">
            <a:avLst/>
          </a:prstGeom>
        </p:spPr>
        <p:txBody>
          <a:bodyPr wrap="square">
            <a:spAutoFit/>
          </a:bodyPr>
          <a:lstStyle/>
          <a:p>
            <a:pPr>
              <a:lnSpc>
                <a:spcPct val="80000"/>
              </a:lnSpc>
            </a:pPr>
            <a:r>
              <a:rPr lang="cs-CZ" sz="2400" dirty="0">
                <a:latin typeface="Calibri" panose="020F0502020204030204" pitchFamily="34" charset="0"/>
                <a:cs typeface="Calibri" panose="020F0502020204030204" pitchFamily="34" charset="0"/>
              </a:rPr>
              <a:t>Nakladatelství FORUM s.r.o., divize školení a vzdělávání</a:t>
            </a:r>
          </a:p>
          <a:p>
            <a:pPr>
              <a:lnSpc>
                <a:spcPct val="80000"/>
              </a:lnSpc>
            </a:pPr>
            <a:r>
              <a:rPr lang="cs-CZ" dirty="0">
                <a:latin typeface="Calibri" panose="020F0502020204030204" pitchFamily="34" charset="0"/>
                <a:cs typeface="Calibri" panose="020F0502020204030204" pitchFamily="34" charset="0"/>
              </a:rPr>
              <a:t>Střelničná 1861/8a, Praha 8 </a:t>
            </a:r>
          </a:p>
          <a:p>
            <a:pPr>
              <a:lnSpc>
                <a:spcPct val="80000"/>
              </a:lnSpc>
            </a:pPr>
            <a:r>
              <a:rPr lang="cs-CZ" dirty="0">
                <a:latin typeface="Calibri" panose="020F0502020204030204" pitchFamily="34" charset="0"/>
                <a:cs typeface="Calibri" panose="020F0502020204030204" pitchFamily="34" charset="0"/>
              </a:rPr>
              <a:t>tel: +420 251 115 576</a:t>
            </a:r>
          </a:p>
          <a:p>
            <a:pPr>
              <a:lnSpc>
                <a:spcPct val="80000"/>
              </a:lnSpc>
            </a:pPr>
            <a:r>
              <a:rPr lang="cs-CZ" dirty="0">
                <a:latin typeface="Calibri" panose="020F0502020204030204" pitchFamily="34" charset="0"/>
                <a:cs typeface="Calibri" panose="020F0502020204030204" pitchFamily="34" charset="0"/>
              </a:rPr>
              <a:t>fax: +420 251 512 422</a:t>
            </a:r>
          </a:p>
          <a:p>
            <a:pPr>
              <a:lnSpc>
                <a:spcPct val="80000"/>
              </a:lnSpc>
            </a:pPr>
            <a:r>
              <a:rPr lang="cs-CZ" u="sng" dirty="0">
                <a:latin typeface="Calibri" panose="020F0502020204030204" pitchFamily="34" charset="0"/>
                <a:cs typeface="Calibri" panose="020F0502020204030204" pitchFamily="34" charset="0"/>
                <a:hlinkClick r:id="rId4"/>
              </a:rPr>
              <a:t>office@forum-media.cz</a:t>
            </a:r>
            <a:r>
              <a:rPr lang="cs-CZ" dirty="0">
                <a:latin typeface="Calibri" panose="020F0502020204030204" pitchFamily="34" charset="0"/>
                <a:cs typeface="Calibri" panose="020F0502020204030204" pitchFamily="34" charset="0"/>
              </a:rPr>
              <a:t> </a:t>
            </a:r>
          </a:p>
          <a:p>
            <a:pPr>
              <a:lnSpc>
                <a:spcPct val="80000"/>
              </a:lnSpc>
            </a:pPr>
            <a:r>
              <a:rPr lang="cs-CZ" u="sng" dirty="0">
                <a:latin typeface="Calibri" panose="020F0502020204030204" pitchFamily="34" charset="0"/>
                <a:cs typeface="Calibri" panose="020F0502020204030204" pitchFamily="34" charset="0"/>
                <a:hlinkClick r:id="rId5"/>
              </a:rPr>
              <a:t>www.forum-media.cz</a:t>
            </a:r>
            <a:r>
              <a:rPr lang="cs-CZ"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94509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smtClean="0">
                <a:latin typeface="Calibri" panose="020F0502020204030204" pitchFamily="34" charset="0"/>
                <a:cs typeface="Calibri" panose="020F0502020204030204" pitchFamily="34" charset="0"/>
              </a:rPr>
              <a:t>Změna legislativy</a:t>
            </a:r>
            <a:endParaRPr lang="cs-CZ" sz="2800" dirty="0">
              <a:latin typeface="Calibri" panose="020F0502020204030204" pitchFamily="34" charset="0"/>
              <a:cs typeface="Calibri" panose="020F0502020204030204" pitchFamily="34" charset="0"/>
            </a:endParaRPr>
          </a:p>
        </p:txBody>
      </p:sp>
      <p:sp>
        <p:nvSpPr>
          <p:cNvPr id="3" name="Zástupný symbol pro obsah 2"/>
          <p:cNvSpPr>
            <a:spLocks noGrp="1"/>
          </p:cNvSpPr>
          <p:nvPr>
            <p:ph sz="quarter" idx="1"/>
          </p:nvPr>
        </p:nvSpPr>
        <p:spPr>
          <a:xfrm>
            <a:off x="612648" y="1600200"/>
            <a:ext cx="8153400" cy="5141168"/>
          </a:xfrm>
        </p:spPr>
        <p:txBody>
          <a:bodyPr>
            <a:normAutofit fontScale="92500" lnSpcReduction="20000"/>
          </a:bodyPr>
          <a:lstStyle/>
          <a:p>
            <a:pPr algn="just">
              <a:buFont typeface="Wingdings" panose="05000000000000000000" pitchFamily="2" charset="2"/>
              <a:buChar char="ü"/>
            </a:pPr>
            <a:endParaRPr lang="cs-CZ" sz="2000" b="1"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ü"/>
            </a:pPr>
            <a:r>
              <a:rPr lang="cs-CZ" sz="2000" b="1" dirty="0" smtClean="0">
                <a:latin typeface="Calibri" panose="020F0502020204030204" pitchFamily="34" charset="0"/>
                <a:cs typeface="Calibri" panose="020F0502020204030204" pitchFamily="34" charset="0"/>
              </a:rPr>
              <a:t>Dne </a:t>
            </a:r>
            <a:r>
              <a:rPr lang="cs-CZ" sz="2000" b="1" dirty="0">
                <a:latin typeface="Calibri" panose="020F0502020204030204" pitchFamily="34" charset="0"/>
                <a:cs typeface="Calibri" panose="020F0502020204030204" pitchFamily="34" charset="0"/>
              </a:rPr>
              <a:t>8. prosince byla ve Sbírce zákonů publikována</a:t>
            </a:r>
            <a:r>
              <a:rPr lang="cs-CZ" sz="2000" dirty="0">
                <a:latin typeface="Calibri" panose="020F0502020204030204" pitchFamily="34" charset="0"/>
                <a:cs typeface="Calibri" panose="020F0502020204030204" pitchFamily="34" charset="0"/>
              </a:rPr>
              <a:t> </a:t>
            </a:r>
            <a:r>
              <a:rPr lang="cs-CZ" sz="2000" b="1" dirty="0">
                <a:latin typeface="Calibri" panose="020F0502020204030204" pitchFamily="34" charset="0"/>
                <a:cs typeface="Calibri" panose="020F0502020204030204" pitchFamily="34" charset="0"/>
              </a:rPr>
              <a:t>vyhláška</a:t>
            </a:r>
            <a:r>
              <a:rPr lang="cs-CZ" sz="2000" dirty="0">
                <a:latin typeface="Calibri" panose="020F0502020204030204" pitchFamily="34" charset="0"/>
                <a:cs typeface="Calibri" panose="020F0502020204030204" pitchFamily="34" charset="0"/>
              </a:rPr>
              <a:t> </a:t>
            </a:r>
            <a:r>
              <a:rPr lang="cs-CZ" sz="2000" b="1" dirty="0">
                <a:latin typeface="Calibri" panose="020F0502020204030204" pitchFamily="34" charset="0"/>
                <a:cs typeface="Calibri" panose="020F0502020204030204" pitchFamily="34" charset="0"/>
              </a:rPr>
              <a:t>č. 416/2017 Sb., kterou se mění vyhláška č. 27/2016 Sb.</a:t>
            </a:r>
            <a:r>
              <a:rPr lang="cs-CZ" sz="2000" dirty="0">
                <a:latin typeface="Calibri" panose="020F0502020204030204" pitchFamily="34" charset="0"/>
                <a:cs typeface="Calibri" panose="020F0502020204030204" pitchFamily="34" charset="0"/>
              </a:rPr>
              <a:t>, o vzdělávání žáků se speciálními vzdělávacími potřebami a žáků nadaných, ve znění vyhlášky č. 270/2017 Sb. (dále jen „druhá novela vyhlášky</a:t>
            </a:r>
            <a:r>
              <a:rPr lang="cs-CZ" sz="2000" dirty="0" smtClean="0">
                <a:latin typeface="Calibri" panose="020F0502020204030204" pitchFamily="34" charset="0"/>
                <a:cs typeface="Calibri" panose="020F0502020204030204" pitchFamily="34" charset="0"/>
              </a:rPr>
              <a:t>“).</a:t>
            </a:r>
          </a:p>
          <a:p>
            <a:pPr algn="just">
              <a:buFont typeface="Wingdings" panose="05000000000000000000" pitchFamily="2" charset="2"/>
              <a:buChar char="ü"/>
            </a:pPr>
            <a:r>
              <a:rPr lang="cs-CZ" sz="2000" dirty="0">
                <a:latin typeface="Calibri" panose="020F0502020204030204" pitchFamily="34" charset="0"/>
                <a:cs typeface="Calibri" panose="020F0502020204030204" pitchFamily="34" charset="0"/>
              </a:rPr>
              <a:t>Od 1. prosince </a:t>
            </a:r>
            <a:r>
              <a:rPr lang="cs-CZ" sz="2000" dirty="0" smtClean="0">
                <a:latin typeface="Calibri" panose="020F0502020204030204" pitchFamily="34" charset="0"/>
                <a:cs typeface="Calibri" panose="020F0502020204030204" pitchFamily="34" charset="0"/>
              </a:rPr>
              <a:t>došlo</a:t>
            </a:r>
            <a:r>
              <a:rPr lang="cs-CZ" sz="2000" dirty="0" smtClean="0">
                <a:latin typeface="Calibri" panose="020F0502020204030204" pitchFamily="34" charset="0"/>
                <a:cs typeface="Calibri" panose="020F0502020204030204" pitchFamily="34" charset="0"/>
              </a:rPr>
              <a:t> </a:t>
            </a:r>
            <a:r>
              <a:rPr lang="cs-CZ" sz="2000" dirty="0">
                <a:latin typeface="Calibri" panose="020F0502020204030204" pitchFamily="34" charset="0"/>
                <a:cs typeface="Calibri" panose="020F0502020204030204" pitchFamily="34" charset="0"/>
              </a:rPr>
              <a:t>na základě první novely (vyhláška č. 270/2017 Sb.) ke změnám v přehledu podpůrných opatření (příloha č. 1 k vyhlášce č. 27/2016 Sb., o vzdělávání žáků se speciálními vzdělávacími potřebami a žáků nadaných</a:t>
            </a:r>
            <a:r>
              <a:rPr lang="cs-CZ" sz="2000" dirty="0" smtClean="0">
                <a:latin typeface="Calibri" panose="020F0502020204030204" pitchFamily="34" charset="0"/>
                <a:cs typeface="Calibri" panose="020F0502020204030204" pitchFamily="34" charset="0"/>
              </a:rPr>
              <a:t>).</a:t>
            </a:r>
          </a:p>
          <a:p>
            <a:pPr algn="just">
              <a:buFont typeface="Wingdings" panose="05000000000000000000" pitchFamily="2" charset="2"/>
              <a:buChar char="ü"/>
            </a:pPr>
            <a:r>
              <a:rPr lang="cs-CZ" sz="2000" dirty="0" smtClean="0">
                <a:latin typeface="Calibri" panose="020F0502020204030204" pitchFamily="34" charset="0"/>
                <a:cs typeface="Calibri" panose="020F0502020204030204" pitchFamily="34" charset="0"/>
              </a:rPr>
              <a:t>Změnila </a:t>
            </a:r>
            <a:r>
              <a:rPr lang="cs-CZ" sz="2000" dirty="0" smtClean="0">
                <a:latin typeface="Calibri" panose="020F0502020204030204" pitchFamily="34" charset="0"/>
                <a:cs typeface="Calibri" panose="020F0502020204030204" pitchFamily="34" charset="0"/>
              </a:rPr>
              <a:t>se </a:t>
            </a:r>
            <a:r>
              <a:rPr lang="cs-CZ" sz="2000" dirty="0">
                <a:latin typeface="Calibri" panose="020F0502020204030204" pitchFamily="34" charset="0"/>
                <a:cs typeface="Calibri" panose="020F0502020204030204" pitchFamily="34" charset="0"/>
              </a:rPr>
              <a:t>například velikost skupiny, ve které může být poskytováno podpůrné opatření v podobě pedagogické intervence (</a:t>
            </a:r>
            <a:r>
              <a:rPr lang="cs-CZ" sz="2000" dirty="0" smtClean="0">
                <a:latin typeface="Calibri" panose="020F0502020204030204" pitchFamily="34" charset="0"/>
                <a:cs typeface="Calibri" panose="020F0502020204030204" pitchFamily="34" charset="0"/>
              </a:rPr>
              <a:t>navýšilo </a:t>
            </a:r>
            <a:r>
              <a:rPr lang="cs-CZ" sz="2000" dirty="0">
                <a:latin typeface="Calibri" panose="020F0502020204030204" pitchFamily="34" charset="0"/>
                <a:cs typeface="Calibri" panose="020F0502020204030204" pitchFamily="34" charset="0"/>
              </a:rPr>
              <a:t>se ze 4 žáků na 6</a:t>
            </a:r>
            <a:r>
              <a:rPr lang="cs-CZ" sz="2000" dirty="0" smtClean="0">
                <a:latin typeface="Calibri" panose="020F0502020204030204" pitchFamily="34" charset="0"/>
                <a:cs typeface="Calibri" panose="020F0502020204030204" pitchFamily="34" charset="0"/>
              </a:rPr>
              <a:t>).</a:t>
            </a:r>
          </a:p>
          <a:p>
            <a:pPr algn="just">
              <a:buFont typeface="Wingdings" panose="05000000000000000000" pitchFamily="2" charset="2"/>
              <a:buChar char="ü"/>
            </a:pPr>
            <a:r>
              <a:rPr lang="cs-CZ" sz="2000" dirty="0">
                <a:latin typeface="Calibri" panose="020F0502020204030204" pitchFamily="34" charset="0"/>
                <a:cs typeface="Calibri" panose="020F0502020204030204" pitchFamily="34" charset="0"/>
              </a:rPr>
              <a:t>U pedagogické intervence a předmětu speciálně pedagogické péče se </a:t>
            </a:r>
            <a:r>
              <a:rPr lang="cs-CZ" sz="2000" dirty="0" smtClean="0">
                <a:latin typeface="Calibri" panose="020F0502020204030204" pitchFamily="34" charset="0"/>
                <a:cs typeface="Calibri" panose="020F0502020204030204" pitchFamily="34" charset="0"/>
              </a:rPr>
              <a:t>zavedla podmíněná </a:t>
            </a:r>
            <a:r>
              <a:rPr lang="cs-CZ" sz="2000" dirty="0">
                <a:latin typeface="Calibri" panose="020F0502020204030204" pitchFamily="34" charset="0"/>
                <a:cs typeface="Calibri" panose="020F0502020204030204" pitchFamily="34" charset="0"/>
              </a:rPr>
              <a:t>normovaná finanční náročnost</a:t>
            </a:r>
            <a:r>
              <a:rPr lang="cs-CZ" sz="2000" dirty="0" smtClean="0">
                <a:latin typeface="Calibri" panose="020F0502020204030204" pitchFamily="34" charset="0"/>
                <a:cs typeface="Calibri" panose="020F0502020204030204" pitchFamily="34" charset="0"/>
              </a:rPr>
              <a:t>.</a:t>
            </a:r>
          </a:p>
          <a:p>
            <a:pPr algn="just">
              <a:buFont typeface="Wingdings" panose="05000000000000000000" pitchFamily="2" charset="2"/>
              <a:buChar char="ü"/>
            </a:pPr>
            <a:r>
              <a:rPr lang="cs-CZ" sz="2000" dirty="0" smtClean="0">
                <a:latin typeface="Calibri" panose="020F0502020204030204" pitchFamily="34" charset="0"/>
                <a:cs typeface="Calibri" panose="020F0502020204030204" pitchFamily="34" charset="0"/>
              </a:rPr>
              <a:t>Vyhláška </a:t>
            </a:r>
            <a:r>
              <a:rPr lang="cs-CZ" sz="2000" dirty="0" smtClean="0">
                <a:latin typeface="Calibri" panose="020F0502020204030204" pitchFamily="34" charset="0"/>
                <a:cs typeface="Calibri" panose="020F0502020204030204" pitchFamily="34" charset="0"/>
              </a:rPr>
              <a:t>stanovila </a:t>
            </a:r>
            <a:r>
              <a:rPr lang="cs-CZ" sz="2000" dirty="0" smtClean="0">
                <a:latin typeface="Calibri" panose="020F0502020204030204" pitchFamily="34" charset="0"/>
                <a:cs typeface="Calibri" panose="020F0502020204030204" pitchFamily="34" charset="0"/>
              </a:rPr>
              <a:t>normovanou finanční náročnost v závislosti na rozsahu požadovaných služeb asistenta pedagoga vždy v souladu s nejlepším zájmem žáka.</a:t>
            </a:r>
          </a:p>
          <a:p>
            <a:pPr algn="just">
              <a:buFont typeface="Wingdings" panose="05000000000000000000" pitchFamily="2" charset="2"/>
              <a:buChar char="ü"/>
            </a:pPr>
            <a:r>
              <a:rPr lang="cs-CZ" sz="2000" dirty="0">
                <a:latin typeface="Calibri" panose="020F0502020204030204" pitchFamily="34" charset="0"/>
                <a:cs typeface="Calibri" panose="020F0502020204030204" pitchFamily="34" charset="0"/>
              </a:rPr>
              <a:t>Rovněž </a:t>
            </a:r>
            <a:r>
              <a:rPr lang="cs-CZ" sz="2000" dirty="0" smtClean="0">
                <a:latin typeface="Calibri" panose="020F0502020204030204" pitchFamily="34" charset="0"/>
                <a:cs typeface="Calibri" panose="020F0502020204030204" pitchFamily="34" charset="0"/>
              </a:rPr>
              <a:t>se zakotvila </a:t>
            </a:r>
            <a:r>
              <a:rPr lang="cs-CZ" sz="2000" dirty="0">
                <a:latin typeface="Calibri" panose="020F0502020204030204" pitchFamily="34" charset="0"/>
                <a:cs typeface="Calibri" panose="020F0502020204030204" pitchFamily="34" charset="0"/>
              </a:rPr>
              <a:t>možnost poskytnout žákům s potřebou podpory z důvodu narušené schopnosti některé další pomůcky nad rámec dosavadní úpravy. </a:t>
            </a:r>
          </a:p>
        </p:txBody>
      </p:sp>
    </p:spTree>
    <p:extLst>
      <p:ext uri="{BB962C8B-B14F-4D97-AF65-F5344CB8AC3E}">
        <p14:creationId xmlns:p14="http://schemas.microsoft.com/office/powerpoint/2010/main" val="12395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Změna legislativy</a:t>
            </a:r>
            <a:endParaRPr lang="cs-CZ" sz="2800" dirty="0"/>
          </a:p>
        </p:txBody>
      </p:sp>
      <p:sp>
        <p:nvSpPr>
          <p:cNvPr id="3" name="Zástupný symbol pro obsah 2"/>
          <p:cNvSpPr>
            <a:spLocks noGrp="1"/>
          </p:cNvSpPr>
          <p:nvPr>
            <p:ph sz="quarter" idx="1"/>
          </p:nvPr>
        </p:nvSpPr>
        <p:spPr>
          <a:xfrm>
            <a:off x="612648" y="1600200"/>
            <a:ext cx="8153400" cy="5069160"/>
          </a:xfrm>
        </p:spPr>
        <p:txBody>
          <a:bodyPr>
            <a:normAutofit/>
          </a:bodyPr>
          <a:lstStyle/>
          <a:p>
            <a:pPr>
              <a:buFont typeface="Wingdings" panose="05000000000000000000" pitchFamily="2" charset="2"/>
              <a:buChar char="ü"/>
            </a:pPr>
            <a:endParaRPr lang="cs-CZ" sz="2000" dirty="0" smtClean="0">
              <a:latin typeface="Calibri" panose="020F0502020204030204" pitchFamily="34" charset="0"/>
              <a:cs typeface="Calibri" panose="020F0502020204030204" pitchFamily="34" charset="0"/>
            </a:endParaRPr>
          </a:p>
          <a:p>
            <a:pPr>
              <a:buFont typeface="Wingdings" panose="05000000000000000000" pitchFamily="2" charset="2"/>
              <a:buChar char="ü"/>
            </a:pPr>
            <a:r>
              <a:rPr lang="cs-CZ" sz="2000" dirty="0" smtClean="0">
                <a:latin typeface="Calibri" panose="020F0502020204030204" pitchFamily="34" charset="0"/>
                <a:cs typeface="Calibri" panose="020F0502020204030204" pitchFamily="34" charset="0"/>
              </a:rPr>
              <a:t>Došlo </a:t>
            </a:r>
            <a:r>
              <a:rPr lang="cs-CZ" sz="2000" dirty="0">
                <a:latin typeface="Calibri" panose="020F0502020204030204" pitchFamily="34" charset="0"/>
                <a:cs typeface="Calibri" panose="020F0502020204030204" pitchFamily="34" charset="0"/>
              </a:rPr>
              <a:t>k úpravě vzoru doporučení (příloha č. 5</a:t>
            </a:r>
            <a:r>
              <a:rPr lang="cs-CZ" sz="2000" dirty="0" smtClean="0">
                <a:latin typeface="Calibri" panose="020F0502020204030204" pitchFamily="34" charset="0"/>
                <a:cs typeface="Calibri" panose="020F0502020204030204" pitchFamily="34" charset="0"/>
              </a:rPr>
              <a:t>).</a:t>
            </a:r>
          </a:p>
          <a:p>
            <a:pPr marL="0" indent="0">
              <a:buNone/>
            </a:pPr>
            <a:endParaRPr lang="cs-CZ" sz="2000" dirty="0">
              <a:latin typeface="Calibri" panose="020F0502020204030204" pitchFamily="34" charset="0"/>
              <a:cs typeface="Calibri" panose="020F0502020204030204" pitchFamily="34" charset="0"/>
            </a:endParaRPr>
          </a:p>
          <a:p>
            <a:pPr marL="0" indent="0">
              <a:buNone/>
            </a:pPr>
            <a:r>
              <a:rPr lang="cs-CZ" sz="2000" dirty="0">
                <a:latin typeface="Calibri" panose="020F0502020204030204" pitchFamily="34" charset="0"/>
                <a:cs typeface="Calibri" panose="020F0502020204030204" pitchFamily="34" charset="0"/>
              </a:rPr>
              <a:t>N</a:t>
            </a:r>
            <a:r>
              <a:rPr lang="cs-CZ" sz="2000" dirty="0" smtClean="0">
                <a:latin typeface="Calibri" panose="020F0502020204030204" pitchFamily="34" charset="0"/>
                <a:cs typeface="Calibri" panose="020F0502020204030204" pitchFamily="34" charset="0"/>
              </a:rPr>
              <a:t>a </a:t>
            </a:r>
            <a:r>
              <a:rPr lang="cs-CZ" sz="2000" dirty="0">
                <a:latin typeface="Calibri" panose="020F0502020204030204" pitchFamily="34" charset="0"/>
                <a:cs typeface="Calibri" panose="020F0502020204030204" pitchFamily="34" charset="0"/>
              </a:rPr>
              <a:t>základě druhé novely </a:t>
            </a:r>
            <a:r>
              <a:rPr lang="cs-CZ" sz="2000" dirty="0" smtClean="0">
                <a:latin typeface="Calibri" panose="020F0502020204030204" pitchFamily="34" charset="0"/>
                <a:cs typeface="Calibri" panose="020F0502020204030204" pitchFamily="34" charset="0"/>
              </a:rPr>
              <a:t>vyhlášky došlo </a:t>
            </a:r>
            <a:r>
              <a:rPr lang="cs-CZ" sz="2000" dirty="0">
                <a:latin typeface="Calibri" panose="020F0502020204030204" pitchFamily="34" charset="0"/>
                <a:cs typeface="Calibri" panose="020F0502020204030204" pitchFamily="34" charset="0"/>
              </a:rPr>
              <a:t>ke změně normované finanční náročnosti podpůrných opatření personálního </a:t>
            </a:r>
            <a:r>
              <a:rPr lang="cs-CZ" sz="2000" dirty="0" smtClean="0">
                <a:latin typeface="Calibri" panose="020F0502020204030204" pitchFamily="34" charset="0"/>
                <a:cs typeface="Calibri" panose="020F0502020204030204" pitchFamily="34" charset="0"/>
              </a:rPr>
              <a:t>charakteru:</a:t>
            </a:r>
          </a:p>
          <a:p>
            <a:pPr marL="0" indent="0">
              <a:buNone/>
            </a:pPr>
            <a:endParaRPr lang="cs-CZ" sz="20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ü"/>
            </a:pPr>
            <a:r>
              <a:rPr lang="cs-CZ" sz="2000" dirty="0">
                <a:latin typeface="Calibri" panose="020F0502020204030204" pitchFamily="34" charset="0"/>
                <a:cs typeface="Calibri" panose="020F0502020204030204" pitchFamily="34" charset="0"/>
              </a:rPr>
              <a:t>P</a:t>
            </a:r>
            <a:r>
              <a:rPr lang="cs-CZ" sz="2000" dirty="0" smtClean="0">
                <a:latin typeface="Calibri" panose="020F0502020204030204" pitchFamily="34" charset="0"/>
                <a:cs typeface="Calibri" panose="020F0502020204030204" pitchFamily="34" charset="0"/>
              </a:rPr>
              <a:t>oužívá </a:t>
            </a:r>
            <a:r>
              <a:rPr lang="cs-CZ" sz="2000" dirty="0">
                <a:latin typeface="Calibri" panose="020F0502020204030204" pitchFamily="34" charset="0"/>
                <a:cs typeface="Calibri" panose="020F0502020204030204" pitchFamily="34" charset="0"/>
              </a:rPr>
              <a:t>pro výpočet prostředků ze státního rozpočtu nižší platový stupeň (pátý u pedagogických pracovníků a sedmý u nepedagogických pracovníků) a ruší se normativní financování nenárokové složky platu u těchto podpůrných opatření</a:t>
            </a:r>
            <a:r>
              <a:rPr lang="cs-CZ" sz="2000" dirty="0" smtClean="0">
                <a:latin typeface="Calibri" panose="020F0502020204030204" pitchFamily="34" charset="0"/>
                <a:cs typeface="Calibri" panose="020F0502020204030204" pitchFamily="34" charset="0"/>
              </a:rPr>
              <a:t>.</a:t>
            </a:r>
          </a:p>
          <a:p>
            <a:pPr marL="0" indent="0" algn="just">
              <a:buNone/>
            </a:pPr>
            <a:endParaRPr lang="cs-CZ" sz="2000" dirty="0">
              <a:latin typeface="Calibri" panose="020F0502020204030204" pitchFamily="34" charset="0"/>
              <a:cs typeface="Calibri" panose="020F0502020204030204" pitchFamily="34" charset="0"/>
            </a:endParaRPr>
          </a:p>
          <a:p>
            <a:pPr marL="0" indent="0" algn="just">
              <a:buNone/>
            </a:pPr>
            <a:endParaRPr lang="cs-CZ" sz="2000" dirty="0" smtClean="0">
              <a:latin typeface="Calibri" panose="020F0502020204030204" pitchFamily="34" charset="0"/>
              <a:cs typeface="Calibri" panose="020F0502020204030204" pitchFamily="34" charset="0"/>
            </a:endParaRPr>
          </a:p>
          <a:p>
            <a:pPr marL="0" indent="0" algn="just">
              <a:buNone/>
            </a:pPr>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97960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Změna </a:t>
            </a:r>
            <a:r>
              <a:rPr lang="cs-CZ" sz="2800" dirty="0" smtClean="0">
                <a:latin typeface="Calibri" panose="020F0502020204030204" pitchFamily="34" charset="0"/>
                <a:cs typeface="Calibri" panose="020F0502020204030204" pitchFamily="34" charset="0"/>
              </a:rPr>
              <a:t>legislativy – asistent pedagoga</a:t>
            </a:r>
            <a:endParaRPr lang="cs-CZ" sz="2800" dirty="0"/>
          </a:p>
        </p:txBody>
      </p:sp>
      <p:sp>
        <p:nvSpPr>
          <p:cNvPr id="3" name="Zástupný symbol pro obsah 2"/>
          <p:cNvSpPr>
            <a:spLocks noGrp="1"/>
          </p:cNvSpPr>
          <p:nvPr>
            <p:ph sz="quarter" idx="1"/>
          </p:nvPr>
        </p:nvSpPr>
        <p:spPr>
          <a:xfrm>
            <a:off x="612648" y="1600200"/>
            <a:ext cx="8153400" cy="5141168"/>
          </a:xfrm>
        </p:spPr>
        <p:txBody>
          <a:bodyPr/>
          <a:lstStyle/>
          <a:p>
            <a:pPr marL="0" indent="0">
              <a:buNone/>
            </a:pPr>
            <a:endParaRPr lang="cs-CZ" sz="2000" dirty="0" smtClean="0">
              <a:latin typeface="Calibri" panose="020F0502020204030204" pitchFamily="34" charset="0"/>
              <a:cs typeface="Calibri" panose="020F0502020204030204" pitchFamily="34" charset="0"/>
            </a:endParaRPr>
          </a:p>
          <a:p>
            <a:pPr marL="0" indent="0" algn="just">
              <a:buNone/>
            </a:pPr>
            <a:r>
              <a:rPr lang="cs-CZ" sz="2000" dirty="0" smtClean="0">
                <a:latin typeface="Calibri" panose="020F0502020204030204" pitchFamily="34" charset="0"/>
                <a:cs typeface="Calibri" panose="020F0502020204030204" pitchFamily="34" charset="0"/>
              </a:rPr>
              <a:t>Tři </a:t>
            </a:r>
            <a:r>
              <a:rPr lang="cs-CZ" sz="2000" dirty="0">
                <a:latin typeface="Calibri" panose="020F0502020204030204" pitchFamily="34" charset="0"/>
                <a:cs typeface="Calibri" panose="020F0502020204030204" pitchFamily="34" charset="0"/>
              </a:rPr>
              <a:t>měsíce po zveřejnění druhé novely vyhlášky (tedy ode dne 9. 3. 2018) </a:t>
            </a:r>
            <a:r>
              <a:rPr lang="cs-CZ" sz="2000" dirty="0" smtClean="0">
                <a:latin typeface="Calibri" panose="020F0502020204030204" pitchFamily="34" charset="0"/>
                <a:cs typeface="Calibri" panose="020F0502020204030204" pitchFamily="34" charset="0"/>
              </a:rPr>
              <a:t>zahájila školská </a:t>
            </a:r>
            <a:r>
              <a:rPr lang="cs-CZ" sz="2000" dirty="0">
                <a:latin typeface="Calibri" panose="020F0502020204030204" pitchFamily="34" charset="0"/>
                <a:cs typeface="Calibri" panose="020F0502020204030204" pitchFamily="34" charset="0"/>
              </a:rPr>
              <a:t>poradenská zařízení doporučovat </a:t>
            </a:r>
            <a:r>
              <a:rPr lang="cs-CZ" sz="2000" dirty="0" smtClean="0">
                <a:latin typeface="Calibri" panose="020F0502020204030204" pitchFamily="34" charset="0"/>
                <a:cs typeface="Calibri" panose="020F0502020204030204" pitchFamily="34" charset="0"/>
              </a:rPr>
              <a:t>podpůrná opatření </a:t>
            </a:r>
            <a:r>
              <a:rPr lang="cs-CZ" sz="2000" dirty="0">
                <a:latin typeface="Calibri" panose="020F0502020204030204" pitchFamily="34" charset="0"/>
                <a:cs typeface="Calibri" panose="020F0502020204030204" pitchFamily="34" charset="0"/>
              </a:rPr>
              <a:t> asistenta pedagoga ve změněné </a:t>
            </a:r>
            <a:r>
              <a:rPr lang="cs-CZ" sz="2000" dirty="0" smtClean="0">
                <a:latin typeface="Calibri" panose="020F0502020204030204" pitchFamily="34" charset="0"/>
                <a:cs typeface="Calibri" panose="020F0502020204030204" pitchFamily="34" charset="0"/>
              </a:rPr>
              <a:t>podobě</a:t>
            </a:r>
            <a:r>
              <a:rPr lang="cs-CZ" dirty="0" smtClean="0"/>
              <a:t>:</a:t>
            </a:r>
          </a:p>
          <a:p>
            <a:pPr algn="just">
              <a:buFont typeface="Wingdings" panose="05000000000000000000" pitchFamily="2" charset="2"/>
              <a:buChar char="ü"/>
            </a:pPr>
            <a:r>
              <a:rPr lang="cs-CZ" sz="2000" dirty="0">
                <a:latin typeface="Calibri" panose="020F0502020204030204" pitchFamily="34" charset="0"/>
                <a:cs typeface="Calibri" panose="020F0502020204030204" pitchFamily="34" charset="0"/>
              </a:rPr>
              <a:t>Novela vyhlášky rozlišuje podle náročnosti činnosti zajišťované asistentem dvě různé podoby tohoto podpůrného opatření</a:t>
            </a:r>
            <a:r>
              <a:rPr lang="cs-CZ" sz="2000" dirty="0" smtClean="0">
                <a:latin typeface="Calibri" panose="020F0502020204030204" pitchFamily="34" charset="0"/>
                <a:cs typeface="Calibri" panose="020F0502020204030204" pitchFamily="34" charset="0"/>
              </a:rPr>
              <a:t>.</a:t>
            </a:r>
          </a:p>
          <a:p>
            <a:pPr algn="just">
              <a:buFont typeface="Wingdings" panose="05000000000000000000" pitchFamily="2" charset="2"/>
              <a:buChar char="ü"/>
            </a:pPr>
            <a:r>
              <a:rPr lang="cs-CZ" sz="2000" dirty="0">
                <a:latin typeface="Calibri" panose="020F0502020204030204" pitchFamily="34" charset="0"/>
                <a:cs typeface="Calibri" panose="020F0502020204030204" pitchFamily="34" charset="0"/>
              </a:rPr>
              <a:t>Školská poradenská </a:t>
            </a:r>
            <a:r>
              <a:rPr lang="cs-CZ" sz="2000" dirty="0" smtClean="0">
                <a:latin typeface="Calibri" panose="020F0502020204030204" pitchFamily="34" charset="0"/>
                <a:cs typeface="Calibri" panose="020F0502020204030204" pitchFamily="34" charset="0"/>
              </a:rPr>
              <a:t>zařízení vyhodnocují, </a:t>
            </a:r>
            <a:r>
              <a:rPr lang="cs-CZ" sz="2000" dirty="0">
                <a:latin typeface="Calibri" panose="020F0502020204030204" pitchFamily="34" charset="0"/>
                <a:cs typeface="Calibri" panose="020F0502020204030204" pitchFamily="34" charset="0"/>
              </a:rPr>
              <a:t>která z těchto podob je v daném případě potřebná pro naplňování práv žáka</a:t>
            </a:r>
            <a:r>
              <a:rPr lang="cs-CZ" sz="2000" dirty="0" smtClean="0">
                <a:latin typeface="Calibri" panose="020F0502020204030204" pitchFamily="34" charset="0"/>
                <a:cs typeface="Calibri" panose="020F0502020204030204" pitchFamily="34" charset="0"/>
              </a:rPr>
              <a:t>.</a:t>
            </a:r>
          </a:p>
          <a:p>
            <a:pPr algn="just">
              <a:buFont typeface="Wingdings" panose="05000000000000000000" pitchFamily="2" charset="2"/>
              <a:buChar char="ü"/>
            </a:pPr>
            <a:r>
              <a:rPr lang="cs-CZ" sz="2000" dirty="0">
                <a:latin typeface="Calibri" panose="020F0502020204030204" pitchFamily="34" charset="0"/>
                <a:cs typeface="Calibri" panose="020F0502020204030204" pitchFamily="34" charset="0"/>
              </a:rPr>
              <a:t>Od 9. 3. 2018 se </a:t>
            </a:r>
            <a:r>
              <a:rPr lang="cs-CZ" sz="2000" dirty="0" smtClean="0">
                <a:latin typeface="Calibri" panose="020F0502020204030204" pitchFamily="34" charset="0"/>
                <a:cs typeface="Calibri" panose="020F0502020204030204" pitchFamily="34" charset="0"/>
              </a:rPr>
              <a:t>začalo </a:t>
            </a:r>
            <a:r>
              <a:rPr lang="cs-CZ" sz="2000" dirty="0">
                <a:latin typeface="Calibri" panose="020F0502020204030204" pitchFamily="34" charset="0"/>
                <a:cs typeface="Calibri" panose="020F0502020204030204" pitchFamily="34" charset="0"/>
              </a:rPr>
              <a:t>uplatňovat i nové odstupňování činnosti asistenta pedagoga podle potřebného časového rozsahu. Dosavadní právní úprava vycházela ze 4 možností (po čtvrtinách úvazku). </a:t>
            </a:r>
            <a:endParaRPr lang="cs-CZ" sz="20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ü"/>
            </a:pPr>
            <a:r>
              <a:rPr lang="cs-CZ" sz="2000" dirty="0">
                <a:latin typeface="Calibri" panose="020F0502020204030204" pitchFamily="34" charset="0"/>
                <a:cs typeface="Calibri" panose="020F0502020204030204" pitchFamily="34" charset="0"/>
              </a:rPr>
              <a:t>P</a:t>
            </a:r>
            <a:r>
              <a:rPr lang="cs-CZ" sz="2000" dirty="0" smtClean="0">
                <a:latin typeface="Calibri" panose="020F0502020204030204" pitchFamily="34" charset="0"/>
                <a:cs typeface="Calibri" panose="020F0502020204030204" pitchFamily="34" charset="0"/>
              </a:rPr>
              <a:t>rávní </a:t>
            </a:r>
            <a:r>
              <a:rPr lang="cs-CZ" sz="2000" dirty="0">
                <a:latin typeface="Calibri" panose="020F0502020204030204" pitchFamily="34" charset="0"/>
                <a:cs typeface="Calibri" panose="020F0502020204030204" pitchFamily="34" charset="0"/>
              </a:rPr>
              <a:t>úprava umožňuje 7 různých časových rozsahů podpory, z nichž školské poradenské zařízení doporučí tu, která nejlépe odpovídá potřebám žáka.</a:t>
            </a:r>
          </a:p>
        </p:txBody>
      </p:sp>
    </p:spTree>
    <p:extLst>
      <p:ext uri="{BB962C8B-B14F-4D97-AF65-F5344CB8AC3E}">
        <p14:creationId xmlns:p14="http://schemas.microsoft.com/office/powerpoint/2010/main" val="3267078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latin typeface="Calibri" panose="020F0502020204030204" pitchFamily="34" charset="0"/>
                <a:cs typeface="Calibri" panose="020F0502020204030204" pitchFamily="34" charset="0"/>
              </a:rPr>
              <a:t>Změna legislativy – asistent pedagoga</a:t>
            </a:r>
            <a:endParaRPr lang="cs-CZ" sz="2800" dirty="0"/>
          </a:p>
        </p:txBody>
      </p:sp>
      <p:sp>
        <p:nvSpPr>
          <p:cNvPr id="3" name="Zástupný symbol pro obsah 2"/>
          <p:cNvSpPr>
            <a:spLocks noGrp="1"/>
          </p:cNvSpPr>
          <p:nvPr>
            <p:ph sz="quarter" idx="1"/>
          </p:nvPr>
        </p:nvSpPr>
        <p:spPr/>
        <p:txBody>
          <a:bodyPr/>
          <a:lstStyle/>
          <a:p>
            <a:pPr marL="0" indent="0">
              <a:buNone/>
            </a:pPr>
            <a:endParaRPr lang="cs-CZ" dirty="0" smtClean="0"/>
          </a:p>
          <a:p>
            <a:pPr marL="0" indent="0" algn="just">
              <a:buNone/>
            </a:pPr>
            <a:endParaRPr lang="cs-CZ" sz="2000" dirty="0">
              <a:latin typeface="Calibri" panose="020F0502020204030204" pitchFamily="34" charset="0"/>
              <a:cs typeface="Calibri" panose="020F0502020204030204" pitchFamily="34" charset="0"/>
            </a:endParaRPr>
          </a:p>
          <a:p>
            <a:pPr marL="0" indent="0" algn="just">
              <a:buNone/>
            </a:pPr>
            <a:endParaRPr lang="cs-CZ" sz="2000" dirty="0" smtClean="0">
              <a:latin typeface="Calibri" panose="020F0502020204030204" pitchFamily="34" charset="0"/>
              <a:cs typeface="Calibri" panose="020F0502020204030204" pitchFamily="34" charset="0"/>
            </a:endParaRPr>
          </a:p>
          <a:p>
            <a:pPr marL="0" indent="0" algn="just">
              <a:buNone/>
            </a:pPr>
            <a:r>
              <a:rPr lang="cs-CZ" sz="2000" dirty="0" smtClean="0">
                <a:latin typeface="Calibri" panose="020F0502020204030204" pitchFamily="34" charset="0"/>
                <a:cs typeface="Calibri" panose="020F0502020204030204" pitchFamily="34" charset="0"/>
              </a:rPr>
              <a:t>Prostředky </a:t>
            </a:r>
            <a:r>
              <a:rPr lang="cs-CZ" sz="2000" dirty="0">
                <a:latin typeface="Calibri" panose="020F0502020204030204" pitchFamily="34" charset="0"/>
                <a:cs typeface="Calibri" panose="020F0502020204030204" pitchFamily="34" charset="0"/>
              </a:rPr>
              <a:t>státního rozpočtu určené školám a školským zařízením v případě využití asistenta pedagoga </a:t>
            </a:r>
            <a:r>
              <a:rPr lang="cs-CZ" sz="2000" dirty="0" smtClean="0">
                <a:latin typeface="Calibri" panose="020F0502020204030204" pitchFamily="34" charset="0"/>
                <a:cs typeface="Calibri" panose="020F0502020204030204" pitchFamily="34" charset="0"/>
              </a:rPr>
              <a:t>výslovně </a:t>
            </a:r>
            <a:r>
              <a:rPr lang="cs-CZ" sz="2000" dirty="0">
                <a:latin typeface="Calibri" panose="020F0502020204030204" pitchFamily="34" charset="0"/>
                <a:cs typeface="Calibri" panose="020F0502020204030204" pitchFamily="34" charset="0"/>
              </a:rPr>
              <a:t>počítají i s nezbytnou nepřímou pedagogickou činností.</a:t>
            </a:r>
          </a:p>
        </p:txBody>
      </p:sp>
    </p:spTree>
    <p:extLst>
      <p:ext uri="{BB962C8B-B14F-4D97-AF65-F5344CB8AC3E}">
        <p14:creationId xmlns:p14="http://schemas.microsoft.com/office/powerpoint/2010/main" val="2079868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smtClean="0">
                <a:latin typeface="Calibri" panose="020F0502020204030204" pitchFamily="34" charset="0"/>
                <a:cs typeface="Calibri" panose="020F0502020204030204" pitchFamily="34" charset="0"/>
              </a:rPr>
              <a:t>Co nás čeká?</a:t>
            </a:r>
            <a:endParaRPr lang="cs-CZ" sz="2800" dirty="0">
              <a:latin typeface="Calibri" panose="020F0502020204030204" pitchFamily="34" charset="0"/>
              <a:cs typeface="Calibri" panose="020F0502020204030204" pitchFamily="34" charset="0"/>
            </a:endParaRPr>
          </a:p>
        </p:txBody>
      </p:sp>
      <p:sp>
        <p:nvSpPr>
          <p:cNvPr id="3" name="Zástupný symbol pro obsah 2"/>
          <p:cNvSpPr>
            <a:spLocks noGrp="1"/>
          </p:cNvSpPr>
          <p:nvPr>
            <p:ph sz="quarter" idx="1"/>
          </p:nvPr>
        </p:nvSpPr>
        <p:spPr>
          <a:xfrm>
            <a:off x="612648" y="1600200"/>
            <a:ext cx="8153400" cy="5141168"/>
          </a:xfrm>
        </p:spPr>
        <p:txBody>
          <a:bodyPr>
            <a:normAutofit/>
          </a:bodyPr>
          <a:lstStyle/>
          <a:p>
            <a:pPr marL="0" indent="0" algn="just">
              <a:buNone/>
            </a:pPr>
            <a:r>
              <a:rPr lang="cs-CZ" sz="1800" dirty="0">
                <a:latin typeface="Calibri" panose="020F0502020204030204" pitchFamily="34" charset="0"/>
                <a:cs typeface="Calibri" panose="020F0502020204030204" pitchFamily="34" charset="0"/>
              </a:rPr>
              <a:t>Ministerstvo školství, mládeže a tělovýchovy rozeslalo k připomínkám novelu vyhlášky č. 27/2016 Sb., o vzdělávání žáků se speciálními vzdělávacími potřebami a žáků nadaných, která obsahuje řadu </a:t>
            </a:r>
            <a:r>
              <a:rPr lang="cs-CZ" sz="1800" dirty="0" smtClean="0">
                <a:latin typeface="Calibri" panose="020F0502020204030204" pitchFamily="34" charset="0"/>
                <a:cs typeface="Calibri" panose="020F0502020204030204" pitchFamily="34" charset="0"/>
              </a:rPr>
              <a:t>změn:</a:t>
            </a:r>
          </a:p>
          <a:p>
            <a:pPr marL="0" indent="0" algn="just">
              <a:buNone/>
            </a:pPr>
            <a:endParaRPr lang="cs-CZ" sz="18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ü"/>
            </a:pPr>
            <a:r>
              <a:rPr lang="cs-CZ" sz="1800" dirty="0">
                <a:latin typeface="Calibri" panose="020F0502020204030204" pitchFamily="34" charset="0"/>
                <a:cs typeface="Calibri" panose="020F0502020204030204" pitchFamily="34" charset="0"/>
              </a:rPr>
              <a:t>Jeden z nejviditelnějších záměrů je stanovit maximální počet pedagogů působících souběžně ve třídě na dva s tím, že třetí pedagog může v dané třídě působit souběžně se zmíněnými dvěma v rozsahu poloviny povinného rozsahu výuky podle RVP nebo poloviny doby provozu mateřské školy. Vždy však může, podle návrhu, ve třídě působit pouze jeden asistent pedagoga jako podpůrné opatření. V případě škol a tříd podle § 16 odst. 9 školského zákona je nejvyšší možný počet souběžně působících pedagogů stanoven v návrhu na tři.</a:t>
            </a:r>
          </a:p>
          <a:p>
            <a:pPr algn="just">
              <a:buFont typeface="Wingdings" panose="05000000000000000000" pitchFamily="2" charset="2"/>
              <a:buChar char="ü"/>
            </a:pPr>
            <a:endParaRPr lang="cs-CZ" sz="1800" dirty="0">
              <a:latin typeface="Calibri" panose="020F0502020204030204" pitchFamily="34" charset="0"/>
              <a:cs typeface="Calibri" panose="020F0502020204030204" pitchFamily="34" charset="0"/>
            </a:endParaRPr>
          </a:p>
          <a:p>
            <a:pPr algn="just">
              <a:buFont typeface="Wingdings" panose="05000000000000000000" pitchFamily="2" charset="2"/>
              <a:buChar char="ü"/>
            </a:pPr>
            <a:r>
              <a:rPr lang="cs-CZ" sz="1800" dirty="0">
                <a:latin typeface="Calibri" panose="020F0502020204030204" pitchFamily="34" charset="0"/>
                <a:cs typeface="Calibri" panose="020F0502020204030204" pitchFamily="34" charset="0"/>
              </a:rPr>
              <a:t>Vyhláška nicméně dále zpřesňuje, že toto pravidlo bude možné prolomit, pokud je přijímáno dítě, které má na místo v mateřské škole nárok, respektive žák, pro kterého je základní škola spádovou, a zároveň má podle doporučení dostat i personální podporu dalšího pedagoga. </a:t>
            </a:r>
            <a:endParaRPr lang="cs-CZ"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7317466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287</TotalTime>
  <Words>2169</Words>
  <Application>Microsoft Office PowerPoint</Application>
  <PresentationFormat>Předvádění na obrazovce (4:3)</PresentationFormat>
  <Paragraphs>343</Paragraphs>
  <Slides>45</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45</vt:i4>
      </vt:variant>
    </vt:vector>
  </HeadingPairs>
  <TitlesOfParts>
    <vt:vector size="51" baseType="lpstr">
      <vt:lpstr>Calibri</vt:lpstr>
      <vt:lpstr>Times New Roman</vt:lpstr>
      <vt:lpstr>Tw Cen MT</vt:lpstr>
      <vt:lpstr>Wingdings</vt:lpstr>
      <vt:lpstr>Wingdings 2</vt:lpstr>
      <vt:lpstr>Medián</vt:lpstr>
      <vt:lpstr>Asistent pedagoga ve škole</vt:lpstr>
      <vt:lpstr>Obsahová část semináře</vt:lpstr>
      <vt:lpstr>Témata semináře</vt:lpstr>
      <vt:lpstr>Na úvod</vt:lpstr>
      <vt:lpstr>Změna legislativy</vt:lpstr>
      <vt:lpstr>Změna legislativy</vt:lpstr>
      <vt:lpstr>Změna legislativy – asistent pedagoga</vt:lpstr>
      <vt:lpstr>Změna legislativy – asistent pedagoga</vt:lpstr>
      <vt:lpstr>Co nás čeká?</vt:lpstr>
      <vt:lpstr>Co nás čeká?</vt:lpstr>
      <vt:lpstr>Co nás čeká?</vt:lpstr>
      <vt:lpstr>Co nás čeká?</vt:lpstr>
      <vt:lpstr>Co nás čeká?</vt:lpstr>
      <vt:lpstr>Asistent pedagoga v systému školství</vt:lpstr>
      <vt:lpstr>Stručná historie asistenční služby v ČR</vt:lpstr>
      <vt:lpstr>Stručná historie asistenční služby v ČR</vt:lpstr>
      <vt:lpstr>Stručná historie asistenční služby v ČR</vt:lpstr>
      <vt:lpstr>Stručná historie asistenční služby v ČR</vt:lpstr>
      <vt:lpstr>Legislativní zakotvení asistenta pedagoga</vt:lpstr>
      <vt:lpstr>Legislativní zakotvení asistenta pedagoga</vt:lpstr>
      <vt:lpstr>Legislativní zakotvení asistenta pedagoga</vt:lpstr>
      <vt:lpstr>Legislativní zakotvení asistenta pedagoga</vt:lpstr>
      <vt:lpstr>Legislativní zakotvení asistenta pedagoga</vt:lpstr>
      <vt:lpstr>Legislativní zakotvení asistenta pedagoga</vt:lpstr>
      <vt:lpstr>Legislativní zakotvení asistenta pedagoga</vt:lpstr>
      <vt:lpstr>Legislativní zakotvení asistenta pedagoga</vt:lpstr>
      <vt:lpstr>Otázka osobní asistence</vt:lpstr>
      <vt:lpstr>Otázka osobní asistence</vt:lpstr>
      <vt:lpstr>Otázka osobní asistence</vt:lpstr>
      <vt:lpstr>Otázka osobní asistence</vt:lpstr>
      <vt:lpstr>Otázka osobní asistence</vt:lpstr>
      <vt:lpstr>Česká Školní inspekce a problematika SVP</vt:lpstr>
      <vt:lpstr>Česká školní inspekce a SVP</vt:lpstr>
      <vt:lpstr>Asistent pedagoga: Medikace a zdravotnické úkony</vt:lpstr>
      <vt:lpstr>Medikace a zdravotnické úkony</vt:lpstr>
      <vt:lpstr>Medikace a zdravotnické úkony</vt:lpstr>
      <vt:lpstr>Medikace a zdravotnické úkony</vt:lpstr>
      <vt:lpstr>Medikace a zdravotnické úkony</vt:lpstr>
      <vt:lpstr>Medikace a zdravotnické úkony</vt:lpstr>
      <vt:lpstr>Medikace a zdravotnické úkony</vt:lpstr>
      <vt:lpstr>Medikace a zdravotnické úkony</vt:lpstr>
      <vt:lpstr>Medikace a zdravotnické úkony</vt:lpstr>
      <vt:lpstr>Medikace a zdravotnické úkony</vt:lpstr>
      <vt:lpstr>Medikace a zdravotnické úkony</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Asistent pedagoga ve škole</dc:title>
  <dc:creator>x</dc:creator>
  <cp:lastModifiedBy>Uživatel systému Windows</cp:lastModifiedBy>
  <cp:revision>31</cp:revision>
  <dcterms:created xsi:type="dcterms:W3CDTF">2018-04-10T15:01:31Z</dcterms:created>
  <dcterms:modified xsi:type="dcterms:W3CDTF">2019-02-06T17:50:31Z</dcterms:modified>
</cp:coreProperties>
</file>