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52" r:id="rId2"/>
    <p:sldId id="259" r:id="rId3"/>
    <p:sldId id="261" r:id="rId4"/>
    <p:sldId id="262" r:id="rId5"/>
    <p:sldId id="267" r:id="rId6"/>
    <p:sldId id="311" r:id="rId7"/>
    <p:sldId id="257" r:id="rId8"/>
    <p:sldId id="258" r:id="rId9"/>
    <p:sldId id="260" r:id="rId10"/>
    <p:sldId id="310" r:id="rId11"/>
    <p:sldId id="268" r:id="rId12"/>
    <p:sldId id="269" r:id="rId13"/>
    <p:sldId id="320" r:id="rId14"/>
    <p:sldId id="270" r:id="rId15"/>
    <p:sldId id="271" r:id="rId16"/>
    <p:sldId id="312" r:id="rId17"/>
    <p:sldId id="313" r:id="rId18"/>
    <p:sldId id="272" r:id="rId19"/>
    <p:sldId id="314" r:id="rId20"/>
    <p:sldId id="315" r:id="rId21"/>
    <p:sldId id="317" r:id="rId22"/>
    <p:sldId id="316" r:id="rId23"/>
    <p:sldId id="321" r:id="rId24"/>
    <p:sldId id="323" r:id="rId25"/>
    <p:sldId id="324" r:id="rId26"/>
    <p:sldId id="325" r:id="rId27"/>
    <p:sldId id="326" r:id="rId28"/>
    <p:sldId id="327" r:id="rId29"/>
    <p:sldId id="322" r:id="rId30"/>
    <p:sldId id="328" r:id="rId31"/>
    <p:sldId id="330" r:id="rId32"/>
    <p:sldId id="331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4" r:id="rId44"/>
    <p:sldId id="343" r:id="rId45"/>
    <p:sldId id="345" r:id="rId46"/>
    <p:sldId id="346" r:id="rId47"/>
    <p:sldId id="347" r:id="rId48"/>
    <p:sldId id="348" r:id="rId49"/>
    <p:sldId id="329" r:id="rId50"/>
    <p:sldId id="349" r:id="rId51"/>
    <p:sldId id="350" r:id="rId52"/>
    <p:sldId id="354" r:id="rId53"/>
    <p:sldId id="353" r:id="rId5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2" autoAdjust="0"/>
    <p:restoredTop sz="94660"/>
  </p:normalViewPr>
  <p:slideViewPr>
    <p:cSldViewPr snapToGrid="0">
      <p:cViewPr>
        <p:scale>
          <a:sx n="98" d="100"/>
          <a:sy n="98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24.11.2016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B4BD5-1136-4285-8646-5954DA2AA3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298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24.11.2016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8D8D-E69A-4925-BE1F-132FBCE6C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933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24.11.2016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3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24.11.2016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65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24.11.2016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0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24.11.2016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24.11.2016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81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75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0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5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1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5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39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4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E31F-7750-410C-B5D4-4F7D27BE066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A3C3F-17D1-46D0-B3B2-75B43566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forum-media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forum-media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forum-media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forum-media.cz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systemonline.cz/casopis/2010/01-lofelmann-01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stemonline.cz/casopis/2010/01-lofelmann-03x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systemonline.cz/casopis/2010/01-lofelmann-02x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Manažer logistiky</a:t>
            </a:r>
            <a:br>
              <a:rPr lang="cs-CZ" b="1" dirty="0"/>
            </a:br>
            <a:r>
              <a:rPr lang="cs-CZ" sz="4000" b="1" dirty="0"/>
              <a:t>Logistika v procesu výroby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3200" b="1" dirty="0"/>
              <a:t>Ing. Radek David, </a:t>
            </a:r>
            <a:r>
              <a:rPr lang="cs-CZ" sz="3200" b="1" dirty="0" err="1" smtClean="0"/>
              <a:t>ALog</a:t>
            </a:r>
            <a:r>
              <a:rPr lang="cs-CZ" sz="3200" b="1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dirty="0" smtClean="0"/>
              <a:t>Praha</a:t>
            </a:r>
            <a:r>
              <a:rPr lang="cs-CZ" dirty="0" smtClean="0"/>
              <a:t>, 16. </a:t>
            </a:r>
            <a:r>
              <a:rPr lang="cs-CZ" dirty="0" smtClean="0"/>
              <a:t>11</a:t>
            </a:r>
            <a:r>
              <a:rPr lang="cs-CZ" dirty="0" smtClean="0"/>
              <a:t>. </a:t>
            </a:r>
            <a:r>
              <a:rPr lang="cs-CZ" dirty="0" smtClean="0"/>
              <a:t>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774825" y="5949951"/>
            <a:ext cx="8497888" cy="7715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Nakladatelství FORUM s.r.o., divize školení a vzdělávání, </a:t>
            </a:r>
            <a:r>
              <a:rPr lang="cs-CZ" dirty="0" err="1" smtClean="0"/>
              <a:t>Střelničná</a:t>
            </a:r>
            <a:r>
              <a:rPr lang="cs-CZ" dirty="0" smtClean="0"/>
              <a:t> 1861/8a, Praha 8</a:t>
            </a:r>
          </a:p>
          <a:p>
            <a:pPr>
              <a:defRPr/>
            </a:pPr>
            <a:r>
              <a:rPr lang="cs-CZ" dirty="0" smtClean="0"/>
              <a:t>tel: +420 251 115 579, fax: +420 251 512 422, </a:t>
            </a:r>
            <a:r>
              <a:rPr lang="cs-CZ" u="sng" dirty="0" smtClean="0">
                <a:hlinkClick r:id="rId3"/>
              </a:rPr>
              <a:t>office@forum-media.cz</a:t>
            </a:r>
            <a:r>
              <a:rPr lang="cs-CZ" dirty="0" smtClean="0"/>
              <a:t>, </a:t>
            </a:r>
            <a:r>
              <a:rPr lang="cs-CZ" u="sng" dirty="0" smtClean="0">
                <a:hlinkClick r:id="rId4"/>
              </a:rPr>
              <a:t>www.forum-media.cz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45FCB-FD9F-4D77-8B84-6EB6B7FCBFE7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pic>
        <p:nvPicPr>
          <p:cNvPr id="15365" name="Obrázek 9" descr="forum logo 2010_2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2426" y="383466"/>
            <a:ext cx="18018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8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192505" y="291497"/>
            <a:ext cx="1562099" cy="6395053"/>
            <a:chOff x="4204111" y="234347"/>
            <a:chExt cx="1562099" cy="8085371"/>
          </a:xfrm>
        </p:grpSpPr>
        <p:sp>
          <p:nvSpPr>
            <p:cNvPr id="7" name="Zkosené hrany 6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10127" y="1797078"/>
              <a:ext cx="1556083" cy="385008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Zkosené hrany 26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Zkosené hrany 27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Zkosené hrany 28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1" name="Zkosené hrany 30"/>
          <p:cNvSpPr/>
          <p:nvPr/>
        </p:nvSpPr>
        <p:spPr>
          <a:xfrm>
            <a:off x="192504" y="217748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MRP I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168" y="365125"/>
            <a:ext cx="8622632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MRP</a:t>
            </a:r>
            <a:r>
              <a:rPr lang="cs-CZ" dirty="0" smtClean="0"/>
              <a:t> (</a:t>
            </a:r>
            <a:r>
              <a:rPr lang="cs-CZ" b="1" dirty="0" err="1" smtClean="0"/>
              <a:t>Material</a:t>
            </a:r>
            <a:r>
              <a:rPr lang="cs-CZ" b="1" dirty="0" smtClean="0"/>
              <a:t> </a:t>
            </a:r>
            <a:r>
              <a:rPr lang="cs-CZ" b="1" dirty="0" err="1" smtClean="0"/>
              <a:t>Requirements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dirty="0" smtClean="0"/>
              <a:t>) </a:t>
            </a:r>
            <a:r>
              <a:rPr lang="cs-CZ" sz="3100" dirty="0" smtClean="0"/>
              <a:t>–</a:t>
            </a:r>
            <a:br>
              <a:rPr lang="cs-CZ" sz="3100" dirty="0" smtClean="0"/>
            </a:br>
            <a:r>
              <a:rPr lang="cs-CZ" sz="3100" dirty="0" smtClean="0"/>
              <a:t>  plánování materiálových potřeb.</a:t>
            </a:r>
            <a:br>
              <a:rPr lang="cs-CZ" sz="3100" dirty="0" smtClean="0"/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1168" y="2487362"/>
            <a:ext cx="8622632" cy="2974975"/>
          </a:xfrm>
        </p:spPr>
        <p:txBody>
          <a:bodyPr/>
          <a:lstStyle/>
          <a:p>
            <a:pPr fontAlgn="base"/>
            <a:r>
              <a:rPr lang="cs-CZ" dirty="0" smtClean="0"/>
              <a:t>Jde </a:t>
            </a:r>
            <a:r>
              <a:rPr lang="cs-CZ" dirty="0"/>
              <a:t>o způsob řízení založený výhradně na </a:t>
            </a:r>
            <a:r>
              <a:rPr lang="cs-CZ" b="1" dirty="0"/>
              <a:t>plánování materiálových potřeb</a:t>
            </a:r>
            <a:r>
              <a:rPr lang="cs-CZ" dirty="0"/>
              <a:t>, který nebere v úvahu další výrobní zdroje a omezení - lidskou kapacitu, kapacitu výrobních strojů apod. Tento způsob byl v plánování výroby dominantní zhruba do roku 1980. Poté byl postupně vytěsňován ucelenějším plánováním </a:t>
            </a:r>
            <a:r>
              <a:rPr lang="cs-CZ" b="1" u="sng" dirty="0" smtClean="0"/>
              <a:t>MRP II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92504" y="217748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MRP I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9012" y="392420"/>
            <a:ext cx="8824415" cy="99965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MRP II (</a:t>
            </a:r>
            <a:r>
              <a:rPr lang="cs-CZ" b="1" dirty="0" err="1" smtClean="0"/>
              <a:t>Manufacturing</a:t>
            </a:r>
            <a:r>
              <a:rPr lang="cs-CZ" b="1" dirty="0" smtClean="0"/>
              <a:t> </a:t>
            </a:r>
            <a:r>
              <a:rPr lang="cs-CZ" b="1" dirty="0" err="1" smtClean="0"/>
              <a:t>Resource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)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8984" y="1825625"/>
            <a:ext cx="8214815" cy="4351338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je </a:t>
            </a:r>
            <a:r>
              <a:rPr lang="cs-CZ" b="1" dirty="0"/>
              <a:t>způsob řízení a plánování zahrnující veškeré zdroje spojené s výrobou. Koncept řízení MRP II byl dále rozšířen na celou organizaci (podnik) ve formě systému řízení známého pod zkratkou ERP.</a:t>
            </a:r>
          </a:p>
          <a:p>
            <a:pPr fontAlgn="base"/>
            <a:r>
              <a:rPr lang="cs-CZ" dirty="0" smtClean="0"/>
              <a:t>do</a:t>
            </a:r>
            <a:r>
              <a:rPr lang="cs-CZ" dirty="0"/>
              <a:t> </a:t>
            </a:r>
            <a:r>
              <a:rPr lang="cs-CZ" dirty="0" smtClean="0"/>
              <a:t>češtiny</a:t>
            </a:r>
            <a:r>
              <a:rPr lang="cs-CZ" dirty="0"/>
              <a:t> překládáno </a:t>
            </a:r>
            <a:r>
              <a:rPr lang="cs-CZ" dirty="0" smtClean="0"/>
              <a:t>jako </a:t>
            </a:r>
            <a:r>
              <a:rPr lang="cs-CZ" b="1" dirty="0" smtClean="0"/>
              <a:t>plánování</a:t>
            </a:r>
            <a:r>
              <a:rPr lang="cs-CZ" b="1" dirty="0"/>
              <a:t> podnikových zdrojů</a:t>
            </a:r>
            <a:r>
              <a:rPr lang="cs-CZ" dirty="0"/>
              <a:t>. Je to evoluční následovník plánování </a:t>
            </a:r>
            <a:r>
              <a:rPr lang="cs-CZ" dirty="0" smtClean="0"/>
              <a:t> MRP I.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86488" y="515720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MRP II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9012" y="392420"/>
            <a:ext cx="8824415" cy="999651"/>
          </a:xfrm>
        </p:spPr>
        <p:txBody>
          <a:bodyPr>
            <a:normAutofit/>
          </a:bodyPr>
          <a:lstStyle/>
          <a:p>
            <a:r>
              <a:rPr lang="cs-CZ" b="1" dirty="0" smtClean="0"/>
              <a:t>CIM – „počítačově řízená výroba“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8984" y="1825625"/>
            <a:ext cx="8214815" cy="4351338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Jedná se v podstatě o předchůdce ERP systémů. Označení se již dnes téměř nepoužívá.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92505" y="1769038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CIM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54" y="3145436"/>
            <a:ext cx="8336218" cy="12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4078" y="365125"/>
            <a:ext cx="7847462" cy="1013299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ERP (</a:t>
            </a:r>
            <a:r>
              <a:rPr lang="cs-CZ" sz="4000" b="1" dirty="0" err="1" smtClean="0"/>
              <a:t>Enterprise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Resource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Planning</a:t>
            </a:r>
            <a:r>
              <a:rPr lang="cs-CZ" sz="4000" b="1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9110" y="1378424"/>
            <a:ext cx="8447964" cy="5479576"/>
          </a:xfrm>
        </p:spPr>
        <p:txBody>
          <a:bodyPr>
            <a:noAutofit/>
          </a:bodyPr>
          <a:lstStyle/>
          <a:p>
            <a:pPr fontAlgn="base"/>
            <a:r>
              <a:rPr lang="cs-CZ" dirty="0" smtClean="0"/>
              <a:t>překládáno jako plánování podnikových </a:t>
            </a:r>
            <a:r>
              <a:rPr lang="cs-CZ" dirty="0"/>
              <a:t>zdrojů nebo jako plánování </a:t>
            </a:r>
            <a:r>
              <a:rPr lang="cs-CZ" dirty="0" smtClean="0"/>
              <a:t> zdrojů organizace používá </a:t>
            </a:r>
            <a:r>
              <a:rPr lang="cs-CZ" dirty="0"/>
              <a:t>se obvykle zkratka ERP. Je to v podstatě evoluce plánování </a:t>
            </a:r>
            <a:r>
              <a:rPr lang="cs-CZ" dirty="0" smtClean="0"/>
              <a:t>MRP II </a:t>
            </a:r>
            <a:endParaRPr lang="cs-CZ" dirty="0"/>
          </a:p>
          <a:p>
            <a:pPr fontAlgn="base"/>
            <a:r>
              <a:rPr lang="cs-CZ" dirty="0" smtClean="0"/>
              <a:t>ERP </a:t>
            </a:r>
            <a:r>
              <a:rPr lang="cs-CZ" dirty="0"/>
              <a:t>jako oblast řízení zahrnující </a:t>
            </a:r>
            <a:r>
              <a:rPr lang="cs-CZ" dirty="0" smtClean="0"/>
              <a:t>všechny zdroje</a:t>
            </a:r>
            <a:r>
              <a:rPr lang="cs-CZ" dirty="0"/>
              <a:t> organizace (zdroje podniku) je úzce propojena na </a:t>
            </a:r>
            <a:r>
              <a:rPr lang="cs-CZ" dirty="0" smtClean="0"/>
              <a:t> ICT , </a:t>
            </a:r>
            <a:r>
              <a:rPr lang="cs-CZ" dirty="0"/>
              <a:t>protože celá řada pokročilých analytických funkcí a dalších potřeb se neobejde bez podpory sofistikovaných systémů a aplikací. Obvykle se jedná o balík aplikací, který umožňuje propojení řízení všech zdrojů, zejména</a:t>
            </a:r>
            <a:r>
              <a:rPr lang="cs-CZ" dirty="0" smtClean="0"/>
              <a:t>:</a:t>
            </a:r>
          </a:p>
          <a:p>
            <a:pPr indent="49530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 smtClean="0"/>
              <a:t>Personalistika a řízení lidských zdrojů</a:t>
            </a:r>
            <a:endParaRPr lang="cs-CZ" sz="2400" dirty="0"/>
          </a:p>
          <a:p>
            <a:pPr indent="49530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 smtClean="0"/>
              <a:t>Plánování a Logistika</a:t>
            </a:r>
          </a:p>
          <a:p>
            <a:pPr indent="49530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 smtClean="0"/>
              <a:t>Finanční řízení a ekonomika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89496" y="834487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ERP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1564" y="365125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APS (</a:t>
            </a:r>
            <a:r>
              <a:rPr lang="cs-CZ" sz="4000" b="1" dirty="0" err="1" smtClean="0"/>
              <a:t>Advanced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Planning</a:t>
            </a:r>
            <a:r>
              <a:rPr lang="cs-CZ" sz="4000" b="1" dirty="0" smtClean="0"/>
              <a:t> &amp; </a:t>
            </a:r>
            <a:r>
              <a:rPr lang="cs-CZ" sz="4000" b="1" dirty="0" err="1" smtClean="0"/>
              <a:t>Scheduling</a:t>
            </a:r>
            <a:r>
              <a:rPr lang="cs-CZ" sz="4000" b="1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1564" y="1825625"/>
            <a:ext cx="8392235" cy="4351338"/>
          </a:xfrm>
        </p:spPr>
        <p:txBody>
          <a:bodyPr/>
          <a:lstStyle/>
          <a:p>
            <a:pPr fontAlgn="base"/>
            <a:r>
              <a:rPr lang="cs-CZ" dirty="0" smtClean="0"/>
              <a:t>Překládáno jako </a:t>
            </a:r>
            <a:r>
              <a:rPr lang="cs-CZ" b="1" dirty="0" smtClean="0"/>
              <a:t>Pokročilé plánování a rozvrhování</a:t>
            </a:r>
          </a:p>
          <a:p>
            <a:pPr fontAlgn="base"/>
            <a:r>
              <a:rPr lang="cs-CZ" dirty="0" smtClean="0"/>
              <a:t>Jedná </a:t>
            </a:r>
            <a:r>
              <a:rPr lang="cs-CZ" dirty="0"/>
              <a:t>se o moderní metody a algoritmy, které využívají </a:t>
            </a:r>
            <a:r>
              <a:rPr lang="cs-CZ" dirty="0" smtClean="0"/>
              <a:t> ICT a </a:t>
            </a:r>
            <a:r>
              <a:rPr lang="cs-CZ" dirty="0"/>
              <a:t>SW řešení pro simulaci, </a:t>
            </a:r>
            <a:r>
              <a:rPr lang="cs-CZ" b="1" dirty="0"/>
              <a:t>optimalizaci a zefektivnění plánování výroby a logistiky</a:t>
            </a:r>
            <a:r>
              <a:rPr lang="cs-CZ" dirty="0"/>
              <a:t>. APS pomáhají počítat složité plánovací algoritmy se zohledněním celé řady dalších faktorů, které by nebylo možné </a:t>
            </a:r>
            <a:r>
              <a:rPr lang="cs-CZ" dirty="0" smtClean="0"/>
              <a:t>bez ICT </a:t>
            </a:r>
            <a:r>
              <a:rPr lang="cs-CZ" dirty="0"/>
              <a:t> ve výpočtu zohlednit najednou </a:t>
            </a:r>
            <a:r>
              <a:rPr lang="cs-CZ" b="1" dirty="0"/>
              <a:t>v reálném čase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86488" y="1180165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APS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1564" y="365125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APS  - princip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86488" y="1180165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APS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626242" y="1814130"/>
            <a:ext cx="8394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Charakteristické znaky APS: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Optimální využití kapacit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Vícekriteriální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Vysoká přizpůsobitelnost změnám v požadavcích na výrobní zdroje</a:t>
            </a:r>
          </a:p>
          <a:p>
            <a:endParaRPr lang="cs-CZ" sz="2400" dirty="0" smtClean="0"/>
          </a:p>
          <a:p>
            <a:pPr algn="ctr"/>
            <a:r>
              <a:rPr lang="cs-CZ" sz="2400" b="1" dirty="0" smtClean="0"/>
              <a:t>Systémy APS plánují současně požadavky na materiál s dostupnou kapacitou výrobních zařízení, což má za následek o mnoho realističtější plán. 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908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1564" y="365125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APS  - vhodnost použití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86488" y="1180165"/>
            <a:ext cx="1562100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APS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105247" y="1379107"/>
            <a:ext cx="9867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Systémy APS byly nejčastěji implementovány v prostředích, která splňovala následující podmínky: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Make-To-</a:t>
            </a:r>
            <a:r>
              <a:rPr lang="cs-CZ" sz="2400" dirty="0" err="1" smtClean="0"/>
              <a:t>Order</a:t>
            </a:r>
            <a:r>
              <a:rPr lang="cs-CZ" sz="2400" dirty="0" smtClean="0"/>
              <a:t> - výroba na objednávku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Investičně náročné výrobní procesy s omezenou kapacitou výroby (není možné pokrýt všechny zákaznické požadavky)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Široký sortiment výrobků „soutěžících" o výrobní kapacitu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Produkty se složitými hierarchickými kusovníky (BOM) a technologickými postupy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Výroba si vyžaduje častou změnu výrobního plánu (rozvrhu) z důvodu změn, které není možno předpovídat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Hlavní výhodou APS systémů je používání optimalizačních metod pro tvorbu výrobního plánu (rozvrhu) tak, aby zohlednil aktuální stav priorit v plánu.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29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3450" y="365125"/>
            <a:ext cx="8310349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ICT (</a:t>
            </a:r>
            <a:r>
              <a:rPr lang="cs-CZ" sz="4000" b="1" dirty="0" err="1" smtClean="0"/>
              <a:t>Information</a:t>
            </a:r>
            <a:r>
              <a:rPr lang="cs-CZ" sz="4000" b="1" dirty="0" smtClean="0"/>
              <a:t> and </a:t>
            </a:r>
            <a:r>
              <a:rPr lang="cs-CZ" sz="4000" b="1" dirty="0" err="1" smtClean="0"/>
              <a:t>Communication</a:t>
            </a:r>
            <a:r>
              <a:rPr lang="cs-CZ" sz="4000" b="1" dirty="0" smtClean="0"/>
              <a:t> Technologies)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8292" y="1825625"/>
            <a:ext cx="7955507" cy="4351338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zkratka </a:t>
            </a:r>
            <a:r>
              <a:rPr lang="cs-CZ" dirty="0"/>
              <a:t>pro </a:t>
            </a:r>
            <a:r>
              <a:rPr lang="cs-CZ" b="1" dirty="0"/>
              <a:t>Informační a komunikační technologie</a:t>
            </a:r>
            <a:r>
              <a:rPr lang="cs-CZ" dirty="0"/>
              <a:t>. S větším nástupem komunikačních technologií ještě přidalo písmenko </a:t>
            </a:r>
            <a:r>
              <a:rPr lang="cs-CZ" b="1" dirty="0"/>
              <a:t>C</a:t>
            </a:r>
            <a:r>
              <a:rPr lang="cs-CZ" dirty="0"/>
              <a:t> (</a:t>
            </a:r>
            <a:r>
              <a:rPr lang="cs-CZ" dirty="0" err="1"/>
              <a:t>Communication</a:t>
            </a:r>
            <a:r>
              <a:rPr lang="cs-CZ" dirty="0"/>
              <a:t>) do původní zkratky </a:t>
            </a:r>
            <a:r>
              <a:rPr lang="cs-CZ" b="1" dirty="0"/>
              <a:t>IT</a:t>
            </a:r>
            <a:r>
              <a:rPr lang="cs-CZ" dirty="0"/>
              <a:t> aby byly zdůrazněny komunikační technologie pro přenos informací, dat či hlasu.</a:t>
            </a:r>
          </a:p>
          <a:p>
            <a:pPr fontAlgn="base"/>
            <a:r>
              <a:rPr lang="cs-CZ" dirty="0"/>
              <a:t>Mělo by se jednat o širší pojem než jen informační technologie, v praxi se však více používá zkratka </a:t>
            </a:r>
            <a:r>
              <a:rPr lang="cs-CZ" b="1" dirty="0"/>
              <a:t>IT</a:t>
            </a:r>
            <a:r>
              <a:rPr lang="cs-CZ" dirty="0"/>
              <a:t>. Z praktického hlediska je význam obou zkratek v podstatě identický.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23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OPT ; TOC – zásady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44191" y="1435853"/>
            <a:ext cx="1695475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OPT, TOC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98922" y="1661860"/>
            <a:ext cx="98563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Na principu</a:t>
            </a:r>
            <a:r>
              <a:rPr lang="cs-CZ" sz="2400" dirty="0" smtClean="0"/>
              <a:t> teorie omezení (</a:t>
            </a:r>
            <a:r>
              <a:rPr lang="cs-CZ" sz="2400" dirty="0" err="1" smtClean="0"/>
              <a:t>theory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constraints</a:t>
            </a:r>
            <a:r>
              <a:rPr lang="cs-CZ" sz="2400" dirty="0" smtClean="0"/>
              <a:t> - </a:t>
            </a:r>
            <a:r>
              <a:rPr lang="cs-CZ" sz="2400" b="1" dirty="0" smtClean="0"/>
              <a:t>TOC</a:t>
            </a:r>
            <a:r>
              <a:rPr lang="cs-CZ" sz="2400" dirty="0" smtClean="0"/>
              <a:t>) a plánování průtoku je </a:t>
            </a:r>
            <a:r>
              <a:rPr lang="cs-CZ" sz="2400" b="1" dirty="0" smtClean="0"/>
              <a:t>založen plánovací koncept OPT </a:t>
            </a:r>
            <a:r>
              <a:rPr lang="cs-CZ" sz="2400" dirty="0" smtClean="0"/>
              <a:t>(</a:t>
            </a:r>
            <a:r>
              <a:rPr lang="cs-CZ" sz="2400" dirty="0" err="1" smtClean="0"/>
              <a:t>optimized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production</a:t>
            </a:r>
            <a:r>
              <a:rPr lang="cs-CZ" sz="2400" dirty="0" smtClean="0"/>
              <a:t> technology).</a:t>
            </a:r>
          </a:p>
          <a:p>
            <a:r>
              <a:rPr lang="cs-CZ" b="1" dirty="0" smtClean="0"/>
              <a:t>Předpoklad: </a:t>
            </a:r>
            <a:r>
              <a:rPr lang="cs-CZ" dirty="0" smtClean="0"/>
              <a:t>pokud je průtok úzkým místem rozhodující pro celý systém, primárním </a:t>
            </a:r>
            <a:r>
              <a:rPr lang="cs-CZ" dirty="0" err="1" smtClean="0"/>
              <a:t>plánařským</a:t>
            </a:r>
            <a:r>
              <a:rPr lang="cs-CZ" dirty="0" smtClean="0"/>
              <a:t> úkolem je management a optimalizace tohoto úzkého místa. </a:t>
            </a:r>
          </a:p>
          <a:p>
            <a:endParaRPr lang="cs-CZ" dirty="0"/>
          </a:p>
          <a:p>
            <a:r>
              <a:rPr lang="cs-CZ" sz="2400" b="1" dirty="0" smtClean="0"/>
              <a:t>Koncept OPT je charakterizován následujícími zásadami: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rozhodující je optimalizace průtoku, nikoliv kapacity – nevyužitá kapacita nemusí být ztrátou systému,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hodina ztracená v úzkém místě je hodina nenahraditelně ztracená v celém systému,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hodina získaná mimo úzké místo nezvyšuje průtok systémem,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hodina získaná v úzkém místě je fata morgana,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úzké místo řídí průtok i zásoby.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136" y="252830"/>
            <a:ext cx="5823285" cy="1325563"/>
          </a:xfrm>
        </p:spPr>
        <p:txBody>
          <a:bodyPr/>
          <a:lstStyle/>
          <a:p>
            <a:r>
              <a:rPr lang="cs-CZ" dirty="0" smtClean="0"/>
              <a:t>OBSAH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136" y="1697288"/>
            <a:ext cx="7948864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Slovník pojmů zásoby, typologie výroby</a:t>
            </a:r>
          </a:p>
          <a:p>
            <a:r>
              <a:rPr lang="cs-CZ" sz="3200" dirty="0" smtClean="0"/>
              <a:t>Velikost výrobní/nákupní dávky</a:t>
            </a:r>
            <a:endParaRPr lang="cs-CZ" sz="3200" dirty="0"/>
          </a:p>
          <a:p>
            <a:r>
              <a:rPr lang="cs-CZ" sz="3200" dirty="0" smtClean="0"/>
              <a:t>Výrobní takt a rytmus; průběžná doba výroby</a:t>
            </a:r>
          </a:p>
          <a:p>
            <a:r>
              <a:rPr lang="cs-CZ" sz="3200" dirty="0" smtClean="0"/>
              <a:t>Výklad pojmů (metody a nástroje)</a:t>
            </a:r>
          </a:p>
          <a:p>
            <a:r>
              <a:rPr lang="cs-CZ" sz="3200" dirty="0" smtClean="0"/>
              <a:t>Praktické využití metod a nástrojů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59090" y="302359"/>
            <a:ext cx="26329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MRP I</a:t>
            </a:r>
          </a:p>
          <a:p>
            <a:r>
              <a:rPr lang="cs-CZ" sz="2000" dirty="0" smtClean="0"/>
              <a:t>MRP II</a:t>
            </a:r>
          </a:p>
          <a:p>
            <a:r>
              <a:rPr lang="cs-CZ" sz="2000" dirty="0" smtClean="0"/>
              <a:t>ERP</a:t>
            </a:r>
          </a:p>
          <a:p>
            <a:r>
              <a:rPr lang="cs-CZ" sz="2000" dirty="0" smtClean="0"/>
              <a:t>APS</a:t>
            </a:r>
          </a:p>
          <a:p>
            <a:r>
              <a:rPr lang="cs-CZ" sz="2000" dirty="0" smtClean="0"/>
              <a:t>OPT, TOC</a:t>
            </a:r>
          </a:p>
          <a:p>
            <a:r>
              <a:rPr lang="cs-CZ" sz="2000" dirty="0" smtClean="0"/>
              <a:t>CIM</a:t>
            </a:r>
          </a:p>
          <a:p>
            <a:r>
              <a:rPr lang="cs-CZ" sz="2000" dirty="0" smtClean="0"/>
              <a:t>KANBAN</a:t>
            </a:r>
          </a:p>
          <a:p>
            <a:r>
              <a:rPr lang="cs-CZ" sz="2000" dirty="0" smtClean="0"/>
              <a:t>JIT</a:t>
            </a:r>
          </a:p>
          <a:p>
            <a:r>
              <a:rPr lang="cs-CZ" sz="2000" dirty="0" smtClean="0"/>
              <a:t>SCM</a:t>
            </a:r>
          </a:p>
          <a:p>
            <a:r>
              <a:rPr lang="cs-CZ" sz="2000" dirty="0" smtClean="0"/>
              <a:t>SIX SIGMA</a:t>
            </a:r>
          </a:p>
          <a:p>
            <a:r>
              <a:rPr lang="cs-CZ" sz="2000" dirty="0" smtClean="0"/>
              <a:t>5S</a:t>
            </a:r>
          </a:p>
          <a:p>
            <a:r>
              <a:rPr lang="cs-CZ" sz="2000" dirty="0" smtClean="0"/>
              <a:t>KAIZEN</a:t>
            </a:r>
          </a:p>
          <a:p>
            <a:r>
              <a:rPr lang="cs-CZ" sz="2000" dirty="0" smtClean="0"/>
              <a:t>SMED</a:t>
            </a:r>
          </a:p>
          <a:p>
            <a:r>
              <a:rPr lang="cs-CZ" sz="2000" dirty="0" smtClean="0"/>
              <a:t>LEAN</a:t>
            </a:r>
          </a:p>
          <a:p>
            <a:r>
              <a:rPr lang="cs-CZ" sz="2000" dirty="0" smtClean="0"/>
              <a:t>SMR</a:t>
            </a:r>
          </a:p>
          <a:p>
            <a:r>
              <a:rPr lang="cs-CZ" sz="2000" dirty="0" smtClean="0"/>
              <a:t>DBR</a:t>
            </a:r>
          </a:p>
          <a:p>
            <a:r>
              <a:rPr lang="cs-CZ" sz="2000" dirty="0" smtClean="0"/>
              <a:t>MILKRUN</a:t>
            </a:r>
          </a:p>
          <a:p>
            <a:r>
              <a:rPr lang="cs-CZ" sz="2000" dirty="0" smtClean="0"/>
              <a:t>POKA YOKE</a:t>
            </a:r>
          </a:p>
          <a:p>
            <a:r>
              <a:rPr lang="cs-CZ" sz="2000" dirty="0" smtClean="0"/>
              <a:t>VMI</a:t>
            </a:r>
          </a:p>
          <a:p>
            <a:r>
              <a:rPr lang="cs-CZ" sz="2000" dirty="0" smtClean="0"/>
              <a:t>WMS</a:t>
            </a:r>
          </a:p>
          <a:p>
            <a:r>
              <a:rPr lang="cs-CZ" sz="2000" dirty="0" smtClean="0"/>
              <a:t>DYNAMICKÁ SIMULACE</a:t>
            </a:r>
            <a:endParaRPr lang="cs-CZ" dirty="0"/>
          </a:p>
        </p:txBody>
      </p:sp>
      <p:sp>
        <p:nvSpPr>
          <p:cNvPr id="5" name="Levá složená závorka 4"/>
          <p:cNvSpPr/>
          <p:nvPr/>
        </p:nvSpPr>
        <p:spPr>
          <a:xfrm>
            <a:off x="7430760" y="389304"/>
            <a:ext cx="2057400" cy="6381750"/>
          </a:xfrm>
          <a:prstGeom prst="leftBrace">
            <a:avLst>
              <a:gd name="adj1" fmla="val 8333"/>
              <a:gd name="adj2" fmla="val 50598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77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OPT ; TOC – postup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44191" y="1435853"/>
            <a:ext cx="1695475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OPT, TOC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98922" y="1661860"/>
            <a:ext cx="98563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Pracovat se systémem podle teorie omezení znamená postupovat v těchto krocích: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Najděte omezení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Zjistěte, co omezení ovlivňuje a jak je možné ho řídit.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Přizpůsobte okolí omezení tak, aby mohlo podávat nejvyšší výkon.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Upravte omezení tak, aby zvýšilo výkon celého systému.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Pozor! Jestliže se omezení přesune jinam, musíte začít od bodu 1.</a:t>
            </a:r>
          </a:p>
          <a:p>
            <a:endParaRPr lang="cs-CZ" sz="2400" dirty="0" smtClean="0"/>
          </a:p>
          <a:p>
            <a:r>
              <a:rPr lang="cs-CZ" sz="2000" i="1" dirty="0" smtClean="0"/>
              <a:t>Aplikace těchto kroků propracoval </a:t>
            </a:r>
            <a:r>
              <a:rPr lang="cs-CZ" sz="2000" i="1" dirty="0" err="1" smtClean="0"/>
              <a:t>Eliyahu</a:t>
            </a:r>
            <a:r>
              <a:rPr lang="cs-CZ" sz="2000" i="1" dirty="0" smtClean="0"/>
              <a:t> M. </a:t>
            </a:r>
            <a:r>
              <a:rPr lang="cs-CZ" sz="2000" i="1" dirty="0" err="1" smtClean="0"/>
              <a:t>Goldratt</a:t>
            </a:r>
            <a:r>
              <a:rPr lang="cs-CZ" sz="2000" i="1" dirty="0" smtClean="0"/>
              <a:t> pro řízení výroby a řízení projektů. Postupy podle teorie omezení využívají sociologové pro studium a řízení mezilidských vztahů, lidé zabývající se přírodními ději a řada dalších oborů. Teorii omezení může využít každý pro svůj individuální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TOC – co je to omezení?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44191" y="1435853"/>
            <a:ext cx="1695475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OPT, TOC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98922" y="1661860"/>
            <a:ext cx="9856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Omezení v podniku můžeme hledat 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Výrobních zdrojích</a:t>
            </a:r>
            <a:r>
              <a:rPr lang="cs-CZ" sz="2400" dirty="0" smtClean="0"/>
              <a:t> – chybějící kapacita strojů, lidí, chybějící finance apod.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Marketingu</a:t>
            </a:r>
            <a:r>
              <a:rPr lang="cs-CZ" sz="2400" dirty="0" smtClean="0"/>
              <a:t> – nedostatek objednávek způsobující nevyužité kapacity.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Řízení, směrnicích, organizovaní </a:t>
            </a:r>
            <a:r>
              <a:rPr lang="cs-CZ" sz="2400" dirty="0" smtClean="0"/>
              <a:t>– pravidla, která brání tomu, aby lidé dělali věci lépe.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Čase</a:t>
            </a:r>
            <a:r>
              <a:rPr lang="cs-CZ" sz="2400" dirty="0" smtClean="0"/>
              <a:t> – čas dodávky nebo přípravy výroby je příliš dlouhý a zákazníci odcházejí.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Postojích lidí</a:t>
            </a:r>
            <a:r>
              <a:rPr lang="cs-CZ" sz="2400" dirty="0" smtClean="0"/>
              <a:t> – neochota, napětí, slabá komunikace a kooperace.</a:t>
            </a:r>
          </a:p>
          <a:p>
            <a:r>
              <a:rPr lang="cs-CZ" sz="2400" u="sng" dirty="0" smtClean="0"/>
              <a:t>Z hlediska míry vlivu na omezení můžeme mluvit 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Externím omezení</a:t>
            </a:r>
            <a:r>
              <a:rPr lang="cs-CZ" sz="2400" dirty="0" smtClean="0"/>
              <a:t> – omezuje nás něco, na co nemáme přímý vliv.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Interním omezení</a:t>
            </a:r>
            <a:r>
              <a:rPr lang="cs-CZ" sz="2400" dirty="0" smtClean="0"/>
              <a:t> – jsme schopní omezení odstranit sami a máme vůli ho změnit.</a:t>
            </a:r>
          </a:p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Cílem každého v podniku by mělo být odstranění omezení (úzkých míst) v tomto řetězci.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OPT ; TOC – použití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" name="Zkosené hrany 26"/>
          <p:cNvSpPr/>
          <p:nvPr/>
        </p:nvSpPr>
        <p:spPr>
          <a:xfrm>
            <a:off x="144191" y="1435853"/>
            <a:ext cx="1695475" cy="4520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OPT, TOC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98922" y="1661860"/>
            <a:ext cx="98563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Plánování pomocí průtoku se využívá nejvíce u zřetězených typů výroby, kde produkt prochází postupně jednotlivými pracovišti – v tomto případě lze nejlépe identifikovat úzké místo (omezení systému). 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Nejlépe se implementuje pro výrobu na sklad a pro dávkovou výrobu, nicméně při dobré teoretické znalosti ji lze využít pro všechny typy výrob.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Hlavní výhodou je jednoznačná odpověď na otázku, jakým způsobem zvýšit průtok v případě, kdy zákaznická poptávka po produktech převyšuje dodavatelskou kapacitu.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Plnohodnotnou podporu principů TOC a OPT má integrováno jen omezené množství softwarových nástrojů.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67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DBR – (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drum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rope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030820" y="1139400"/>
            <a:ext cx="9856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Znamená buben – zásobník – lano.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Podstata tohoto systému řízení vychází z OPT.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Úzké místo, tu podobně jako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buben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udává rytmus práce celého systému.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Před úzkým místem je vytvořený časový zásobník, který zabezpečuje jeho plynulou činnost a vysoké využití.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Tímto způsobem vzniká mezi úzkým místem a vstupním místem do systému zpětná vazba, která je v terminologii DBR nazývána lanem. Lano „tahá" díly z předcházejících výrobních pracovišť.</a:t>
            </a:r>
            <a:endParaRPr kumimoji="0" lang="cs-CZ" altLang="cs-CZ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4" descr="http://www.ipaczech.cz/UserFiles/Image/SK/DBR/to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6" y="4873138"/>
            <a:ext cx="5129324" cy="18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kosené hrany 28"/>
          <p:cNvSpPr/>
          <p:nvPr/>
        </p:nvSpPr>
        <p:spPr>
          <a:xfrm>
            <a:off x="144191" y="482254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DBR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využívané prostředky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052085" y="1509610"/>
            <a:ext cx="9856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systému KANBAN využíváme </a:t>
            </a:r>
            <a:r>
              <a:rPr lang="cs-CZ" sz="2400" b="1" dirty="0" smtClean="0"/>
              <a:t>tři základní prostředky</a:t>
            </a:r>
            <a:r>
              <a:rPr lang="cs-CZ" sz="2400" dirty="0" smtClean="0"/>
              <a:t>:</a:t>
            </a:r>
          </a:p>
          <a:p>
            <a:r>
              <a:rPr lang="cs-CZ" sz="2400" b="1" dirty="0" err="1" smtClean="0"/>
              <a:t>Kanban</a:t>
            </a:r>
            <a:r>
              <a:rPr lang="cs-CZ" sz="2400" b="1" dirty="0" smtClean="0"/>
              <a:t> kartu </a:t>
            </a:r>
            <a:r>
              <a:rPr lang="cs-CZ" sz="2400" dirty="0" smtClean="0"/>
              <a:t>– reprezentuje objednávku pro interního nebo externího odběratele. Využívá se na přenos informací</a:t>
            </a:r>
          </a:p>
          <a:p>
            <a:r>
              <a:rPr lang="cs-CZ" sz="2400" b="1" dirty="0" err="1" smtClean="0"/>
              <a:t>Kanban</a:t>
            </a:r>
            <a:r>
              <a:rPr lang="cs-CZ" sz="2400" b="1" dirty="0" smtClean="0"/>
              <a:t> tabuli </a:t>
            </a:r>
            <a:r>
              <a:rPr lang="cs-CZ" sz="2400" dirty="0" smtClean="0"/>
              <a:t>– místo, kde interní dodavatel přebírá informaci o požadavcích interního odběratele. Je základním vizuálním prvkem</a:t>
            </a:r>
          </a:p>
          <a:p>
            <a:r>
              <a:rPr lang="cs-CZ" sz="2400" b="1" dirty="0" err="1" smtClean="0"/>
              <a:t>Kanban</a:t>
            </a:r>
            <a:r>
              <a:rPr lang="cs-CZ" sz="2400" b="1" dirty="0" smtClean="0"/>
              <a:t> schránku </a:t>
            </a:r>
            <a:r>
              <a:rPr lang="cs-CZ" sz="2400" dirty="0" smtClean="0"/>
              <a:t>– slouží na odkládání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karet, kde odběratel vloží své požadavky</a:t>
            </a:r>
            <a:endParaRPr lang="cs-CZ" sz="2400" dirty="0"/>
          </a:p>
        </p:txBody>
      </p: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princip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290637"/>
            <a:ext cx="61626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princip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309687"/>
            <a:ext cx="62198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princip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309687"/>
            <a:ext cx="6219825" cy="423862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1300162"/>
            <a:ext cx="62388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princip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309687"/>
            <a:ext cx="6219825" cy="423862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1300162"/>
            <a:ext cx="6238875" cy="4257675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309687"/>
            <a:ext cx="6096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pravidla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967024" y="1933105"/>
            <a:ext cx="9856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Následující proces musí odebrat díly z předcházejícího procesu podle údajů příslušné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Přidělování výroby součástek bez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karty je nepřípustné (vyrábí se jen to, co povoluje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Převzetí nekvalitních dílů z předcházející operace je nepřípustné. Při výskytu neshodného výrobku se výroba okamžitě zastavuje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Palety s díly mohou být přemísťovány jen s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Množství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karet v oběhu musí být v souladu s potřebou finální montáže</a:t>
            </a:r>
            <a:endParaRPr lang="cs-CZ" sz="2400" dirty="0"/>
          </a:p>
        </p:txBody>
      </p: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66750" y="1825625"/>
            <a:ext cx="10687050" cy="1403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1881188" y="428625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noProof="1">
                <a:ea typeface="+mn-ea"/>
                <a:cs typeface="+mn-cs"/>
              </a:rPr>
              <a:t>Funkce zásob v podniku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Běžné (též Obratové)</a:t>
            </a:r>
          </a:p>
          <a:p>
            <a:pPr eaLnBrk="1" hangingPunct="1"/>
            <a:r>
              <a:rPr lang="cs-CZ" dirty="0"/>
              <a:t>Pojistné (z titulu rozptylu poptávky, rozptylu plánu, rozptylu dodávek)</a:t>
            </a:r>
          </a:p>
          <a:p>
            <a:pPr eaLnBrk="1" hangingPunct="1"/>
            <a:r>
              <a:rPr lang="cs-CZ" dirty="0"/>
              <a:t>Na cestě (od dodavatele, v distribučním kanále)</a:t>
            </a:r>
          </a:p>
          <a:p>
            <a:pPr eaLnBrk="1" hangingPunct="1"/>
            <a:r>
              <a:rPr lang="cs-CZ" dirty="0"/>
              <a:t>Spekulativní</a:t>
            </a:r>
          </a:p>
          <a:p>
            <a:pPr eaLnBrk="1" hangingPunct="1"/>
            <a:r>
              <a:rPr lang="cs-CZ" dirty="0"/>
              <a:t>Sezónní</a:t>
            </a:r>
          </a:p>
          <a:p>
            <a:pPr eaLnBrk="1" hangingPunct="1"/>
            <a:r>
              <a:rPr lang="cs-CZ" dirty="0"/>
              <a:t>Mrtvé</a:t>
            </a:r>
          </a:p>
        </p:txBody>
      </p:sp>
    </p:spTree>
    <p:extLst>
      <p:ext uri="{BB962C8B-B14F-4D97-AF65-F5344CB8AC3E}">
        <p14:creationId xmlns:p14="http://schemas.microsoft.com/office/powerpoint/2010/main" val="35165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KANBAN – přínosy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913861" y="1249517"/>
            <a:ext cx="9856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Přínosy v oblasti informačních toků.</a:t>
            </a:r>
          </a:p>
          <a:p>
            <a:r>
              <a:rPr lang="cs-CZ" sz="2400" dirty="0" smtClean="0"/>
              <a:t>V oblasti </a:t>
            </a:r>
            <a:r>
              <a:rPr lang="cs-CZ" sz="2400" b="1" dirty="0" smtClean="0"/>
              <a:t>informačních toků </a:t>
            </a:r>
            <a:r>
              <a:rPr lang="cs-CZ" sz="2400" dirty="0" smtClean="0"/>
              <a:t>je to především jednodušší způsob plánování. </a:t>
            </a:r>
          </a:p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oblasti </a:t>
            </a:r>
            <a:r>
              <a:rPr lang="cs-CZ" sz="2400" b="1" dirty="0" smtClean="0"/>
              <a:t>materiálových toků </a:t>
            </a:r>
            <a:r>
              <a:rPr lang="cs-CZ" sz="2400" dirty="0" smtClean="0"/>
              <a:t>je to především řízení pohybu materiálu v definovaných mezích:</a:t>
            </a:r>
          </a:p>
          <a:p>
            <a:r>
              <a:rPr lang="cs-CZ" sz="2400" dirty="0" smtClean="0"/>
              <a:t>V každé </a:t>
            </a:r>
            <a:r>
              <a:rPr lang="cs-CZ" sz="2400" dirty="0" err="1" smtClean="0"/>
              <a:t>kanban</a:t>
            </a:r>
            <a:r>
              <a:rPr lang="cs-CZ" sz="2400" dirty="0" smtClean="0"/>
              <a:t> tabuli je nastavený stav minimální a maximální hladiny pro každý produkt. Rychlým pohledem na tuto tabuli je možné okamžitě zjistit stav rozpracované výroby pro každý produkt na dílně. Toto je základní krok k tomu, abychom zkrátili průběžnou dobu výroby a tím zvýšili flexibilitu a konkurenceschopnost podniku.</a:t>
            </a:r>
          </a:p>
        </p:txBody>
      </p:sp>
      <p:sp>
        <p:nvSpPr>
          <p:cNvPr id="29" name="Zkosené hrany 28"/>
          <p:cNvSpPr/>
          <p:nvPr/>
        </p:nvSpPr>
        <p:spPr>
          <a:xfrm>
            <a:off x="144191" y="2092738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KANBAN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JIT</a:t>
            </a:r>
            <a:r>
              <a:rPr lang="cs-CZ" sz="4000" dirty="0" smtClean="0"/>
              <a:t> (</a:t>
            </a:r>
            <a:r>
              <a:rPr lang="cs-CZ" sz="4000" b="1" dirty="0" smtClean="0"/>
              <a:t>Just-in-</a:t>
            </a:r>
            <a:r>
              <a:rPr lang="cs-CZ" sz="4000" b="1" dirty="0" err="1" smtClean="0"/>
              <a:t>time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913861" y="1249517"/>
            <a:ext cx="985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 smtClean="0"/>
              <a:t>Principem JIT je zajištění jednotlivých materiálních subdodávek do výroby tak, aby byly k dispozici přesně v ten moment, kdy mají byt použity ve výrobním procesu.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 smtClean="0"/>
              <a:t>Minimalizuje se pohyb materiálu v podniku a výrobní linky jsou organizovány tak, aby se co nejvíce snižovaly skladovací a dopravní náklady.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 smtClean="0"/>
              <a:t>Autorem konceptu JIT je japonská automobilka Toyota, proto se také používá alternativní název Toyota </a:t>
            </a:r>
            <a:r>
              <a:rPr lang="cs-CZ" sz="2400" dirty="0" err="1" smtClean="0"/>
              <a:t>Production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(výrobní systém Toyota).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 smtClean="0"/>
              <a:t>Základy JIT byly položeny již v roce 1926, ale největší rozmach nastal až v 80. letech 20. století v Japonsku a USA.</a:t>
            </a:r>
          </a:p>
          <a:p>
            <a:pPr algn="ctr" fontAlgn="base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Aplikace JIT klade velmi vysoké nároky na naprosto přesnou koordinaci všech souvisejících procesů a toků.</a:t>
            </a:r>
          </a:p>
        </p:txBody>
      </p:sp>
      <p:sp>
        <p:nvSpPr>
          <p:cNvPr id="29" name="Zkosené hrany 28"/>
          <p:cNvSpPr/>
          <p:nvPr/>
        </p:nvSpPr>
        <p:spPr>
          <a:xfrm>
            <a:off x="144191" y="238633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JIT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JIT</a:t>
            </a:r>
            <a:r>
              <a:rPr lang="cs-CZ" sz="4000" dirty="0" smtClean="0"/>
              <a:t> (</a:t>
            </a:r>
            <a:r>
              <a:rPr lang="cs-CZ" sz="4000" b="1" dirty="0" smtClean="0"/>
              <a:t>Just-in-</a:t>
            </a:r>
            <a:r>
              <a:rPr lang="cs-CZ" sz="4000" b="1" dirty="0" err="1" smtClean="0"/>
              <a:t>time</a:t>
            </a:r>
            <a:r>
              <a:rPr lang="cs-CZ" sz="4000" dirty="0" smtClean="0"/>
              <a:t>) - cíle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913861" y="1249517"/>
            <a:ext cx="9856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/>
              <a:t>Cílem JUST-IN-TIME jsou „nulové zásoby“ a stoprocentní kvalita. Dochází k dokonalé spolupráci a koordinované činnosti mezi dodavatelem na jedné straně a odběratelem na straně druhé a to tak, že zásoby se stávají zbytečné. Jaká jsou hlavní charakteristika JIT? </a:t>
            </a:r>
          </a:p>
          <a:p>
            <a:r>
              <a:rPr lang="cs-CZ" sz="2100" dirty="0" smtClean="0"/>
              <a:t>Přísná kontrola kvality – zákazník si obvykle přejímá předem prověřené zboží, nebo se na kontrolu dodavatele může stoprocentně spolehnout. Používají se metody TQC – </a:t>
            </a:r>
            <a:r>
              <a:rPr lang="cs-CZ" sz="2100" dirty="0" err="1" smtClean="0"/>
              <a:t>Total</a:t>
            </a:r>
            <a:r>
              <a:rPr lang="cs-CZ" sz="2100" dirty="0" smtClean="0"/>
              <a:t> Duality </a:t>
            </a:r>
            <a:r>
              <a:rPr lang="cs-CZ" sz="2100" dirty="0" err="1" smtClean="0"/>
              <a:t>Control</a:t>
            </a:r>
            <a:r>
              <a:rPr lang="cs-CZ" sz="2100" dirty="0" smtClean="0"/>
              <a:t>, SPC – </a:t>
            </a:r>
            <a:r>
              <a:rPr lang="cs-CZ" sz="2100" dirty="0" err="1" smtClean="0"/>
              <a:t>Statistical</a:t>
            </a:r>
            <a:r>
              <a:rPr lang="cs-CZ" sz="2100" dirty="0" smtClean="0"/>
              <a:t> </a:t>
            </a:r>
            <a:r>
              <a:rPr lang="cs-CZ" sz="2100" dirty="0" err="1" smtClean="0"/>
              <a:t>Process</a:t>
            </a:r>
            <a:r>
              <a:rPr lang="cs-CZ" sz="2100" dirty="0" smtClean="0"/>
              <a:t> </a:t>
            </a:r>
            <a:r>
              <a:rPr lang="cs-CZ" sz="2100" dirty="0" err="1" smtClean="0"/>
              <a:t>Control</a:t>
            </a:r>
            <a:r>
              <a:rPr lang="cs-CZ" sz="2100" dirty="0" smtClean="0"/>
              <a:t> </a:t>
            </a:r>
          </a:p>
          <a:p>
            <a:r>
              <a:rPr lang="cs-CZ" sz="2100" dirty="0" smtClean="0"/>
              <a:t>Pravidelné a spolehlivé dodávky – dodavatel dodává přesně podle rozpisu tj. podle operativního plánu výroby odběratele </a:t>
            </a:r>
          </a:p>
          <a:p>
            <a:r>
              <a:rPr lang="cs-CZ" sz="2100" dirty="0" smtClean="0"/>
              <a:t>Blízkost výroby dodavatele a odběratele – u velkých odběratelů se dodavatel přizpůsobuje lokalizací svého závodu, tím dochází ke snížení dopravních nákladů a eliminaci části poruch, které můžou nastat při vzdálenější dopravě. </a:t>
            </a:r>
          </a:p>
          <a:p>
            <a:r>
              <a:rPr lang="cs-CZ" sz="2100" dirty="0" smtClean="0"/>
              <a:t>Společná spolupráce s využitím metod hodnotové analýzy k zabezpečení vysoké kvality, technické úrovně výrobků a snížení nákladů </a:t>
            </a:r>
          </a:p>
          <a:p>
            <a:r>
              <a:rPr lang="cs-CZ" sz="2100" dirty="0" smtClean="0"/>
              <a:t>Úzké vztahy mezi dodavatelem a odběratelem ve všech oblastech, které pak umožňují koordinaci aktivit a uplatňování stupně vstřícnosti, která se výrazně projeví ve finálním efektu u obou partnerů </a:t>
            </a:r>
            <a:endParaRPr lang="cs-CZ" sz="2100" dirty="0"/>
          </a:p>
        </p:txBody>
      </p:sp>
      <p:sp>
        <p:nvSpPr>
          <p:cNvPr id="29" name="Zkosené hrany 28"/>
          <p:cNvSpPr/>
          <p:nvPr/>
        </p:nvSpPr>
        <p:spPr>
          <a:xfrm>
            <a:off x="144191" y="238633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JIT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JIT</a:t>
            </a:r>
            <a:r>
              <a:rPr lang="cs-CZ" sz="4000" dirty="0" smtClean="0"/>
              <a:t> (</a:t>
            </a:r>
            <a:r>
              <a:rPr lang="cs-CZ" sz="4000" b="1" dirty="0" smtClean="0"/>
              <a:t>Just-in-</a:t>
            </a:r>
            <a:r>
              <a:rPr lang="cs-CZ" sz="4000" b="1" dirty="0" err="1" smtClean="0"/>
              <a:t>time</a:t>
            </a:r>
            <a:r>
              <a:rPr lang="cs-CZ" sz="4000" dirty="0" smtClean="0"/>
              <a:t>) - cíle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30550" y="1226617"/>
            <a:ext cx="861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Cílem JUST-IN-TIME jsou „nulové zásoby“ a stoprocentní kvalita. Dochází k dokonalé spolupráci a koordinované činnosti mezi dodavatelem na jedné straně a odběratelem na straně druhé a to tak, že zásoby se stávají zbytečné. </a:t>
            </a:r>
            <a:endParaRPr lang="cs-CZ" sz="2400" dirty="0"/>
          </a:p>
        </p:txBody>
      </p:sp>
      <p:sp>
        <p:nvSpPr>
          <p:cNvPr id="29" name="Zkosené hrany 28"/>
          <p:cNvSpPr/>
          <p:nvPr/>
        </p:nvSpPr>
        <p:spPr>
          <a:xfrm>
            <a:off x="144191" y="238633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JIT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4" y="2850153"/>
            <a:ext cx="6858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JIT</a:t>
            </a:r>
            <a:r>
              <a:rPr lang="cs-CZ" sz="4000" dirty="0" smtClean="0"/>
              <a:t> (</a:t>
            </a:r>
            <a:r>
              <a:rPr lang="cs-CZ" sz="4000" b="1" dirty="0" smtClean="0"/>
              <a:t>Just-in-</a:t>
            </a:r>
            <a:r>
              <a:rPr lang="cs-CZ" sz="4000" b="1" dirty="0" err="1" smtClean="0"/>
              <a:t>time</a:t>
            </a:r>
            <a:r>
              <a:rPr lang="cs-CZ" sz="4000" dirty="0" smtClean="0"/>
              <a:t>) - Charakteristika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052084" y="1226617"/>
            <a:ext cx="9090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Přísná kontrola kvality </a:t>
            </a:r>
            <a:r>
              <a:rPr lang="cs-CZ" sz="2400" dirty="0" smtClean="0"/>
              <a:t>– zákazník si obvykle přejímá předem prověřené zboží, nebo se na kontrolu dodavatele může stoprocentně spolehnout.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Pravidelné a spolehlivé dodávky </a:t>
            </a:r>
            <a:r>
              <a:rPr lang="cs-CZ" sz="2400" dirty="0" smtClean="0"/>
              <a:t>– dodavatel dodává přesně podle rozpisu tj. podle operativního plánu výroby odběratele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Blízkost výroby dodavatele a odběratel</a:t>
            </a:r>
            <a:r>
              <a:rPr lang="cs-CZ" sz="2400" dirty="0" smtClean="0"/>
              <a:t>e – u velkých odběratelů se dodavatel přizpůsobuje lokalizací svého závodu, tím dochází ke snížení dopravních nákladů a eliminaci části poruch, které můžou nastat při vzdálenější dopravě.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Společná spolupráce  a úzké vztahy mezi dodavatelem a odběratelem </a:t>
            </a:r>
            <a:r>
              <a:rPr lang="cs-CZ" sz="2400" dirty="0" smtClean="0"/>
              <a:t>ve všech oblastech k zabezpečení vysoké kvality, technické úrovně výrobků a snížení nákladů </a:t>
            </a:r>
          </a:p>
        </p:txBody>
      </p:sp>
      <p:sp>
        <p:nvSpPr>
          <p:cNvPr id="29" name="Zkosené hrany 28"/>
          <p:cNvSpPr/>
          <p:nvPr/>
        </p:nvSpPr>
        <p:spPr>
          <a:xfrm>
            <a:off x="144191" y="238633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JIT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JIT</a:t>
            </a:r>
            <a:r>
              <a:rPr lang="cs-CZ" sz="4000" dirty="0" smtClean="0"/>
              <a:t> (</a:t>
            </a:r>
            <a:r>
              <a:rPr lang="cs-CZ" sz="4000" b="1" dirty="0" smtClean="0"/>
              <a:t>Just-in-</a:t>
            </a:r>
            <a:r>
              <a:rPr lang="cs-CZ" sz="4000" b="1" dirty="0" err="1" smtClean="0"/>
              <a:t>time</a:t>
            </a:r>
            <a:r>
              <a:rPr lang="cs-CZ" sz="4000" dirty="0" smtClean="0"/>
              <a:t>)  + / -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052084" y="1470656"/>
            <a:ext cx="52205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Zvýšení produktivity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nížení nákupních cen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nížení zásob hotových výrobků,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nížení výrobních zásob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nížení množství odpadu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</a:t>
            </a:r>
            <a:r>
              <a:rPr lang="cs-CZ" sz="2400" dirty="0" smtClean="0"/>
              <a:t>krácené manipulační a přepravní doby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spora výrobních a skladovacích ploch,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Zlepšení kvality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</a:t>
            </a:r>
            <a:r>
              <a:rPr lang="cs-CZ" sz="2400" dirty="0" smtClean="0"/>
              <a:t>výšení včasných dodávek,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</a:t>
            </a:r>
            <a:r>
              <a:rPr lang="cs-CZ" sz="2400" dirty="0" smtClean="0"/>
              <a:t>rušení míst k přebalování,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</a:t>
            </a:r>
            <a:r>
              <a:rPr lang="cs-CZ" sz="2400" dirty="0" smtClean="0"/>
              <a:t>rušení kontrolních stanovišť</a:t>
            </a:r>
            <a:endParaRPr lang="cs-CZ" sz="2400" dirty="0"/>
          </a:p>
        </p:txBody>
      </p:sp>
      <p:sp>
        <p:nvSpPr>
          <p:cNvPr id="29" name="Zkosené hrany 28"/>
          <p:cNvSpPr/>
          <p:nvPr/>
        </p:nvSpPr>
        <p:spPr>
          <a:xfrm>
            <a:off x="144191" y="2386335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JIT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478524" y="1470656"/>
            <a:ext cx="4476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nárůst rozsahu přepravy stále menších zásilek stále větším počtem nákladních  automobilů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časová náročnost spedičního a celního odbavení na hranicích v mezinárodních logistických řetězcích,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podporuje silniční kamionovou dopravu oproti železniční, která nedokáže zajistit požadovanou přesnost a četnost.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64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SCM </a:t>
            </a:r>
            <a:r>
              <a:rPr lang="cs-CZ" sz="4000" b="1" dirty="0"/>
              <a:t>Supply </a:t>
            </a:r>
            <a:r>
              <a:rPr lang="cs-CZ" sz="4000" b="1" dirty="0" err="1"/>
              <a:t>Chain</a:t>
            </a:r>
            <a:r>
              <a:rPr lang="cs-CZ" sz="4000" b="1" dirty="0"/>
              <a:t> Management (řízení dodavatelských řetězců</a:t>
            </a:r>
            <a:r>
              <a:rPr lang="cs-CZ" sz="4000" dirty="0" smtClean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190306" y="1462566"/>
            <a:ext cx="9090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SCM je označením pro systémy, prostředky a postupy, které slouží pro koordinaci materiálů, výrobků, služeb, informací a financí, které plynou </a:t>
            </a:r>
            <a:r>
              <a:rPr lang="cs-CZ" sz="2000" b="1" dirty="0"/>
              <a:t>od dodavatelů surovin přes zpracovatele, výrobce, velkoobchodníky a maloobchodníky až ke spotřebitelům</a:t>
            </a:r>
            <a:r>
              <a:rPr lang="cs-CZ" sz="2000" dirty="0"/>
              <a:t>. </a:t>
            </a:r>
          </a:p>
        </p:txBody>
      </p:sp>
      <p:sp>
        <p:nvSpPr>
          <p:cNvPr id="29" name="Zkosené hrany 28"/>
          <p:cNvSpPr/>
          <p:nvPr/>
        </p:nvSpPr>
        <p:spPr>
          <a:xfrm>
            <a:off x="168347" y="2690837"/>
            <a:ext cx="1604397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SCM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489" y="2693525"/>
            <a:ext cx="6879392" cy="40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2406" y="184047"/>
            <a:ext cx="8392236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SIX SIGMA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190306" y="1245493"/>
            <a:ext cx="909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</a:rPr>
              <a:t>Základem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 pitchFamily="34" charset="0"/>
              </a:rPr>
              <a:t>Six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</a:rPr>
              <a:t> Sigma je </a:t>
            </a:r>
            <a:endParaRPr lang="cs-CZ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detailní 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</a:rPr>
              <a:t>znalost požadavků </a:t>
            </a:r>
            <a:r>
              <a:rPr lang="cs-CZ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zákazníků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disciplinované 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</a:rPr>
              <a:t>používání faktů a objektivních </a:t>
            </a:r>
            <a:r>
              <a:rPr lang="cs-CZ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údajů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statistické 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</a:rPr>
              <a:t>analýzy a neustálé úsilí zaměřené na optimalizaci podnikatelských procesů.</a:t>
            </a:r>
          </a:p>
        </p:txBody>
      </p:sp>
      <p:sp>
        <p:nvSpPr>
          <p:cNvPr id="29" name="Zkosené hrany 28"/>
          <p:cNvSpPr/>
          <p:nvPr/>
        </p:nvSpPr>
        <p:spPr>
          <a:xfrm>
            <a:off x="192504" y="3007151"/>
            <a:ext cx="1851522" cy="3782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SIX SIGMA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98994" y="3701977"/>
            <a:ext cx="328134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Využití metodiky DMAIC:</a:t>
            </a:r>
          </a:p>
          <a:p>
            <a:r>
              <a:rPr lang="cs-CZ" sz="3200" b="1" dirty="0" err="1" smtClean="0"/>
              <a:t>D</a:t>
            </a:r>
            <a:r>
              <a:rPr lang="cs-CZ" sz="2400" dirty="0" err="1" smtClean="0"/>
              <a:t>efine</a:t>
            </a:r>
            <a:r>
              <a:rPr lang="cs-CZ" sz="2400" dirty="0" smtClean="0"/>
              <a:t> (definuj)</a:t>
            </a:r>
          </a:p>
          <a:p>
            <a:r>
              <a:rPr lang="cs-CZ" sz="3200" b="1" dirty="0" err="1" smtClean="0"/>
              <a:t>M</a:t>
            </a:r>
            <a:r>
              <a:rPr lang="cs-CZ" sz="2400" dirty="0" err="1" smtClean="0"/>
              <a:t>esure</a:t>
            </a:r>
            <a:r>
              <a:rPr lang="cs-CZ" sz="2400" dirty="0" smtClean="0"/>
              <a:t> (měř)</a:t>
            </a:r>
          </a:p>
          <a:p>
            <a:r>
              <a:rPr lang="cs-CZ" sz="3200" b="1" dirty="0" smtClean="0"/>
              <a:t>A</a:t>
            </a:r>
            <a:r>
              <a:rPr lang="cs-CZ" sz="2400" dirty="0" smtClean="0"/>
              <a:t>nalyse (analyzuj)</a:t>
            </a:r>
          </a:p>
          <a:p>
            <a:r>
              <a:rPr lang="cs-CZ" sz="3200" b="1" dirty="0" err="1" smtClean="0"/>
              <a:t>I</a:t>
            </a:r>
            <a:r>
              <a:rPr lang="cs-CZ" sz="2400" dirty="0" err="1" smtClean="0"/>
              <a:t>mprove</a:t>
            </a:r>
            <a:r>
              <a:rPr lang="cs-CZ" sz="2400" dirty="0" smtClean="0"/>
              <a:t> (zlepšuj)</a:t>
            </a:r>
          </a:p>
          <a:p>
            <a:r>
              <a:rPr lang="cs-CZ" sz="3200" b="1" dirty="0" err="1" smtClean="0"/>
              <a:t>C</a:t>
            </a:r>
            <a:r>
              <a:rPr lang="cs-CZ" sz="2400" dirty="0" err="1" smtClean="0"/>
              <a:t>ontrol</a:t>
            </a:r>
            <a:r>
              <a:rPr lang="cs-CZ" sz="2400" dirty="0" smtClean="0"/>
              <a:t> (řiď)</a:t>
            </a:r>
            <a:endParaRPr lang="cs-CZ" sz="2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206018" y="4554877"/>
            <a:ext cx="3220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6 Sigma procesy produkují méně než 3,4 chyb na milión příležitostí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521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7"/>
            <a:ext cx="9322753" cy="13255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5S - </a:t>
            </a:r>
            <a:r>
              <a:rPr lang="cs-CZ" sz="4000" dirty="0"/>
              <a:t>Metodika pro eliminaci plýtvání na pracovišti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3324216"/>
            <a:ext cx="155608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5S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15411" y="1176737"/>
            <a:ext cx="876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5S zpřehledňuje a zjednodušuje pracoviště</a:t>
            </a:r>
            <a:r>
              <a:rPr lang="cs-CZ" sz="2800" b="1" dirty="0" smtClean="0"/>
              <a:t>.</a:t>
            </a:r>
          </a:p>
          <a:p>
            <a:r>
              <a:rPr lang="cs-CZ" sz="2800" b="1" dirty="0" smtClean="0"/>
              <a:t>1S</a:t>
            </a:r>
            <a:r>
              <a:rPr lang="cs-CZ" sz="2800" dirty="0" smtClean="0"/>
              <a:t> </a:t>
            </a:r>
            <a:r>
              <a:rPr lang="cs-CZ" sz="2800" dirty="0"/>
              <a:t>- </a:t>
            </a:r>
            <a:r>
              <a:rPr lang="cs-CZ" sz="2800" dirty="0" err="1"/>
              <a:t>Seiry</a:t>
            </a:r>
            <a:r>
              <a:rPr lang="cs-CZ" sz="2800" dirty="0"/>
              <a:t> - nechat na pracovišti jen nutné věci, </a:t>
            </a:r>
            <a:endParaRPr lang="cs-CZ" sz="2800" dirty="0" smtClean="0"/>
          </a:p>
          <a:p>
            <a:r>
              <a:rPr lang="cs-CZ" sz="2800" b="1" dirty="0" smtClean="0"/>
              <a:t>2S</a:t>
            </a:r>
            <a:r>
              <a:rPr lang="cs-CZ" sz="2800" dirty="0" smtClean="0"/>
              <a:t> </a:t>
            </a:r>
            <a:r>
              <a:rPr lang="cs-CZ" sz="2800" dirty="0"/>
              <a:t>- </a:t>
            </a:r>
            <a:r>
              <a:rPr lang="cs-CZ" sz="2800" dirty="0" err="1"/>
              <a:t>Seiton</a:t>
            </a:r>
            <a:r>
              <a:rPr lang="cs-CZ" sz="2800" dirty="0"/>
              <a:t> – vyjasnit si posloupnost pracovních kroků, </a:t>
            </a:r>
            <a:endParaRPr lang="cs-CZ" sz="2800" dirty="0" smtClean="0"/>
          </a:p>
          <a:p>
            <a:r>
              <a:rPr lang="cs-CZ" sz="2800" b="1" dirty="0" smtClean="0"/>
              <a:t>3S</a:t>
            </a:r>
            <a:r>
              <a:rPr lang="cs-CZ" sz="2800" dirty="0" smtClean="0"/>
              <a:t> </a:t>
            </a:r>
            <a:r>
              <a:rPr lang="cs-CZ" sz="2800" dirty="0"/>
              <a:t>- </a:t>
            </a:r>
            <a:r>
              <a:rPr lang="cs-CZ" sz="2800" dirty="0" err="1"/>
              <a:t>Seiso</a:t>
            </a:r>
            <a:r>
              <a:rPr lang="cs-CZ" sz="2800" dirty="0"/>
              <a:t> - vracet nástroje na své místo, </a:t>
            </a:r>
            <a:endParaRPr lang="cs-CZ" sz="2800" dirty="0" smtClean="0"/>
          </a:p>
          <a:p>
            <a:r>
              <a:rPr lang="cs-CZ" sz="2800" b="1" dirty="0" smtClean="0"/>
              <a:t>4S </a:t>
            </a:r>
            <a:r>
              <a:rPr lang="cs-CZ" sz="2800" dirty="0"/>
              <a:t>- </a:t>
            </a:r>
            <a:r>
              <a:rPr lang="cs-CZ" sz="2800" dirty="0" err="1"/>
              <a:t>Seiketsu</a:t>
            </a:r>
            <a:r>
              <a:rPr lang="cs-CZ" sz="2800" dirty="0"/>
              <a:t> – znát předchozí 3S. </a:t>
            </a:r>
            <a:endParaRPr lang="cs-CZ" sz="2800" dirty="0" smtClean="0"/>
          </a:p>
          <a:p>
            <a:r>
              <a:rPr lang="cs-CZ" sz="2800" b="1" dirty="0" smtClean="0"/>
              <a:t>5S</a:t>
            </a:r>
            <a:r>
              <a:rPr lang="cs-CZ" sz="2800" dirty="0" smtClean="0"/>
              <a:t> </a:t>
            </a:r>
            <a:r>
              <a:rPr lang="cs-CZ" sz="2800" dirty="0"/>
              <a:t>- </a:t>
            </a:r>
            <a:r>
              <a:rPr lang="cs-CZ" sz="2800" dirty="0" err="1"/>
              <a:t>Shitsuke</a:t>
            </a:r>
            <a:r>
              <a:rPr lang="cs-CZ" sz="2800" dirty="0"/>
              <a:t> – udržet pořádek na pracovišti.</a:t>
            </a: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75" y="3854393"/>
            <a:ext cx="3916907" cy="2972126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2838734" y="4763069"/>
            <a:ext cx="216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6S - bezpečnost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053385" y="5772955"/>
            <a:ext cx="1794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7S - ekologie</a:t>
            </a:r>
          </a:p>
        </p:txBody>
      </p:sp>
    </p:spTree>
    <p:extLst>
      <p:ext uri="{BB962C8B-B14F-4D97-AF65-F5344CB8AC3E}">
        <p14:creationId xmlns:p14="http://schemas.microsoft.com/office/powerpoint/2010/main" val="6454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7"/>
            <a:ext cx="9322753" cy="132556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KAIZEN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3597894"/>
            <a:ext cx="155608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KAIZEN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15411" y="1176737"/>
            <a:ext cx="87676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Kaizen</a:t>
            </a:r>
            <a:r>
              <a:rPr lang="cs-CZ" sz="2800" dirty="0"/>
              <a:t> jako výraz je složený ze dvou slov „</a:t>
            </a:r>
            <a:r>
              <a:rPr lang="cs-CZ" sz="2800" dirty="0" err="1"/>
              <a:t>kai</a:t>
            </a:r>
            <a:r>
              <a:rPr lang="cs-CZ" sz="2800" dirty="0"/>
              <a:t>“ - změna a „zen“ - dobrý, lepší, což sumárně znamená změna k lepšímu. </a:t>
            </a: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Kaizen</a:t>
            </a:r>
            <a:r>
              <a:rPr lang="cs-CZ" sz="2800" dirty="0" smtClean="0"/>
              <a:t> </a:t>
            </a:r>
            <a:r>
              <a:rPr lang="cs-CZ" sz="2800" dirty="0"/>
              <a:t>je systém kontinu­álního zlepšování </a:t>
            </a:r>
            <a:r>
              <a:rPr lang="cs-CZ" sz="2800" dirty="0" smtClean="0"/>
              <a:t>zahrnující </a:t>
            </a:r>
            <a:r>
              <a:rPr lang="cs-CZ" sz="2800" dirty="0"/>
              <a:t>jak dělníky, tak i manažery.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Kaizen</a:t>
            </a:r>
            <a:r>
              <a:rPr lang="cs-CZ" sz="2800" dirty="0" smtClean="0"/>
              <a:t> </a:t>
            </a:r>
            <a:r>
              <a:rPr lang="cs-CZ" sz="2800" dirty="0"/>
              <a:t>je způsob života, životní filozofie, která se nedá mechanicky přenést do jiného prostředí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257" y="2416218"/>
            <a:ext cx="3147272" cy="15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65125"/>
            <a:ext cx="54864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noProof="1">
                <a:ea typeface="+mn-ea"/>
                <a:cs typeface="+mn-cs"/>
              </a:rPr>
              <a:t>Logistické náklady </a:t>
            </a:r>
            <a:br>
              <a:rPr lang="cs-CZ" sz="3200" b="1" noProof="1">
                <a:ea typeface="+mn-ea"/>
                <a:cs typeface="+mn-cs"/>
              </a:rPr>
            </a:br>
            <a:r>
              <a:rPr lang="cs-CZ" sz="3200" b="1" noProof="1">
                <a:ea typeface="+mn-ea"/>
                <a:cs typeface="+mn-cs"/>
              </a:rPr>
              <a:t>spojené se zásobami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28800"/>
            <a:ext cx="6000750" cy="43434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Náklady na pořízení zásoby</a:t>
            </a:r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Náklady spojené s udržováním zásoby</a:t>
            </a:r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Náklady z titulu rizik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53150" y="612779"/>
            <a:ext cx="5143500" cy="1920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sz="2800" dirty="0"/>
              <a:t>nákupní proces (administrativu)</a:t>
            </a:r>
          </a:p>
          <a:p>
            <a:r>
              <a:rPr lang="cs-CZ" sz="2800" dirty="0"/>
              <a:t>dopravu</a:t>
            </a:r>
          </a:p>
          <a:p>
            <a:r>
              <a:rPr lang="cs-CZ" sz="2800" dirty="0"/>
              <a:t>přejímku, kontrolu</a:t>
            </a:r>
          </a:p>
          <a:p>
            <a:r>
              <a:rPr lang="cs-CZ" sz="2800" dirty="0"/>
              <a:t>seřízení, přestavení strojů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72250" y="3532187"/>
            <a:ext cx="4781550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300" dirty="0"/>
              <a:t>Provozní skladovací náklady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300" dirty="0" smtClean="0"/>
              <a:t>Ztráty </a:t>
            </a:r>
            <a:r>
              <a:rPr lang="cs-CZ" sz="3300" dirty="0"/>
              <a:t>vázáním </a:t>
            </a:r>
            <a:r>
              <a:rPr lang="cs-CZ" sz="3300" dirty="0" smtClean="0"/>
              <a:t>kapitálu</a:t>
            </a:r>
            <a:r>
              <a:rPr lang="cs-CZ" dirty="0" smtClean="0"/>
              <a:t>	</a:t>
            </a:r>
            <a:endParaRPr lang="cs-CZ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14900" y="4911726"/>
            <a:ext cx="6381750" cy="1681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sz="2800" dirty="0"/>
              <a:t>Manka</a:t>
            </a:r>
          </a:p>
          <a:p>
            <a:r>
              <a:rPr lang="cs-CZ" sz="2800" dirty="0"/>
              <a:t>Škody</a:t>
            </a:r>
          </a:p>
          <a:p>
            <a:r>
              <a:rPr lang="cs-CZ" sz="2800" dirty="0"/>
              <a:t>Pojistné</a:t>
            </a:r>
          </a:p>
          <a:p>
            <a:r>
              <a:rPr lang="cs-CZ" sz="2800" dirty="0"/>
              <a:t>Ztráty z předčasného vyčerpání zásob</a:t>
            </a:r>
          </a:p>
        </p:txBody>
      </p:sp>
    </p:spTree>
    <p:extLst>
      <p:ext uri="{BB962C8B-B14F-4D97-AF65-F5344CB8AC3E}">
        <p14:creationId xmlns:p14="http://schemas.microsoft.com/office/powerpoint/2010/main" val="273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SMED - </a:t>
            </a:r>
            <a:r>
              <a:rPr lang="cs-CZ" sz="4000" dirty="0"/>
              <a:t>Single </a:t>
            </a:r>
            <a:r>
              <a:rPr lang="cs-CZ" sz="4000" dirty="0" err="1"/>
              <a:t>Minute</a:t>
            </a:r>
            <a:r>
              <a:rPr lang="cs-CZ" sz="4000" dirty="0"/>
              <a:t> Exchange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Dies</a:t>
            </a:r>
            <a:r>
              <a:rPr lang="cs-CZ" sz="40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3908251"/>
            <a:ext cx="155608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SMED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15411" y="1176737"/>
            <a:ext cx="9720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</a:t>
            </a:r>
            <a:r>
              <a:rPr lang="cs-CZ" sz="2800" b="1" dirty="0"/>
              <a:t>to metoda na zkracování časů přetypování výrobních zařízení. </a:t>
            </a:r>
            <a:endParaRPr lang="cs-CZ" sz="2800" b="1" dirty="0" smtClean="0"/>
          </a:p>
          <a:p>
            <a:r>
              <a:rPr lang="cs-CZ" sz="2800" dirty="0" smtClean="0"/>
              <a:t>Jde </a:t>
            </a:r>
            <a:r>
              <a:rPr lang="cs-CZ" sz="2800" dirty="0"/>
              <a:t>např. o zkracování časů na výměnu formy na lisu, přetypování výrobní linky </a:t>
            </a:r>
            <a:r>
              <a:rPr lang="cs-CZ" sz="2800" dirty="0" smtClean="0"/>
              <a:t>nebo obráběcího stroje</a:t>
            </a:r>
          </a:p>
          <a:p>
            <a:r>
              <a:rPr lang="cs-CZ" sz="2800" dirty="0" smtClean="0"/>
              <a:t>Obvykle se provádí v týmu </a:t>
            </a:r>
            <a:r>
              <a:rPr lang="cs-CZ" sz="2800" dirty="0"/>
              <a:t>organizováním několika workshopů.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99245" y="3762673"/>
            <a:ext cx="533626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Analýza přestavby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Klasifikace činností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Odstranění plýtvání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Přesunutí činností do externí přestavby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Zkrácení vnitřní přestavby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Zkrácení externí přestavby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Standardy a trénink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Kaizen</a:t>
            </a:r>
            <a:r>
              <a:rPr lang="cs-CZ" sz="2400" dirty="0"/>
              <a:t> – kontinuální zlepšování</a:t>
            </a:r>
          </a:p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255173" y="3219779"/>
            <a:ext cx="164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POSTUP:</a:t>
            </a:r>
            <a:endParaRPr lang="cs-CZ" sz="32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10" y="3489005"/>
            <a:ext cx="3842675" cy="27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LEAN – </a:t>
            </a:r>
            <a:r>
              <a:rPr lang="cs-CZ" sz="4000" dirty="0" smtClean="0"/>
              <a:t>štíhlá výroba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4212789"/>
            <a:ext cx="155608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LEAN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15411" y="1176737"/>
            <a:ext cx="972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latin typeface="Arial" panose="020B0604020202020204" pitchFamily="34" charset="0"/>
              </a:rPr>
              <a:t>Pojem „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lean</a:t>
            </a:r>
            <a:r>
              <a:rPr lang="cs-CZ" altLang="cs-CZ" sz="2800" dirty="0" smtClean="0">
                <a:latin typeface="Arial" panose="020B0604020202020204" pitchFamily="34" charset="0"/>
              </a:rPr>
              <a:t>“, </a:t>
            </a:r>
            <a:r>
              <a:rPr lang="cs-CZ" altLang="cs-CZ" sz="2800" dirty="0">
                <a:latin typeface="Arial" panose="020B0604020202020204" pitchFamily="34" charset="0"/>
              </a:rPr>
              <a:t>resp. </a:t>
            </a:r>
            <a:r>
              <a:rPr lang="cs-CZ" altLang="cs-CZ" sz="2800" dirty="0" smtClean="0">
                <a:latin typeface="Arial" panose="020B0604020202020204" pitchFamily="34" charset="0"/>
              </a:rPr>
              <a:t>„štíhlý</a:t>
            </a:r>
            <a:r>
              <a:rPr lang="cs-CZ" altLang="cs-CZ" sz="2800" dirty="0">
                <a:latin typeface="Arial" panose="020B0604020202020204" pitchFamily="34" charset="0"/>
              </a:rPr>
              <a:t>", </a:t>
            </a:r>
            <a:r>
              <a:rPr lang="cs-CZ" altLang="cs-CZ" sz="2800" dirty="0" smtClean="0">
                <a:latin typeface="Arial" panose="020B0604020202020204" pitchFamily="34" charset="0"/>
              </a:rPr>
              <a:t>vznikl </a:t>
            </a:r>
            <a:r>
              <a:rPr lang="cs-CZ" altLang="cs-CZ" sz="2800" dirty="0">
                <a:latin typeface="Arial" panose="020B0604020202020204" pitchFamily="34" charset="0"/>
              </a:rPr>
              <a:t>v </a:t>
            </a:r>
            <a:r>
              <a:rPr lang="cs-CZ" altLang="cs-CZ" sz="2800" dirty="0" smtClean="0">
                <a:latin typeface="Arial" panose="020B0604020202020204" pitchFamily="34" charset="0"/>
              </a:rPr>
              <a:t>90. </a:t>
            </a:r>
            <a:r>
              <a:rPr lang="cs-CZ" altLang="cs-CZ" sz="2800" dirty="0">
                <a:latin typeface="Arial" panose="020B0604020202020204" pitchFamily="34" charset="0"/>
              </a:rPr>
              <a:t>letech minulého století na MIT v </a:t>
            </a:r>
            <a:r>
              <a:rPr lang="cs-CZ" altLang="cs-CZ" sz="2800" dirty="0" err="1">
                <a:latin typeface="Arial" panose="020B0604020202020204" pitchFamily="34" charset="0"/>
              </a:rPr>
              <a:t>Bostnu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08726" y="2130844"/>
            <a:ext cx="88090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Filozofie štíhlé výroby je založená na myšlence </a:t>
            </a:r>
            <a:r>
              <a:rPr lang="cs-CZ" altLang="cs-CZ" sz="2400" b="1" dirty="0">
                <a:latin typeface="Arial" panose="020B0604020202020204" pitchFamily="34" charset="0"/>
              </a:rPr>
              <a:t>zkrácení času </a:t>
            </a:r>
            <a:r>
              <a:rPr lang="cs-CZ" altLang="cs-CZ" sz="2400" dirty="0">
                <a:latin typeface="Arial" panose="020B0604020202020204" pitchFamily="34" charset="0"/>
              </a:rPr>
              <a:t>mezi zákazníkem a dodavatelem, </a:t>
            </a:r>
            <a:r>
              <a:rPr lang="cs-CZ" altLang="cs-CZ" sz="2400" b="1" dirty="0">
                <a:latin typeface="Arial" panose="020B0604020202020204" pitchFamily="34" charset="0"/>
              </a:rPr>
              <a:t>eliminací plýtvání</a:t>
            </a:r>
            <a:r>
              <a:rPr lang="cs-CZ" altLang="cs-CZ" sz="2400" dirty="0">
                <a:latin typeface="Arial" panose="020B0604020202020204" pitchFamily="34" charset="0"/>
              </a:rPr>
              <a:t> v řetězci mezi nimi. Myšlenka štíhlé výroby se zaměřuje především na zvyšování hodnoty, která je definovaná požadavkem zákazníka.</a:t>
            </a:r>
          </a:p>
          <a:p>
            <a:endParaRPr lang="cs-CZ" dirty="0"/>
          </a:p>
        </p:txBody>
      </p:sp>
      <p:pic>
        <p:nvPicPr>
          <p:cNvPr id="32" name="Picture 2" descr="http://www.ipaslovakia.sk/UserFiles/Image/SK/Stihla_vyroba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21" y="3641265"/>
            <a:ext cx="6358288" cy="32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LEAN – </a:t>
            </a:r>
            <a:r>
              <a:rPr lang="cs-CZ" sz="4000" dirty="0" smtClean="0"/>
              <a:t>dosažitelné přínosy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4212789"/>
            <a:ext cx="155608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LEAN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1" name="Zástupný symbol pro obsah 2"/>
          <p:cNvSpPr>
            <a:spLocks noGrp="1"/>
          </p:cNvSpPr>
          <p:nvPr>
            <p:ph idx="1"/>
          </p:nvPr>
        </p:nvSpPr>
        <p:spPr>
          <a:xfrm>
            <a:off x="2462284" y="1205055"/>
            <a:ext cx="94795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 knize „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Machine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" od p. </a:t>
            </a:r>
            <a:r>
              <a:rPr lang="cs-CZ" dirty="0" err="1"/>
              <a:t>Womacka</a:t>
            </a:r>
            <a:r>
              <a:rPr lang="cs-CZ" dirty="0"/>
              <a:t>, p. </a:t>
            </a:r>
            <a:r>
              <a:rPr lang="cs-CZ" dirty="0" err="1"/>
              <a:t>Jonesa</a:t>
            </a:r>
            <a:r>
              <a:rPr lang="cs-CZ" dirty="0"/>
              <a:t> a p. </a:t>
            </a:r>
            <a:r>
              <a:rPr lang="cs-CZ" dirty="0" err="1"/>
              <a:t>Roosa</a:t>
            </a:r>
            <a:r>
              <a:rPr lang="cs-CZ" dirty="0"/>
              <a:t> (podíleli se na vzniku pojmu „štíhlý"), je psáno, že správnou implementací metod štíhlé výroby můžeme dosáhnout následující parametry:</a:t>
            </a:r>
          </a:p>
          <a:p>
            <a:r>
              <a:rPr lang="cs-CZ" dirty="0"/>
              <a:t>Polovinu hodin lidského úsilí ve výrobě</a:t>
            </a:r>
          </a:p>
          <a:p>
            <a:r>
              <a:rPr lang="cs-CZ" dirty="0"/>
              <a:t>Polovinu zmetků na výstupu</a:t>
            </a:r>
          </a:p>
          <a:p>
            <a:r>
              <a:rPr lang="cs-CZ" dirty="0"/>
              <a:t>Polovinu investic do strojů, zařízení a nástrojů</a:t>
            </a:r>
          </a:p>
          <a:p>
            <a:r>
              <a:rPr lang="cs-CZ" dirty="0"/>
              <a:t>Třetinu hodin práce inženýrů</a:t>
            </a:r>
          </a:p>
          <a:p>
            <a:r>
              <a:rPr lang="cs-CZ" dirty="0"/>
              <a:t>Polovinu prostoru při stejném výstupu</a:t>
            </a:r>
          </a:p>
          <a:p>
            <a:r>
              <a:rPr lang="cs-CZ" dirty="0"/>
              <a:t>Redukci zásob na desetinu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SRM – </a:t>
            </a:r>
            <a:r>
              <a:rPr lang="cs-CZ" sz="4000" dirty="0" err="1"/>
              <a:t>Customer</a:t>
            </a:r>
            <a:r>
              <a:rPr lang="cs-CZ" sz="4000" dirty="0"/>
              <a:t> </a:t>
            </a:r>
            <a:r>
              <a:rPr lang="cs-CZ" sz="4000" dirty="0" err="1"/>
              <a:t>Relationship</a:t>
            </a:r>
            <a:r>
              <a:rPr lang="cs-CZ" sz="4000" dirty="0"/>
              <a:t> Management</a:t>
            </a:r>
            <a:r>
              <a:rPr lang="cs-CZ" sz="4000" b="1" dirty="0" smtClean="0"/>
              <a:t> 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3" y="4529819"/>
            <a:ext cx="1556085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SRM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1" name="Zástupný symbol pro obsah 2"/>
          <p:cNvSpPr>
            <a:spLocks noGrp="1"/>
          </p:cNvSpPr>
          <p:nvPr>
            <p:ph idx="1"/>
          </p:nvPr>
        </p:nvSpPr>
        <p:spPr>
          <a:xfrm>
            <a:off x="2462284" y="1205055"/>
            <a:ext cx="94795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Hlavní úlohou CRM je podpora obchodních procesů – vytváření vztahů se zákazníkem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Myšlenka CRM spočívá v dostupnosti informací v celé společnosti tak, že každý výrobek nebo služba je k dispozici zákazníkovi. CRM zahrnuje, že každý zaměstnanec podniku se orientuje na splnění požadavků zákazníka.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MILKRUN 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5" y="5147930"/>
            <a:ext cx="1786421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MILKRUN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1" name="Zástupný symbol pro obsah 2"/>
          <p:cNvSpPr>
            <a:spLocks noGrp="1"/>
          </p:cNvSpPr>
          <p:nvPr>
            <p:ph idx="1"/>
          </p:nvPr>
        </p:nvSpPr>
        <p:spPr>
          <a:xfrm>
            <a:off x="2462284" y="1205055"/>
            <a:ext cx="9479507" cy="1074121"/>
          </a:xfrm>
        </p:spPr>
        <p:txBody>
          <a:bodyPr>
            <a:normAutofit/>
          </a:bodyPr>
          <a:lstStyle/>
          <a:p>
            <a:r>
              <a:rPr lang="cs-CZ" dirty="0"/>
              <a:t>Rozvoz materiálu ze skladu po přesně určených logistických trasách s přesným harmonogramem </a:t>
            </a:r>
            <a:r>
              <a:rPr lang="cs-CZ" dirty="0" smtClean="0"/>
              <a:t>dodávek</a:t>
            </a:r>
            <a:endParaRPr lang="cs-CZ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93" y="2140654"/>
            <a:ext cx="7480328" cy="42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POKA JOKE 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5" y="5459832"/>
            <a:ext cx="1950194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POKA JOKE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456596" y="1978025"/>
            <a:ext cx="90496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Metoda zaměřená na včasné odhalení chyb a následné zabránění jejich následkům, např. zmetkům a chybám. Volným překladem do češtiny může být výraz „</a:t>
            </a:r>
            <a:r>
              <a:rPr lang="cs-CZ" dirty="0" err="1" smtClean="0"/>
              <a:t>blbuvzdornost</a:t>
            </a:r>
            <a:r>
              <a:rPr lang="cs-CZ" dirty="0" smtClean="0"/>
              <a:t>".</a:t>
            </a:r>
          </a:p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to poměrně jednoduchý a efektivní </a:t>
            </a:r>
            <a:r>
              <a:rPr lang="cs-CZ" b="1" dirty="0" smtClean="0"/>
              <a:t>systém</a:t>
            </a:r>
            <a:r>
              <a:rPr lang="cs-CZ" dirty="0" smtClean="0"/>
              <a:t>, v rámci metod budování štíhlého zařízení, </a:t>
            </a:r>
            <a:r>
              <a:rPr lang="cs-CZ" b="1" dirty="0" smtClean="0"/>
              <a:t>na redukování neúmyslných a nechtěných chyb</a:t>
            </a:r>
            <a:r>
              <a:rPr lang="cs-CZ" dirty="0" smtClean="0"/>
              <a:t>, způsobených lidským faktorem. Principem je instalace pomocných prvků, případně úprava pracoviště tak, aby bylo možné provádět operaci „jen správně" tj., aby nebylo možné dělat chyby. 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VMI  (</a:t>
            </a:r>
            <a:r>
              <a:rPr lang="cs-CZ" sz="4000" dirty="0" err="1" smtClean="0"/>
              <a:t>Vendor</a:t>
            </a:r>
            <a:r>
              <a:rPr lang="cs-CZ" sz="4000" dirty="0" smtClean="0"/>
              <a:t> </a:t>
            </a:r>
            <a:r>
              <a:rPr lang="cs-CZ" sz="4000" dirty="0"/>
              <a:t>Management </a:t>
            </a:r>
            <a:r>
              <a:rPr lang="cs-CZ" sz="4000" dirty="0" err="1" smtClean="0"/>
              <a:t>Inventory</a:t>
            </a:r>
            <a:r>
              <a:rPr lang="cs-CZ" sz="4000" dirty="0" smtClean="0"/>
              <a:t>)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5747915"/>
            <a:ext cx="1556083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VMI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351888" y="982510"/>
            <a:ext cx="9049603" cy="2272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Dodavatelem řízená zásoba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Plánování </a:t>
            </a:r>
            <a:r>
              <a:rPr lang="cs-CZ" dirty="0"/>
              <a:t>úrovně zásob a doplnění skladu je v tomto konceptu zodpovědností dodavatelů.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Tento </a:t>
            </a:r>
            <a:r>
              <a:rPr lang="cs-CZ" dirty="0"/>
              <a:t>systém </a:t>
            </a:r>
            <a:r>
              <a:rPr lang="cs-CZ" dirty="0" smtClean="0"/>
              <a:t>zvýší </a:t>
            </a:r>
            <a:r>
              <a:rPr lang="cs-CZ" dirty="0"/>
              <a:t>flexibilitu </a:t>
            </a:r>
            <a:r>
              <a:rPr lang="cs-CZ" dirty="0" smtClean="0"/>
              <a:t>dodavatelů </a:t>
            </a:r>
            <a:r>
              <a:rPr lang="cs-CZ" dirty="0"/>
              <a:t>a umožní jim vyrovnávat krátkodobé výkyvy v požadavcích zákazníků. </a:t>
            </a:r>
          </a:p>
        </p:txBody>
      </p:sp>
      <p:pic>
        <p:nvPicPr>
          <p:cNvPr id="28" name="Picture 2" descr="http://www.ipaczech.cz/UserFiles/Image/Monika/V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93" y="3138985"/>
            <a:ext cx="6372779" cy="36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WMS  (</a:t>
            </a:r>
            <a:r>
              <a:rPr lang="cs-CZ" sz="3600" dirty="0" err="1"/>
              <a:t>Warehouse</a:t>
            </a:r>
            <a:r>
              <a:rPr lang="cs-CZ" sz="3600" dirty="0"/>
              <a:t> Management </a:t>
            </a:r>
            <a:r>
              <a:rPr lang="cs-CZ" sz="3600" dirty="0" err="1"/>
              <a:t>System</a:t>
            </a:r>
            <a:r>
              <a:rPr lang="cs-CZ" sz="4000" dirty="0" smtClean="0"/>
              <a:t>)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4" y="6052453"/>
            <a:ext cx="1556083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WMS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133523" y="972522"/>
            <a:ext cx="9344244" cy="3277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Softwarový systém, který </a:t>
            </a:r>
            <a:r>
              <a:rPr lang="cs-CZ" b="1" dirty="0" smtClean="0"/>
              <a:t>integruje </a:t>
            </a:r>
            <a:r>
              <a:rPr lang="cs-CZ" b="1" dirty="0"/>
              <a:t>následující funkcionalitu:</a:t>
            </a:r>
          </a:p>
          <a:p>
            <a:r>
              <a:rPr lang="cs-CZ" dirty="0"/>
              <a:t>definice a evidence úložných míst ve skladu, tzv. mapa skladu</a:t>
            </a:r>
          </a:p>
          <a:p>
            <a:r>
              <a:rPr lang="cs-CZ" dirty="0"/>
              <a:t>pokrytí většiny standartních skladových procesů (příjem, </a:t>
            </a:r>
            <a:r>
              <a:rPr lang="cs-CZ" dirty="0" err="1"/>
              <a:t>zaskladnění</a:t>
            </a:r>
            <a:r>
              <a:rPr lang="cs-CZ" dirty="0"/>
              <a:t>, vychystání, expedice, inventury atd.)</a:t>
            </a:r>
          </a:p>
          <a:p>
            <a:r>
              <a:rPr lang="cs-CZ" dirty="0"/>
              <a:t>online dostupnost informací o celém skladu - stavy skladu na jednotlivých úložných místech, informaci o stavu libovolného zboží atd.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87863" y="4346679"/>
            <a:ext cx="870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Hardwarové </a:t>
            </a:r>
            <a:r>
              <a:rPr lang="cs-CZ" sz="2400" b="1" dirty="0"/>
              <a:t>prostředky: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bezdrátová síť (běžně </a:t>
            </a:r>
            <a:r>
              <a:rPr lang="cs-CZ" sz="2400" dirty="0" err="1"/>
              <a:t>WiFi</a:t>
            </a:r>
            <a:r>
              <a:rPr lang="cs-CZ" sz="2400" dirty="0"/>
              <a:t> v pásmu 2.4GHz nebo 5GHz)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přenosné (ruční) a vozíkové terminály, případně terminály pro hlasové vychystání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tiskárny etiket a čárových kódů - mobilní a/nebo stacionární</a:t>
            </a:r>
          </a:p>
          <a:p>
            <a:endParaRPr lang="cs-CZ" sz="2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84" y="4250339"/>
            <a:ext cx="20288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889" y="184048"/>
            <a:ext cx="9322753" cy="1021008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Dynamická simulace logistických procesů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506" y="234347"/>
            <a:ext cx="15560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MRP II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ERP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APS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OPT, TOC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CIM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KANBAN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JIT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SCM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SIX SIGMA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KAIZEN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SMED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LEAN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SMR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DBR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MILKRUN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POKA YOKE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VMI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WMS</a:t>
            </a:r>
          </a:p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DYN. SIMUL.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505" y="291497"/>
            <a:ext cx="1556083" cy="6395053"/>
            <a:chOff x="4204111" y="234347"/>
            <a:chExt cx="1556083" cy="8085371"/>
          </a:xfrm>
        </p:grpSpPr>
        <p:sp>
          <p:nvSpPr>
            <p:cNvPr id="6" name="Zkosené hrany 5"/>
            <p:cNvSpPr/>
            <p:nvPr/>
          </p:nvSpPr>
          <p:spPr>
            <a:xfrm>
              <a:off x="4204111" y="23434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4204111" y="61935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kosené hrany 7"/>
            <p:cNvSpPr/>
            <p:nvPr/>
          </p:nvSpPr>
          <p:spPr>
            <a:xfrm>
              <a:off x="4204111" y="100436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kosené hrany 8"/>
            <p:cNvSpPr/>
            <p:nvPr/>
          </p:nvSpPr>
          <p:spPr>
            <a:xfrm>
              <a:off x="4204111" y="138941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kosené hrany 9"/>
            <p:cNvSpPr/>
            <p:nvPr/>
          </p:nvSpPr>
          <p:spPr>
            <a:xfrm>
              <a:off x="4204111" y="177442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kosené hrany 10"/>
            <p:cNvSpPr/>
            <p:nvPr/>
          </p:nvSpPr>
          <p:spPr>
            <a:xfrm>
              <a:off x="4204111" y="215946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kosené hrany 11"/>
            <p:cNvSpPr/>
            <p:nvPr/>
          </p:nvSpPr>
          <p:spPr>
            <a:xfrm>
              <a:off x="4204111" y="254446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kosené hrany 12"/>
            <p:cNvSpPr/>
            <p:nvPr/>
          </p:nvSpPr>
          <p:spPr>
            <a:xfrm>
              <a:off x="4204111" y="292950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kosené hrany 13"/>
            <p:cNvSpPr/>
            <p:nvPr/>
          </p:nvSpPr>
          <p:spPr>
            <a:xfrm>
              <a:off x="4204111" y="331448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kosené hrany 14"/>
            <p:cNvSpPr/>
            <p:nvPr/>
          </p:nvSpPr>
          <p:spPr>
            <a:xfrm>
              <a:off x="4204111" y="369949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4204111" y="4084505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kosené hrany 16"/>
            <p:cNvSpPr/>
            <p:nvPr/>
          </p:nvSpPr>
          <p:spPr>
            <a:xfrm>
              <a:off x="4204111" y="446955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kosené hrany 17"/>
            <p:cNvSpPr/>
            <p:nvPr/>
          </p:nvSpPr>
          <p:spPr>
            <a:xfrm>
              <a:off x="4204111" y="48545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kosené hrany 18"/>
            <p:cNvSpPr/>
            <p:nvPr/>
          </p:nvSpPr>
          <p:spPr>
            <a:xfrm>
              <a:off x="4204111" y="5239600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kosené hrany 19"/>
            <p:cNvSpPr/>
            <p:nvPr/>
          </p:nvSpPr>
          <p:spPr>
            <a:xfrm>
              <a:off x="4204111" y="56246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Zkosené hrany 20"/>
            <p:cNvSpPr/>
            <p:nvPr/>
          </p:nvSpPr>
          <p:spPr>
            <a:xfrm>
              <a:off x="4204111" y="6009641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kosené hrany 21"/>
            <p:cNvSpPr/>
            <p:nvPr/>
          </p:nvSpPr>
          <p:spPr>
            <a:xfrm>
              <a:off x="4204111" y="639462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kosené hrany 22"/>
            <p:cNvSpPr/>
            <p:nvPr/>
          </p:nvSpPr>
          <p:spPr>
            <a:xfrm>
              <a:off x="4204111" y="6779636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Zkosené hrany 23"/>
            <p:cNvSpPr/>
            <p:nvPr/>
          </p:nvSpPr>
          <p:spPr>
            <a:xfrm>
              <a:off x="4204111" y="7164668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kosené hrany 24"/>
            <p:cNvSpPr/>
            <p:nvPr/>
          </p:nvSpPr>
          <p:spPr>
            <a:xfrm>
              <a:off x="4204111" y="7549677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Zkosené hrany 25"/>
            <p:cNvSpPr/>
            <p:nvPr/>
          </p:nvSpPr>
          <p:spPr>
            <a:xfrm>
              <a:off x="4204111" y="7934709"/>
              <a:ext cx="1556083" cy="385009"/>
            </a:xfrm>
            <a:prstGeom prst="bevel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Zkosené hrany 28"/>
          <p:cNvSpPr/>
          <p:nvPr/>
        </p:nvSpPr>
        <p:spPr>
          <a:xfrm>
            <a:off x="192505" y="6369510"/>
            <a:ext cx="3833585" cy="3295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DYNAMICKÁ SIMULACE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133523" y="972523"/>
            <a:ext cx="9344244" cy="187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Dynamická simulace logistických procesů se provádí pomocí specializovaných simulačních SW nástrojů (simul8, </a:t>
            </a:r>
            <a:r>
              <a:rPr lang="cs-CZ" b="1" dirty="0" err="1" smtClean="0"/>
              <a:t>Whitness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Cílem simulace je ověřit a vyhodnotit dynamické chování logistického systému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33523" y="3100100"/>
            <a:ext cx="870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Obecný postup projektů dynamické simulace: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Sestavení kostry modelu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Nastavení parametrů jednotlivých entit modelu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Verifikace modelu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Tvorba a ověřování variant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57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0" y="1194351"/>
            <a:ext cx="11406460" cy="56636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465" y="58790"/>
            <a:ext cx="994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Příklad kostry modelu pro dynamickou simulaci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88439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28575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noProof="1">
                <a:ea typeface="+mn-ea"/>
                <a:cs typeface="+mn-cs"/>
              </a:rPr>
              <a:t>Optimální velikost dávky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76600" y="2057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971800" y="4876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276600" y="2971800"/>
            <a:ext cx="3886200" cy="1905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3657600" y="2590800"/>
            <a:ext cx="3505200" cy="1905000"/>
          </a:xfrm>
          <a:custGeom>
            <a:avLst/>
            <a:gdLst>
              <a:gd name="T0" fmla="*/ 0 w 2208"/>
              <a:gd name="T1" fmla="*/ 0 h 1200"/>
              <a:gd name="T2" fmla="*/ 2147483647 w 2208"/>
              <a:gd name="T3" fmla="*/ 2147483647 h 1200"/>
              <a:gd name="T4" fmla="*/ 2147483647 w 2208"/>
              <a:gd name="T5" fmla="*/ 2147483647 h 1200"/>
              <a:gd name="T6" fmla="*/ 2147483647 w 2208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200"/>
              <a:gd name="T14" fmla="*/ 2208 w 2208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200">
                <a:moveTo>
                  <a:pt x="0" y="0"/>
                </a:moveTo>
                <a:cubicBezTo>
                  <a:pt x="52" y="224"/>
                  <a:pt x="104" y="448"/>
                  <a:pt x="288" y="624"/>
                </a:cubicBezTo>
                <a:cubicBezTo>
                  <a:pt x="472" y="800"/>
                  <a:pt x="784" y="960"/>
                  <a:pt x="1104" y="1056"/>
                </a:cubicBezTo>
                <a:cubicBezTo>
                  <a:pt x="1424" y="1152"/>
                  <a:pt x="1816" y="1176"/>
                  <a:pt x="2208" y="120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3810000" y="2362200"/>
            <a:ext cx="2667000" cy="1016000"/>
          </a:xfrm>
          <a:custGeom>
            <a:avLst/>
            <a:gdLst>
              <a:gd name="T0" fmla="*/ 0 w 1680"/>
              <a:gd name="T1" fmla="*/ 0 h 640"/>
              <a:gd name="T2" fmla="*/ 2147483647 w 1680"/>
              <a:gd name="T3" fmla="*/ 2147483647 h 640"/>
              <a:gd name="T4" fmla="*/ 2147483647 w 1680"/>
              <a:gd name="T5" fmla="*/ 2147483647 h 640"/>
              <a:gd name="T6" fmla="*/ 2147483647 w 1680"/>
              <a:gd name="T7" fmla="*/ 2147483647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640"/>
              <a:gd name="T14" fmla="*/ 1680 w 1680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640">
                <a:moveTo>
                  <a:pt x="0" y="0"/>
                </a:moveTo>
                <a:cubicBezTo>
                  <a:pt x="80" y="164"/>
                  <a:pt x="160" y="328"/>
                  <a:pt x="288" y="432"/>
                </a:cubicBezTo>
                <a:cubicBezTo>
                  <a:pt x="416" y="536"/>
                  <a:pt x="536" y="640"/>
                  <a:pt x="768" y="624"/>
                </a:cubicBezTo>
                <a:cubicBezTo>
                  <a:pt x="1000" y="608"/>
                  <a:pt x="1340" y="472"/>
                  <a:pt x="1680" y="33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953000" y="3352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5699126" y="4991100"/>
            <a:ext cx="150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dirty="0"/>
              <a:t>Velikost dávky</a:t>
            </a:r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 rot="16208466">
            <a:off x="2255838" y="2714625"/>
            <a:ext cx="1477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dirty="0"/>
              <a:t>Roční náklady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851526" y="2174875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/>
              <a:t>Celkové náklady</a:t>
            </a:r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7146925" y="2933700"/>
            <a:ext cx="277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dirty="0"/>
              <a:t>Náklady na udržování zásob</a:t>
            </a:r>
            <a:endParaRPr lang="cs-CZ" sz="2400" dirty="0"/>
          </a:p>
        </p:txBody>
      </p:sp>
      <p:sp>
        <p:nvSpPr>
          <p:cNvPr id="51214" name="Text Box 13"/>
          <p:cNvSpPr txBox="1">
            <a:spLocks noChangeArrowheads="1"/>
          </p:cNvSpPr>
          <p:nvPr/>
        </p:nvSpPr>
        <p:spPr bwMode="auto">
          <a:xfrm>
            <a:off x="6994525" y="4152900"/>
            <a:ext cx="191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dirty="0"/>
              <a:t>Objednací náklady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5867400" y="2590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019800" y="2590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879726" y="5527676"/>
            <a:ext cx="829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/>
              <a:t>EQ = 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86201" y="5257801"/>
            <a:ext cx="688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/>
              <a:t>2PD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946525" y="5680076"/>
            <a:ext cx="52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/>
              <a:t>CV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96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3657600" y="5334000"/>
            <a:ext cx="1066800" cy="762000"/>
          </a:xfrm>
          <a:custGeom>
            <a:avLst/>
            <a:gdLst>
              <a:gd name="T0" fmla="*/ 0 w 672"/>
              <a:gd name="T1" fmla="*/ 2147483647 h 480"/>
              <a:gd name="T2" fmla="*/ 2147483647 w 672"/>
              <a:gd name="T3" fmla="*/ 2147483647 h 480"/>
              <a:gd name="T4" fmla="*/ 2147483647 w 672"/>
              <a:gd name="T5" fmla="*/ 0 h 480"/>
              <a:gd name="T6" fmla="*/ 2147483647 w 67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480"/>
              <a:gd name="T14" fmla="*/ 672 w 67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480">
                <a:moveTo>
                  <a:pt x="0" y="96"/>
                </a:moveTo>
                <a:lnTo>
                  <a:pt x="48" y="480"/>
                </a:lnTo>
                <a:lnTo>
                  <a:pt x="96" y="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18125" y="5451370"/>
            <a:ext cx="2279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 smtClean="0"/>
              <a:t>D… roční </a:t>
            </a:r>
            <a:r>
              <a:rPr lang="cs-CZ" sz="1600" dirty="0"/>
              <a:t>objem spotřeby</a:t>
            </a:r>
            <a:endParaRPr lang="cs-CZ" sz="2800" dirty="0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323151" y="5680076"/>
            <a:ext cx="1995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 smtClean="0"/>
              <a:t>P… Objednací </a:t>
            </a:r>
            <a:r>
              <a:rPr lang="cs-CZ" sz="1600" dirty="0"/>
              <a:t>náklady</a:t>
            </a:r>
            <a:endParaRPr lang="cs-CZ" sz="280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334000" y="5943600"/>
            <a:ext cx="2755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 smtClean="0"/>
              <a:t>C… náklady </a:t>
            </a:r>
            <a:r>
              <a:rPr lang="cs-CZ" sz="1600" dirty="0"/>
              <a:t>na udržování zásob</a:t>
            </a:r>
            <a:endParaRPr lang="cs-CZ" sz="2800" dirty="0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334000" y="6155056"/>
            <a:ext cx="2582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 smtClean="0"/>
              <a:t>V… hodnota </a:t>
            </a:r>
            <a:r>
              <a:rPr lang="cs-CZ" sz="1600" dirty="0"/>
              <a:t>jednotky zásoby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60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0" y="1151168"/>
            <a:ext cx="11406460" cy="566364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4851400" y="880035"/>
            <a:ext cx="6678750" cy="1143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23690" y="1638299"/>
            <a:ext cx="1885950" cy="8667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009640" y="2352674"/>
            <a:ext cx="1628910" cy="8667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790814" y="2190749"/>
            <a:ext cx="6381885" cy="866776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790814" y="3053798"/>
            <a:ext cx="6381885" cy="400050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300717" y="3505718"/>
            <a:ext cx="2271781" cy="829711"/>
          </a:xfrm>
          <a:prstGeom prst="roundRect">
            <a:avLst/>
          </a:prstGeom>
          <a:solidFill>
            <a:schemeClr val="bg1">
              <a:lumMod val="5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724400" y="4357895"/>
            <a:ext cx="3848099" cy="661780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724400" y="5072061"/>
            <a:ext cx="3609976" cy="547689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009641" y="4043361"/>
            <a:ext cx="1781174" cy="1319214"/>
          </a:xfrm>
          <a:prstGeom prst="roundRect">
            <a:avLst/>
          </a:prstGeom>
          <a:solidFill>
            <a:schemeClr val="bg1">
              <a:lumMod val="5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228466" y="3053798"/>
            <a:ext cx="1628910" cy="8667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381625" y="843556"/>
            <a:ext cx="502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Dodavatel </a:t>
            </a:r>
            <a:r>
              <a:rPr lang="cs-CZ" b="1" dirty="0" err="1" smtClean="0"/>
              <a:t>kontislitků</a:t>
            </a:r>
            <a:r>
              <a:rPr lang="cs-CZ" b="1" dirty="0" smtClean="0"/>
              <a:t>, vagóny v jednotlivých dnech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7447" y="1638875"/>
            <a:ext cx="156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Vlečka  - vstup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203213" y="2012801"/>
            <a:ext cx="12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Kolej v hale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28466" y="3470800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Vlečka výstup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17498" y="2254805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Jeřáb 1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239706" y="3136386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Sklad KONTISLITKY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763311" y="5106823"/>
            <a:ext cx="14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Sklad ŠPALKY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203213" y="4643181"/>
            <a:ext cx="153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Vstup do linky</a:t>
            </a:r>
          </a:p>
          <a:p>
            <a:r>
              <a:rPr lang="cs-CZ" b="1" dirty="0" smtClean="0"/>
              <a:t> (PEC)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047703" y="3689352"/>
            <a:ext cx="56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PILY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56503" y="4402127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Jeřáb 2</a:t>
            </a:r>
            <a:endParaRPr lang="cs-CZ" b="1" dirty="0"/>
          </a:p>
        </p:txBody>
      </p:sp>
      <p:sp>
        <p:nvSpPr>
          <p:cNvPr id="25" name="Zaoblený obdélník 24"/>
          <p:cNvSpPr/>
          <p:nvPr/>
        </p:nvSpPr>
        <p:spPr>
          <a:xfrm>
            <a:off x="6449062" y="5923722"/>
            <a:ext cx="4863063" cy="8667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9483701" y="5984634"/>
            <a:ext cx="119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Kooperace</a:t>
            </a:r>
            <a:endParaRPr lang="cs-CZ" b="1" dirty="0"/>
          </a:p>
        </p:txBody>
      </p:sp>
      <p:sp>
        <p:nvSpPr>
          <p:cNvPr id="27" name="Pětiúhelník 26"/>
          <p:cNvSpPr/>
          <p:nvPr/>
        </p:nvSpPr>
        <p:spPr>
          <a:xfrm rot="10278325">
            <a:off x="2001457" y="1427552"/>
            <a:ext cx="2853246" cy="173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Pětiúhelník 27"/>
          <p:cNvSpPr/>
          <p:nvPr/>
        </p:nvSpPr>
        <p:spPr>
          <a:xfrm rot="2278659">
            <a:off x="1574251" y="2309874"/>
            <a:ext cx="706967" cy="1445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Pětiúhelník 28"/>
          <p:cNvSpPr/>
          <p:nvPr/>
        </p:nvSpPr>
        <p:spPr>
          <a:xfrm rot="8195755">
            <a:off x="1503893" y="3119537"/>
            <a:ext cx="706967" cy="1445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ětiúhelník 29"/>
          <p:cNvSpPr/>
          <p:nvPr/>
        </p:nvSpPr>
        <p:spPr>
          <a:xfrm rot="1716344">
            <a:off x="3429854" y="2849123"/>
            <a:ext cx="1296957" cy="1522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ětiúhelník 30"/>
          <p:cNvSpPr/>
          <p:nvPr/>
        </p:nvSpPr>
        <p:spPr>
          <a:xfrm rot="5400000">
            <a:off x="5923396" y="4208870"/>
            <a:ext cx="1799743" cy="1199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Pětiúhelník 31"/>
          <p:cNvSpPr/>
          <p:nvPr/>
        </p:nvSpPr>
        <p:spPr>
          <a:xfrm rot="5400000">
            <a:off x="6355523" y="4225431"/>
            <a:ext cx="1784828" cy="867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Pětiúhelník 32"/>
          <p:cNvSpPr/>
          <p:nvPr/>
        </p:nvSpPr>
        <p:spPr>
          <a:xfrm rot="5400000">
            <a:off x="6753639" y="4224607"/>
            <a:ext cx="1780633" cy="92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ětiúhelník 33"/>
          <p:cNvSpPr/>
          <p:nvPr/>
        </p:nvSpPr>
        <p:spPr>
          <a:xfrm rot="5400000">
            <a:off x="7117320" y="4224220"/>
            <a:ext cx="1774029" cy="1000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Pětiúhelník 34"/>
          <p:cNvSpPr/>
          <p:nvPr/>
        </p:nvSpPr>
        <p:spPr>
          <a:xfrm rot="12066459">
            <a:off x="3690038" y="4759467"/>
            <a:ext cx="2004304" cy="1060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Pětiúhelník 35"/>
          <p:cNvSpPr/>
          <p:nvPr/>
        </p:nvSpPr>
        <p:spPr>
          <a:xfrm rot="2278659">
            <a:off x="7566779" y="5601261"/>
            <a:ext cx="706967" cy="1429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ětiúhelník 36"/>
          <p:cNvSpPr/>
          <p:nvPr/>
        </p:nvSpPr>
        <p:spPr>
          <a:xfrm rot="16200000">
            <a:off x="4044986" y="2309842"/>
            <a:ext cx="706967" cy="10369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Pětiúhelník 37"/>
          <p:cNvSpPr/>
          <p:nvPr/>
        </p:nvSpPr>
        <p:spPr>
          <a:xfrm rot="16200000">
            <a:off x="4912167" y="2296899"/>
            <a:ext cx="469364" cy="6336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Pětiúhelník 38"/>
          <p:cNvSpPr/>
          <p:nvPr/>
        </p:nvSpPr>
        <p:spPr>
          <a:xfrm rot="16200000">
            <a:off x="6214380" y="2322073"/>
            <a:ext cx="469364" cy="6336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28465" y="58790"/>
            <a:ext cx="994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Příklad kostry modelu pro dynamickou simulaci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870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3934"/>
            <a:ext cx="10515600" cy="1159934"/>
          </a:xfrm>
        </p:spPr>
        <p:txBody>
          <a:bodyPr>
            <a:normAutofit/>
          </a:bodyPr>
          <a:lstStyle/>
          <a:p>
            <a:r>
              <a:rPr lang="cs-CZ" dirty="0" smtClean="0"/>
              <a:t>Příklad vyhodnocení průběhu zásoby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5" y="1296769"/>
            <a:ext cx="5367950" cy="10327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0" y="2446180"/>
            <a:ext cx="5624036" cy="1070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5" y="3885714"/>
            <a:ext cx="5566621" cy="10609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0" y="5345849"/>
            <a:ext cx="5509206" cy="10553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484" y="1232784"/>
            <a:ext cx="5561348" cy="10782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452" y="2446180"/>
            <a:ext cx="5561349" cy="10641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2452" y="3873504"/>
            <a:ext cx="5629081" cy="107432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2452" y="5345849"/>
            <a:ext cx="5629081" cy="105533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501845" y="1194723"/>
            <a:ext cx="43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Z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59801" y="2359748"/>
            <a:ext cx="1220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25%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59801" y="3827527"/>
            <a:ext cx="1220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50%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36079" y="5370744"/>
            <a:ext cx="1220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75%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17" name="Výbuch 2 16"/>
          <p:cNvSpPr/>
          <p:nvPr/>
        </p:nvSpPr>
        <p:spPr>
          <a:xfrm>
            <a:off x="9986433" y="4501308"/>
            <a:ext cx="1367367" cy="492493"/>
          </a:xfrm>
          <a:prstGeom prst="irregularSeal2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buch 2 17"/>
          <p:cNvSpPr/>
          <p:nvPr/>
        </p:nvSpPr>
        <p:spPr>
          <a:xfrm>
            <a:off x="6938433" y="4629770"/>
            <a:ext cx="700617" cy="227362"/>
          </a:xfrm>
          <a:prstGeom prst="irregularSeal2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buch 2 18"/>
          <p:cNvSpPr/>
          <p:nvPr/>
        </p:nvSpPr>
        <p:spPr>
          <a:xfrm>
            <a:off x="9277918" y="5908691"/>
            <a:ext cx="2314007" cy="492493"/>
          </a:xfrm>
          <a:prstGeom prst="irregularSeal2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buch 2 19"/>
          <p:cNvSpPr/>
          <p:nvPr/>
        </p:nvSpPr>
        <p:spPr>
          <a:xfrm>
            <a:off x="6588124" y="6083108"/>
            <a:ext cx="1050926" cy="241491"/>
          </a:xfrm>
          <a:prstGeom prst="irregularSeal2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350511" y="941084"/>
            <a:ext cx="11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kontislitky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027807" y="86650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špalky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3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1" y="1844825"/>
            <a:ext cx="8435975" cy="428133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Děkuji za pozornost!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700" dirty="0"/>
              <a:t>© </a:t>
            </a:r>
            <a:r>
              <a:rPr lang="cs-CZ" sz="2700" dirty="0" smtClean="0"/>
              <a:t>2017 Ing. Radek David, Alog.</a:t>
            </a:r>
            <a:endParaRPr lang="cs-CZ" sz="2700" dirty="0"/>
          </a:p>
          <a:p>
            <a:pPr marL="0" indent="0">
              <a:lnSpc>
                <a:spcPct val="80000"/>
              </a:lnSpc>
              <a:buNone/>
            </a:pPr>
            <a:endParaRPr lang="cs-CZ" sz="27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700" dirty="0"/>
              <a:t>Tento seminář pořádá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700" dirty="0"/>
              <a:t>Nakladatelství FORUM s.r.o., divize školení a vzdělávání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Střelničná 1861/8a, Praha 8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tel: +420 251 115 576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fax: +420 251 512 422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u="sng" dirty="0">
                <a:hlinkClick r:id="rId3"/>
              </a:rPr>
              <a:t>office@</a:t>
            </a:r>
            <a:r>
              <a:rPr lang="cs-CZ" sz="2000" u="sng" dirty="0" err="1">
                <a:hlinkClick r:id="rId3"/>
              </a:rPr>
              <a:t>forum</a:t>
            </a:r>
            <a:r>
              <a:rPr lang="cs-CZ" sz="2000" u="sng" dirty="0">
                <a:hlinkClick r:id="rId3"/>
              </a:rPr>
              <a:t>-media.cz</a:t>
            </a:r>
            <a:r>
              <a:rPr lang="cs-CZ" sz="20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u="sng" dirty="0">
                <a:hlinkClick r:id="rId4"/>
              </a:rPr>
              <a:t>www.</a:t>
            </a:r>
            <a:r>
              <a:rPr lang="cs-CZ" sz="2000" u="sng" dirty="0" err="1">
                <a:hlinkClick r:id="rId4"/>
              </a:rPr>
              <a:t>forum</a:t>
            </a:r>
            <a:r>
              <a:rPr lang="cs-CZ" sz="2000" u="sng" dirty="0">
                <a:hlinkClick r:id="rId4"/>
              </a:rPr>
              <a:t>-media.cz</a:t>
            </a:r>
            <a:r>
              <a:rPr lang="cs-CZ" sz="20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B8F6-5A27-48A3-A261-B19B74228E71}" type="slidenum">
              <a:rPr lang="cs-CZ"/>
              <a:pPr>
                <a:defRPr/>
              </a:pPr>
              <a:t>52</a:t>
            </a:fld>
            <a:endParaRPr lang="cs-CZ" dirty="0"/>
          </a:p>
        </p:txBody>
      </p:sp>
      <p:pic>
        <p:nvPicPr>
          <p:cNvPr id="25603" name="Obrázek 7" descr="forum logo 2010_2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8388" y="115888"/>
            <a:ext cx="180181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37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06753" cy="5687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Vyhodnocení logistického řetězce firmy: 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4435" y="6414247"/>
            <a:ext cx="342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 výroby (vstup/výstup): V , A , 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0097312" y="22855"/>
            <a:ext cx="178340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/>
              <a:t>MRP I</a:t>
            </a:r>
          </a:p>
          <a:p>
            <a:r>
              <a:rPr lang="cs-CZ" sz="2100" dirty="0" smtClean="0"/>
              <a:t>MRP II</a:t>
            </a:r>
          </a:p>
          <a:p>
            <a:r>
              <a:rPr lang="cs-CZ" sz="2100" dirty="0" smtClean="0"/>
              <a:t>ERP</a:t>
            </a:r>
          </a:p>
          <a:p>
            <a:r>
              <a:rPr lang="cs-CZ" sz="2100" dirty="0" smtClean="0"/>
              <a:t>APS</a:t>
            </a:r>
          </a:p>
          <a:p>
            <a:r>
              <a:rPr lang="cs-CZ" sz="2100" dirty="0" smtClean="0"/>
              <a:t>OPT, TOC</a:t>
            </a:r>
          </a:p>
          <a:p>
            <a:r>
              <a:rPr lang="cs-CZ" sz="2100" dirty="0" smtClean="0"/>
              <a:t>CIM</a:t>
            </a:r>
          </a:p>
          <a:p>
            <a:r>
              <a:rPr lang="cs-CZ" sz="2100" dirty="0" smtClean="0"/>
              <a:t>KANBAN</a:t>
            </a:r>
          </a:p>
          <a:p>
            <a:r>
              <a:rPr lang="cs-CZ" sz="2100" dirty="0" smtClean="0"/>
              <a:t>JIT</a:t>
            </a:r>
          </a:p>
          <a:p>
            <a:r>
              <a:rPr lang="cs-CZ" sz="2100" dirty="0" smtClean="0"/>
              <a:t>SCM</a:t>
            </a:r>
          </a:p>
          <a:p>
            <a:r>
              <a:rPr lang="cs-CZ" sz="2100" dirty="0" smtClean="0"/>
              <a:t>SIX SIGMA</a:t>
            </a:r>
          </a:p>
          <a:p>
            <a:r>
              <a:rPr lang="cs-CZ" sz="2100" dirty="0" smtClean="0"/>
              <a:t>5S</a:t>
            </a:r>
          </a:p>
          <a:p>
            <a:r>
              <a:rPr lang="cs-CZ" sz="2100" dirty="0" smtClean="0"/>
              <a:t>KAIZEN</a:t>
            </a:r>
          </a:p>
          <a:p>
            <a:r>
              <a:rPr lang="cs-CZ" sz="2100" dirty="0" smtClean="0"/>
              <a:t>SMED</a:t>
            </a:r>
          </a:p>
          <a:p>
            <a:r>
              <a:rPr lang="cs-CZ" sz="2100" dirty="0" smtClean="0"/>
              <a:t>LEAN</a:t>
            </a:r>
          </a:p>
          <a:p>
            <a:r>
              <a:rPr lang="cs-CZ" sz="2100" dirty="0" smtClean="0"/>
              <a:t>SMR</a:t>
            </a:r>
          </a:p>
          <a:p>
            <a:r>
              <a:rPr lang="cs-CZ" sz="2100" dirty="0" smtClean="0"/>
              <a:t>DBR</a:t>
            </a:r>
          </a:p>
          <a:p>
            <a:r>
              <a:rPr lang="cs-CZ" sz="2100" dirty="0" smtClean="0"/>
              <a:t>MILKRUN</a:t>
            </a:r>
          </a:p>
          <a:p>
            <a:r>
              <a:rPr lang="cs-CZ" sz="2100" dirty="0" smtClean="0"/>
              <a:t>POKA YOKE</a:t>
            </a:r>
          </a:p>
          <a:p>
            <a:r>
              <a:rPr lang="cs-CZ" sz="2100" dirty="0" smtClean="0"/>
              <a:t>VMI</a:t>
            </a:r>
          </a:p>
          <a:p>
            <a:r>
              <a:rPr lang="cs-CZ" sz="2100" dirty="0" smtClean="0"/>
              <a:t>WMS</a:t>
            </a:r>
          </a:p>
          <a:p>
            <a:r>
              <a:rPr lang="cs-CZ" sz="2100" dirty="0" smtClean="0"/>
              <a:t>DYN. SIM.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677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Rozdělení Výroby podle vazby vstupní materiál – výstupní produkt</a:t>
            </a:r>
            <a:endParaRPr lang="cs-CZ" dirty="0"/>
          </a:p>
        </p:txBody>
      </p:sp>
      <p:pic>
        <p:nvPicPr>
          <p:cNvPr id="4" name="Picture 2" descr="Výroba typu V">
            <a:hlinkClick r:id="rId2" tooltip="Výroba typu V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2" y="2283576"/>
            <a:ext cx="2644228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9072" y="1690688"/>
            <a:ext cx="290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Výroba typu V</a:t>
            </a:r>
            <a:endParaRPr lang="cs-CZ" sz="3600" b="1" dirty="0"/>
          </a:p>
        </p:txBody>
      </p:sp>
      <p:pic>
        <p:nvPicPr>
          <p:cNvPr id="6" name="Picture 3" descr="Výroba typu A">
            <a:hlinkClick r:id="rId4" tooltip="Výroba typu 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22" y="3186865"/>
            <a:ext cx="2644228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47122" y="2540534"/>
            <a:ext cx="290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Výroba typu A</a:t>
            </a:r>
            <a:endParaRPr lang="cs-CZ" sz="3600" b="1" dirty="0"/>
          </a:p>
        </p:txBody>
      </p:sp>
      <p:pic>
        <p:nvPicPr>
          <p:cNvPr id="8" name="Picture 4" descr="Výroba typu T">
            <a:hlinkClick r:id="rId6" tooltip="Výroba typu 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858017"/>
            <a:ext cx="23812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15860" y="4211686"/>
            <a:ext cx="290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Výroba typu T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4211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50295" y="1739669"/>
            <a:ext cx="9382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Průběžná doba výroby je čas, za který projde výrobek celým výrobním procesem včetně času na přípravu výroby a času expedice. 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4" y="2636515"/>
            <a:ext cx="11491584" cy="4221486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025338" y="293185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noProof="1" smtClean="0">
                <a:ea typeface="+mn-ea"/>
                <a:cs typeface="+mn-cs"/>
              </a:rPr>
              <a:t>Průběžná doba výroby</a:t>
            </a:r>
            <a:endParaRPr lang="cs-CZ" sz="3200" b="1" noProof="1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Výrobní takt a výrobní rytmus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59960" y="1676593"/>
            <a:ext cx="8829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Výrobní takt a rytmus jsou veličiny používané v sériové a hromadné výrobě a uvádějí: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95400" y="4771083"/>
            <a:ext cx="89938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V</a:t>
            </a:r>
            <a:r>
              <a:rPr lang="cs-CZ" sz="3200" b="1" dirty="0" smtClean="0"/>
              <a:t>…výrobní takt</a:t>
            </a:r>
          </a:p>
          <a:p>
            <a:r>
              <a:rPr lang="cs-CZ" sz="2400" dirty="0" err="1" smtClean="0"/>
              <a:t>t</a:t>
            </a:r>
            <a:r>
              <a:rPr lang="cs-CZ" sz="2400" baseline="-25000" dirty="0" err="1" smtClean="0"/>
              <a:t>v</a:t>
            </a:r>
            <a:r>
              <a:rPr lang="cs-CZ" sz="2400" dirty="0" smtClean="0"/>
              <a:t>…časový fond za směnu</a:t>
            </a:r>
          </a:p>
          <a:p>
            <a:r>
              <a:rPr lang="cs-CZ" sz="2400" dirty="0" smtClean="0"/>
              <a:t>Q…objem výroby, množství výrobků, které mají být za měnu vyrobeny</a:t>
            </a:r>
          </a:p>
          <a:p>
            <a:r>
              <a:rPr lang="cs-CZ" sz="2400" dirty="0" err="1" smtClean="0"/>
              <a:t>N</a:t>
            </a:r>
            <a:r>
              <a:rPr lang="cs-CZ" sz="2400" baseline="-25000" dirty="0" err="1" smtClean="0"/>
              <a:t>č</a:t>
            </a:r>
            <a:r>
              <a:rPr lang="cs-CZ" sz="2400" dirty="0" smtClean="0"/>
              <a:t>….normovaný čas výrobku, pracnost</a:t>
            </a:r>
          </a:p>
          <a:p>
            <a:r>
              <a:rPr lang="cs-CZ" sz="2400" dirty="0" smtClean="0"/>
              <a:t>d…počet dělníků (počet pracovních míst)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97540" y="3882734"/>
            <a:ext cx="248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T</a:t>
            </a:r>
            <a:r>
              <a:rPr lang="cs-CZ" sz="3600" b="1" baseline="-25000" dirty="0" smtClean="0"/>
              <a:t>V</a:t>
            </a:r>
            <a:r>
              <a:rPr lang="cs-CZ" sz="3600" b="1" dirty="0" smtClean="0"/>
              <a:t> =   </a:t>
            </a:r>
            <a:r>
              <a:rPr lang="cs-CZ" sz="3600" b="1" dirty="0" err="1" smtClean="0"/>
              <a:t>t</a:t>
            </a:r>
            <a:r>
              <a:rPr lang="cs-CZ" sz="3600" b="1" baseline="-25000" dirty="0" err="1" smtClean="0"/>
              <a:t>v</a:t>
            </a:r>
            <a:r>
              <a:rPr lang="cs-CZ" sz="3600" b="1" dirty="0" smtClean="0"/>
              <a:t>  /  Q</a:t>
            </a:r>
            <a:endParaRPr lang="cs-CZ" sz="3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92049" y="3822474"/>
            <a:ext cx="239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T</a:t>
            </a:r>
            <a:r>
              <a:rPr lang="cs-CZ" sz="3600" b="1" baseline="-25000" dirty="0" smtClean="0"/>
              <a:t>V</a:t>
            </a:r>
            <a:r>
              <a:rPr lang="cs-CZ" sz="3600" b="1" dirty="0" smtClean="0"/>
              <a:t> = </a:t>
            </a:r>
            <a:r>
              <a:rPr lang="cs-CZ" sz="3600" b="1" dirty="0" err="1" smtClean="0"/>
              <a:t>N</a:t>
            </a:r>
            <a:r>
              <a:rPr lang="cs-CZ" sz="3600" b="1" baseline="-25000" dirty="0" err="1" smtClean="0"/>
              <a:t>č</a:t>
            </a:r>
            <a:r>
              <a:rPr lang="cs-CZ" sz="3600" b="1" dirty="0" smtClean="0"/>
              <a:t>  /  d</a:t>
            </a:r>
            <a:endParaRPr lang="cs-CZ" sz="3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8200" y="2774738"/>
            <a:ext cx="4623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Průměrný čas mezi odvedením dvou po sobě následujících výrobků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61222" y="2834172"/>
            <a:ext cx="3856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Průměrný čas operace na jednom pracovišti</a:t>
            </a:r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38393" y="406594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(minuty)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3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38200" y="1483352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Na rozdíl od výrobního taktu tento výpočet zahrnuje i ztráty způsobené organizačními nedostatky nebo technologickými příčinami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14714" y="4283512"/>
            <a:ext cx="74077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r… rytmus práce</a:t>
            </a:r>
          </a:p>
          <a:p>
            <a:r>
              <a:rPr lang="cs-CZ" sz="2000" dirty="0" err="1" smtClean="0"/>
              <a:t>t</a:t>
            </a:r>
            <a:r>
              <a:rPr lang="cs-CZ" sz="2000" baseline="-25000" dirty="0" err="1" smtClean="0"/>
              <a:t>v</a:t>
            </a:r>
            <a:r>
              <a:rPr lang="cs-CZ" sz="2000" dirty="0" smtClean="0"/>
              <a:t>… časový fond</a:t>
            </a:r>
          </a:p>
          <a:p>
            <a:r>
              <a:rPr lang="cs-CZ" sz="2000" dirty="0" err="1" smtClean="0"/>
              <a:t>t</a:t>
            </a:r>
            <a:r>
              <a:rPr lang="cs-CZ" sz="2000" baseline="-25000" dirty="0" err="1" smtClean="0"/>
              <a:t>zt</a:t>
            </a:r>
            <a:r>
              <a:rPr lang="cs-CZ" sz="2000" dirty="0" smtClean="0"/>
              <a:t> … technologické ztráty</a:t>
            </a:r>
          </a:p>
          <a:p>
            <a:r>
              <a:rPr lang="cs-CZ" sz="2000" dirty="0" err="1" smtClean="0"/>
              <a:t>t</a:t>
            </a:r>
            <a:r>
              <a:rPr lang="cs-CZ" sz="2000" baseline="-25000" dirty="0" err="1" smtClean="0"/>
              <a:t>zo</a:t>
            </a:r>
            <a:r>
              <a:rPr lang="cs-CZ" sz="2000" dirty="0" smtClean="0"/>
              <a:t>…organizační ztráty</a:t>
            </a:r>
          </a:p>
          <a:p>
            <a:r>
              <a:rPr lang="cs-CZ" sz="2000" dirty="0" smtClean="0"/>
              <a:t>z…procento zmetkovitosti</a:t>
            </a:r>
          </a:p>
          <a:p>
            <a:r>
              <a:rPr lang="cs-CZ" sz="2000" dirty="0" smtClean="0"/>
              <a:t>Q…objem výroby, množství výrobků, které mají být za měnu vyrobeny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Výrobní rytmus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65684" y="2839348"/>
            <a:ext cx="670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r =  ( </a:t>
            </a:r>
            <a:r>
              <a:rPr lang="cs-CZ" sz="3200" b="1" dirty="0" err="1" smtClean="0"/>
              <a:t>t</a:t>
            </a:r>
            <a:r>
              <a:rPr lang="cs-CZ" sz="3200" b="1" baseline="-25000" dirty="0" err="1" smtClean="0"/>
              <a:t>v</a:t>
            </a:r>
            <a:r>
              <a:rPr lang="cs-CZ" sz="3200" b="1" baseline="-25000" dirty="0" smtClean="0"/>
              <a:t> </a:t>
            </a:r>
            <a:r>
              <a:rPr lang="cs-CZ" sz="3200" b="1" dirty="0" smtClean="0"/>
              <a:t>–   </a:t>
            </a:r>
            <a:r>
              <a:rPr lang="cs-CZ" sz="3200" b="1" dirty="0" err="1" smtClean="0"/>
              <a:t>t</a:t>
            </a:r>
            <a:r>
              <a:rPr lang="cs-CZ" sz="3200" b="1" baseline="-25000" dirty="0" err="1" smtClean="0"/>
              <a:t>zt</a:t>
            </a:r>
            <a:r>
              <a:rPr lang="cs-CZ" sz="3200" b="1" dirty="0" smtClean="0"/>
              <a:t> –  </a:t>
            </a:r>
            <a:r>
              <a:rPr lang="cs-CZ" sz="3200" b="1" dirty="0" err="1" smtClean="0"/>
              <a:t>t</a:t>
            </a:r>
            <a:r>
              <a:rPr lang="cs-CZ" sz="3200" b="1" baseline="-25000" dirty="0" err="1" smtClean="0"/>
              <a:t>zo</a:t>
            </a:r>
            <a:r>
              <a:rPr lang="cs-CZ" sz="3200" b="1" dirty="0" smtClean="0"/>
              <a:t>   ) / (Q * (1 + z/100)) 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871494" y="305479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(minuty)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5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3299</Words>
  <Application>Microsoft Office PowerPoint</Application>
  <PresentationFormat>Vlastní</PresentationFormat>
  <Paragraphs>1240</Paragraphs>
  <Slides>53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Office</vt:lpstr>
      <vt:lpstr>Manažer logistiky Logistika v procesu výroby  Ing. Radek David, ALog.</vt:lpstr>
      <vt:lpstr>OBSAH SEMINÁŘE</vt:lpstr>
      <vt:lpstr>Funkce zásob v podniku</vt:lpstr>
      <vt:lpstr>Logistické náklady  spojené se zásobami</vt:lpstr>
      <vt:lpstr>Optimální velikost dávky</vt:lpstr>
      <vt:lpstr>Rozdělení Výroby podle vazby vstupní materiál – výstupní produkt</vt:lpstr>
      <vt:lpstr>Průběžná doba výroby</vt:lpstr>
      <vt:lpstr>Výrobní takt a výrobní rytmus</vt:lpstr>
      <vt:lpstr>Výrobní rytmus</vt:lpstr>
      <vt:lpstr>Prezentace aplikace PowerPoint</vt:lpstr>
      <vt:lpstr>MRP (Material Requirements Planning) –   plánování materiálových potřeb. </vt:lpstr>
      <vt:lpstr>MRP II (Manufacturing Resource Planning) </vt:lpstr>
      <vt:lpstr>CIM – „počítačově řízená výroba“ </vt:lpstr>
      <vt:lpstr>ERP (Enterprise Resource Planning)</vt:lpstr>
      <vt:lpstr>APS (Advanced Planning &amp; Scheduling)</vt:lpstr>
      <vt:lpstr>APS  - princip</vt:lpstr>
      <vt:lpstr>APS  - vhodnost použití</vt:lpstr>
      <vt:lpstr>ICT (Information and Communication Technologies)</vt:lpstr>
      <vt:lpstr>OPT ; TOC – zásady</vt:lpstr>
      <vt:lpstr>OPT ; TOC – postup</vt:lpstr>
      <vt:lpstr>TOC – co je to omezení?</vt:lpstr>
      <vt:lpstr>OPT ; TOC – použití</vt:lpstr>
      <vt:lpstr>DBR – (drum – buffer – rope)</vt:lpstr>
      <vt:lpstr>KANBAN – využívané prostředky</vt:lpstr>
      <vt:lpstr>KANBAN – princip</vt:lpstr>
      <vt:lpstr>KANBAN – princip</vt:lpstr>
      <vt:lpstr>KANBAN – princip</vt:lpstr>
      <vt:lpstr>KANBAN – princip</vt:lpstr>
      <vt:lpstr>KANBAN – pravidla</vt:lpstr>
      <vt:lpstr>KANBAN – přínosy</vt:lpstr>
      <vt:lpstr>JIT (Just-in-time)</vt:lpstr>
      <vt:lpstr>JIT (Just-in-time) - cíle</vt:lpstr>
      <vt:lpstr>JIT (Just-in-time) - cíle</vt:lpstr>
      <vt:lpstr>JIT (Just-in-time) - Charakteristika</vt:lpstr>
      <vt:lpstr>JIT (Just-in-time)  + / -</vt:lpstr>
      <vt:lpstr>SCM Supply Chain Management (řízení dodavatelských řetězců)</vt:lpstr>
      <vt:lpstr>SIX SIGMA</vt:lpstr>
      <vt:lpstr>5S - Metodika pro eliminaci plýtvání na pracovišti </vt:lpstr>
      <vt:lpstr>KAIZEN </vt:lpstr>
      <vt:lpstr>SMED - Single Minute Exchange of Dies </vt:lpstr>
      <vt:lpstr>LEAN – štíhlá výroba</vt:lpstr>
      <vt:lpstr>LEAN – dosažitelné přínosy</vt:lpstr>
      <vt:lpstr>SRM – Customer Relationship Management </vt:lpstr>
      <vt:lpstr>MILKRUN </vt:lpstr>
      <vt:lpstr>POKA JOKE </vt:lpstr>
      <vt:lpstr>VMI  (Vendor Management Inventory) </vt:lpstr>
      <vt:lpstr>WMS  (Warehouse Management System) </vt:lpstr>
      <vt:lpstr>Dynamická simulace logistických procesů </vt:lpstr>
      <vt:lpstr>Prezentace aplikace PowerPoint</vt:lpstr>
      <vt:lpstr>Prezentace aplikace PowerPoint</vt:lpstr>
      <vt:lpstr>Příklad vyhodnocení průběhu zásoby</vt:lpstr>
      <vt:lpstr>Prezentace aplikace PowerPoint</vt:lpstr>
      <vt:lpstr>Vyhodnocení logistického řetězce firmy: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David</dc:creator>
  <cp:lastModifiedBy>Marcela Konečná</cp:lastModifiedBy>
  <cp:revision>82</cp:revision>
  <cp:lastPrinted>2016-11-23T10:50:08Z</cp:lastPrinted>
  <dcterms:created xsi:type="dcterms:W3CDTF">2016-11-19T09:39:51Z</dcterms:created>
  <dcterms:modified xsi:type="dcterms:W3CDTF">2017-11-15T10:14:51Z</dcterms:modified>
</cp:coreProperties>
</file>