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62" r:id="rId2"/>
    <p:sldId id="259" r:id="rId3"/>
    <p:sldId id="264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3" r:id="rId12"/>
    <p:sldId id="274" r:id="rId13"/>
    <p:sldId id="275" r:id="rId14"/>
    <p:sldId id="272" r:id="rId15"/>
    <p:sldId id="277" r:id="rId16"/>
    <p:sldId id="282" r:id="rId17"/>
    <p:sldId id="283" r:id="rId18"/>
    <p:sldId id="285" r:id="rId19"/>
    <p:sldId id="286" r:id="rId20"/>
    <p:sldId id="263" r:id="rId21"/>
    <p:sldId id="292" r:id="rId22"/>
    <p:sldId id="291" r:id="rId23"/>
    <p:sldId id="287" r:id="rId24"/>
    <p:sldId id="288" r:id="rId25"/>
    <p:sldId id="293" r:id="rId26"/>
    <p:sldId id="294" r:id="rId27"/>
    <p:sldId id="295" r:id="rId28"/>
    <p:sldId id="296" r:id="rId29"/>
    <p:sldId id="297" r:id="rId30"/>
    <p:sldId id="298" r:id="rId31"/>
    <p:sldId id="289" r:id="rId32"/>
    <p:sldId id="290" r:id="rId33"/>
    <p:sldId id="303" r:id="rId34"/>
    <p:sldId id="304" r:id="rId35"/>
    <p:sldId id="305" r:id="rId36"/>
    <p:sldId id="306" r:id="rId37"/>
    <p:sldId id="302" r:id="rId38"/>
    <p:sldId id="307" r:id="rId39"/>
    <p:sldId id="308" r:id="rId40"/>
    <p:sldId id="309" r:id="rId41"/>
    <p:sldId id="310" r:id="rId42"/>
    <p:sldId id="261" r:id="rId43"/>
    <p:sldId id="257" r:id="rId4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21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837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02E6F-D19D-4500-B740-447D60FBA7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41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59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51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20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6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B020CF-0020-45B5-B904-2CFE268800C5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41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7190B9-51FC-49FA-952B-B89988C585A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90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DE46-2E6F-4945-AA47-81E7E9F6B7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15.11.2016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34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audio" Target="../media/audio2.wav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6.xml"/><Relationship Id="rId7" Type="http://schemas.openxmlformats.org/officeDocument/2006/relationships/image" Target="../media/image9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audio" Target="../media/audio2.wav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60.xml"/><Relationship Id="rId7" Type="http://schemas.openxmlformats.org/officeDocument/2006/relationships/audio" Target="../media/audio2.wav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448271"/>
          </a:xfrm>
        </p:spPr>
        <p:txBody>
          <a:bodyPr/>
          <a:lstStyle/>
          <a:p>
            <a:r>
              <a:rPr lang="cs-CZ" b="1" dirty="0"/>
              <a:t>Manažer </a:t>
            </a:r>
            <a:r>
              <a:rPr lang="cs-CZ" b="1" dirty="0" smtClean="0"/>
              <a:t>logistiky</a:t>
            </a:r>
            <a:br>
              <a:rPr lang="cs-CZ" b="1" dirty="0" smtClean="0"/>
            </a:br>
            <a:r>
              <a:rPr lang="cs-CZ" sz="3200" b="1" dirty="0"/>
              <a:t>Logistické plánování a řízení zásob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400" b="1" dirty="0" smtClean="0"/>
              <a:t>Ing. Radek David, Alog.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Praha</a:t>
            </a:r>
            <a:r>
              <a:rPr lang="cs-CZ" smtClean="0"/>
              <a:t>, </a:t>
            </a:r>
            <a:r>
              <a:rPr lang="cs-CZ" smtClean="0"/>
              <a:t>9</a:t>
            </a:r>
            <a:r>
              <a:rPr lang="cs-CZ" smtClean="0"/>
              <a:t>. </a:t>
            </a:r>
            <a:r>
              <a:rPr lang="cs-CZ" dirty="0" smtClean="0"/>
              <a:t>11</a:t>
            </a:r>
            <a:r>
              <a:rPr lang="cs-CZ" dirty="0" smtClean="0"/>
              <a:t>. </a:t>
            </a:r>
            <a:r>
              <a:rPr lang="cs-CZ" dirty="0" smtClean="0"/>
              <a:t>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50825" y="5949950"/>
            <a:ext cx="8497888" cy="7715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Nakladatelství FORUM s.r.o., divize školení a vzdělávání, </a:t>
            </a:r>
            <a:r>
              <a:rPr lang="cs-CZ" dirty="0" err="1" smtClean="0"/>
              <a:t>Střelničná</a:t>
            </a:r>
            <a:r>
              <a:rPr lang="cs-CZ" dirty="0" smtClean="0"/>
              <a:t> 1861/8a, Praha 8</a:t>
            </a:r>
          </a:p>
          <a:p>
            <a:pPr>
              <a:defRPr/>
            </a:pPr>
            <a:r>
              <a:rPr lang="cs-CZ" dirty="0" smtClean="0"/>
              <a:t>tel: +420 251 115 579, fax: +420 251 512 422, </a:t>
            </a:r>
            <a:r>
              <a:rPr lang="cs-CZ" u="sng" dirty="0" smtClean="0">
                <a:hlinkClick r:id="rId3"/>
              </a:rPr>
              <a:t>office@forum-media.cz</a:t>
            </a:r>
            <a:r>
              <a:rPr lang="cs-CZ" dirty="0" smtClean="0"/>
              <a:t>, </a:t>
            </a:r>
            <a:r>
              <a:rPr lang="cs-CZ" u="sng" dirty="0" smtClean="0">
                <a:hlinkClick r:id="rId4"/>
              </a:rPr>
              <a:t>www.forum-media.cz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5FCB-FD9F-4D77-8B84-6EB6B7FCBFE7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15365" name="Obrázek 9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88913"/>
            <a:ext cx="1801813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55576" y="361305"/>
            <a:ext cx="7667625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Optimalizace služeb zákazníkům</a:t>
            </a:r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19175" y="1520974"/>
            <a:ext cx="563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 dirty="0"/>
              <a:t>= klíčový ukazatel logistického </a:t>
            </a:r>
            <a:r>
              <a:rPr lang="cs-CZ" sz="2400" dirty="0" smtClean="0"/>
              <a:t>výkonu!!!</a:t>
            </a:r>
            <a:endParaRPr lang="cs-CZ" sz="2400" dirty="0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92212" y="2592537"/>
            <a:ext cx="89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/>
              <a:t>ÚS = </a:t>
            </a:r>
          </a:p>
        </p:txBody>
      </p:sp>
      <p:sp>
        <p:nvSpPr>
          <p:cNvPr id="6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0412" y="2363937"/>
            <a:ext cx="402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/>
              <a:t>Počet uspokojených požadavků</a:t>
            </a: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09787" y="2779862"/>
            <a:ext cx="341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 dirty="0"/>
              <a:t>Počet přijatých požadavků</a:t>
            </a: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122487" y="2779862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9" name="Group 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43600" y="4322440"/>
            <a:ext cx="2286000" cy="2209800"/>
            <a:chOff x="3744" y="2496"/>
            <a:chExt cx="1440" cy="13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44" y="2496"/>
              <a:ext cx="96" cy="1392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320" y="3024"/>
              <a:ext cx="864" cy="288"/>
            </a:xfrm>
            <a:prstGeom prst="wedgeRoundRectCallout">
              <a:avLst>
                <a:gd name="adj1" fmla="val -105671"/>
                <a:gd name="adj2" fmla="val 21527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/>
                <a:t>OPTIMUM</a:t>
              </a:r>
              <a:endParaRPr lang="cs-CZ" sz="2400"/>
            </a:p>
          </p:txBody>
        </p:sp>
      </p:grpSp>
      <p:grpSp>
        <p:nvGrpSpPr>
          <p:cNvPr id="12" name="Group 1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885825" y="3331840"/>
            <a:ext cx="6851650" cy="3276600"/>
            <a:chOff x="558" y="1872"/>
            <a:chExt cx="4316" cy="2064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856" y="230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64" y="3792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168" y="2160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58" y="3434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cs-CZ" sz="2400"/>
                <a:t>0%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310" y="3530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cs-CZ" sz="2400"/>
                <a:t>100%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 rot="-5400000">
              <a:off x="3978" y="2432"/>
              <a:ext cx="810" cy="288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cs-CZ" sz="2400" b="1" dirty="0"/>
                <a:t>Náklady</a:t>
              </a:r>
              <a:endParaRPr lang="cs-CZ" sz="2400" dirty="0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4120" y="1872"/>
              <a:ext cx="528" cy="288"/>
            </a:xfrm>
            <a:prstGeom prst="triangle">
              <a:avLst>
                <a:gd name="adj" fmla="val 50000"/>
              </a:avLst>
            </a:prstGeom>
            <a:solidFill>
              <a:srgbClr val="3366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cs-CZ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856" y="2256"/>
              <a:ext cx="3168" cy="1536"/>
            </a:xfrm>
            <a:custGeom>
              <a:avLst/>
              <a:gdLst/>
              <a:ahLst/>
              <a:cxnLst>
                <a:cxn ang="0">
                  <a:pos x="0" y="1536"/>
                </a:cxn>
                <a:cxn ang="0">
                  <a:pos x="1872" y="1344"/>
                </a:cxn>
                <a:cxn ang="0">
                  <a:pos x="2784" y="864"/>
                </a:cxn>
                <a:cxn ang="0">
                  <a:pos x="3168" y="0"/>
                </a:cxn>
              </a:cxnLst>
              <a:rect l="0" t="0" r="r" b="b"/>
              <a:pathLst>
                <a:path w="3168" h="1536">
                  <a:moveTo>
                    <a:pt x="0" y="1536"/>
                  </a:moveTo>
                  <a:cubicBezTo>
                    <a:pt x="704" y="1496"/>
                    <a:pt x="1408" y="1456"/>
                    <a:pt x="1872" y="1344"/>
                  </a:cubicBezTo>
                  <a:cubicBezTo>
                    <a:pt x="2336" y="1232"/>
                    <a:pt x="2568" y="1088"/>
                    <a:pt x="2784" y="864"/>
                  </a:cubicBezTo>
                  <a:cubicBezTo>
                    <a:pt x="3000" y="640"/>
                    <a:pt x="3084" y="320"/>
                    <a:pt x="3168" y="0"/>
                  </a:cubicBezTo>
                </a:path>
              </a:pathLst>
            </a:custGeom>
            <a:noFill/>
            <a:ln w="793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1" name="Group 2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683000" y="4335140"/>
            <a:ext cx="2133600" cy="2133600"/>
            <a:chOff x="2352" y="2496"/>
            <a:chExt cx="1344" cy="1344"/>
          </a:xfrm>
        </p:grpSpPr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2352" y="2688"/>
              <a:ext cx="960" cy="336"/>
            </a:xfrm>
            <a:prstGeom prst="wedgeRoundRectCallout">
              <a:avLst>
                <a:gd name="adj1" fmla="val 69481"/>
                <a:gd name="adj2" fmla="val 27559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400"/>
                <a:t>konkurence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504" y="2496"/>
              <a:ext cx="192" cy="1344"/>
            </a:xfrm>
            <a:prstGeom prst="rect">
              <a:avLst/>
            </a:prstGeom>
            <a:gradFill rotWithShape="0">
              <a:gsLst>
                <a:gs pos="0">
                  <a:srgbClr val="C0C0C0"/>
                </a:gs>
                <a:gs pos="50000">
                  <a:srgbClr val="C0C0C0">
                    <a:gamma/>
                    <a:shade val="81961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38825" y="298894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800">
                <a:solidFill>
                  <a:schemeClr val="bg2"/>
                </a:solidFill>
              </a:rPr>
              <a:t>x 100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2851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67544" y="361304"/>
            <a:ext cx="7955657" cy="12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Příklad vyhodnocení úrovně poskytovaných logistických služeb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31608"/>
              </p:ext>
            </p:extLst>
          </p:nvPr>
        </p:nvGraphicFramePr>
        <p:xfrm>
          <a:off x="2483768" y="2303760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TOP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A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B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C</a:t>
                      </a:r>
                      <a:endParaRPr lang="cs-CZ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92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90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97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95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96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84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95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91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90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81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96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62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ulk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93585"/>
              </p:ext>
            </p:extLst>
          </p:nvPr>
        </p:nvGraphicFramePr>
        <p:xfrm>
          <a:off x="683568" y="2152927"/>
          <a:ext cx="14401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Produkty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A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B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4445372" y="1718985"/>
            <a:ext cx="202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Zákazníci</a:t>
            </a:r>
            <a:endParaRPr lang="cs-CZ" sz="3200" b="1" dirty="0"/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-688009" y="3612953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Produkty</a:t>
            </a:r>
            <a:endParaRPr lang="cs-CZ" sz="32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444417" y="6381328"/>
            <a:ext cx="713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ABC analýzu zákazníků a produktů je využito </a:t>
            </a:r>
            <a:r>
              <a:rPr lang="cs-CZ" dirty="0" err="1" smtClean="0"/>
              <a:t>Parettovo</a:t>
            </a:r>
            <a:r>
              <a:rPr lang="cs-CZ" dirty="0" smtClean="0"/>
              <a:t> pravidlo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7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 err="1">
                <a:ea typeface="+mn-ea"/>
                <a:cs typeface="+mn-cs"/>
              </a:rPr>
              <a:t>Parettovo</a:t>
            </a:r>
            <a:r>
              <a:rPr lang="cs-CZ" sz="3200" b="1" dirty="0">
                <a:ea typeface="+mn-ea"/>
                <a:cs typeface="+mn-cs"/>
              </a:rPr>
              <a:t> pravidlo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dirty="0"/>
              <a:t>Pouze </a:t>
            </a:r>
            <a:r>
              <a:rPr lang="cs-CZ" dirty="0" smtClean="0"/>
              <a:t>20 % </a:t>
            </a:r>
            <a:r>
              <a:rPr lang="cs-CZ" dirty="0"/>
              <a:t>z výčtu možných příčin způsobuje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80 % </a:t>
            </a:r>
            <a:r>
              <a:rPr lang="cs-CZ" dirty="0"/>
              <a:t>následků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= pouze </a:t>
            </a:r>
            <a:r>
              <a:rPr lang="cs-CZ" sz="2400" dirty="0" smtClean="0"/>
              <a:t>20 % Italů </a:t>
            </a:r>
            <a:r>
              <a:rPr lang="cs-CZ" sz="2400" dirty="0"/>
              <a:t>vlastní </a:t>
            </a:r>
            <a:r>
              <a:rPr lang="cs-CZ" sz="2400" dirty="0" smtClean="0"/>
              <a:t>80 % italské </a:t>
            </a:r>
            <a:r>
              <a:rPr lang="cs-CZ" sz="2400" dirty="0"/>
              <a:t>půdy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V managementu….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= </a:t>
            </a:r>
            <a:r>
              <a:rPr lang="cs-CZ" sz="2400" dirty="0" smtClean="0"/>
              <a:t>20 % </a:t>
            </a:r>
            <a:r>
              <a:rPr lang="cs-CZ" sz="2400" dirty="0"/>
              <a:t>zákazníků přinese firmě </a:t>
            </a:r>
            <a:r>
              <a:rPr lang="cs-CZ" sz="2400" dirty="0" smtClean="0"/>
              <a:t>80 % </a:t>
            </a:r>
            <a:r>
              <a:rPr lang="cs-CZ" sz="2400" dirty="0"/>
              <a:t>tržeb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= </a:t>
            </a:r>
            <a:r>
              <a:rPr lang="cs-CZ" sz="2400" dirty="0" smtClean="0"/>
              <a:t>20 % </a:t>
            </a:r>
            <a:r>
              <a:rPr lang="cs-CZ" sz="2400" dirty="0"/>
              <a:t>výrobců automobilů, obsadí </a:t>
            </a:r>
            <a:r>
              <a:rPr lang="cs-CZ" sz="2400" dirty="0" smtClean="0"/>
              <a:t>80 % </a:t>
            </a:r>
            <a:r>
              <a:rPr lang="cs-CZ" sz="2400" dirty="0"/>
              <a:t>trhu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= za </a:t>
            </a:r>
            <a:r>
              <a:rPr lang="cs-CZ" sz="2400" dirty="0" smtClean="0"/>
              <a:t>20 % </a:t>
            </a:r>
            <a:r>
              <a:rPr lang="cs-CZ" sz="2400" dirty="0"/>
              <a:t>nakupovaných položek zaplatí firma </a:t>
            </a:r>
            <a:r>
              <a:rPr lang="cs-CZ" sz="2400" dirty="0" smtClean="0"/>
              <a:t>80 % </a:t>
            </a:r>
            <a:r>
              <a:rPr lang="cs-CZ" sz="2400" dirty="0"/>
              <a:t>nákladů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I doma….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= </a:t>
            </a:r>
            <a:r>
              <a:rPr lang="cs-CZ" sz="2400" dirty="0" smtClean="0"/>
              <a:t>20 % </a:t>
            </a:r>
            <a:r>
              <a:rPr lang="cs-CZ" sz="2400" dirty="0"/>
              <a:t>položek Vašeho bankovního výpisu vyčerpá </a:t>
            </a:r>
            <a:r>
              <a:rPr lang="cs-CZ" sz="2400" dirty="0" smtClean="0"/>
              <a:t>80 % </a:t>
            </a:r>
            <a:r>
              <a:rPr lang="cs-CZ" sz="2400" dirty="0"/>
              <a:t>Vašeho konta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431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>
                <a:ea typeface="+mn-ea"/>
                <a:cs typeface="+mn-cs"/>
              </a:rPr>
              <a:t>Lorenzova křivka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19200" y="55626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1524000" y="1981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181600" y="5943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65725" y="5527675"/>
            <a:ext cx="159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Příčiny (%)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908925" y="54514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100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7924800" y="1828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 rot="-5387379">
            <a:off x="56356" y="4134644"/>
            <a:ext cx="186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Následky (%)</a:t>
            </a:r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1524000" y="2133600"/>
            <a:ext cx="6400800" cy="3429000"/>
          </a:xfrm>
          <a:custGeom>
            <a:avLst/>
            <a:gdLst/>
            <a:ahLst/>
            <a:cxnLst>
              <a:cxn ang="0">
                <a:pos x="0" y="2160"/>
              </a:cxn>
              <a:cxn ang="0">
                <a:pos x="144" y="1200"/>
              </a:cxn>
              <a:cxn ang="0">
                <a:pos x="480" y="432"/>
              </a:cxn>
              <a:cxn ang="0">
                <a:pos x="1488" y="144"/>
              </a:cxn>
              <a:cxn ang="0">
                <a:pos x="4032" y="0"/>
              </a:cxn>
            </a:cxnLst>
            <a:rect l="0" t="0" r="r" b="b"/>
            <a:pathLst>
              <a:path w="4032" h="2160">
                <a:moveTo>
                  <a:pt x="0" y="2160"/>
                </a:moveTo>
                <a:cubicBezTo>
                  <a:pt x="32" y="1824"/>
                  <a:pt x="64" y="1488"/>
                  <a:pt x="144" y="1200"/>
                </a:cubicBezTo>
                <a:cubicBezTo>
                  <a:pt x="224" y="912"/>
                  <a:pt x="256" y="608"/>
                  <a:pt x="480" y="432"/>
                </a:cubicBezTo>
                <a:cubicBezTo>
                  <a:pt x="704" y="256"/>
                  <a:pt x="896" y="216"/>
                  <a:pt x="1488" y="144"/>
                </a:cubicBezTo>
                <a:cubicBezTo>
                  <a:pt x="2080" y="72"/>
                  <a:pt x="3056" y="36"/>
                  <a:pt x="4032" y="0"/>
                </a:cubicBezTo>
              </a:path>
            </a:pathLst>
          </a:custGeom>
          <a:noFill/>
          <a:ln w="444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622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041525" y="5527675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20 %</a:t>
            </a:r>
            <a:endParaRPr lang="cs-CZ" dirty="0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1295400" y="21336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13716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69925" y="2479675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80 %</a:t>
            </a:r>
            <a:endParaRPr lang="cs-CZ" dirty="0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1371600" y="2286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050925" y="20955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95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6482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36725" y="413861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124200" y="41910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334000" y="4191000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871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55576" y="361305"/>
            <a:ext cx="7667625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Strategie vztahů se zákazníkem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797794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Spokojenost zákazníků </a:t>
            </a:r>
            <a:r>
              <a:rPr lang="cs-CZ" sz="2400" b="1" dirty="0">
                <a:solidFill>
                  <a:schemeClr val="tx1"/>
                </a:solidFill>
              </a:rPr>
              <a:t>je monitorována, měřena a </a:t>
            </a:r>
            <a:r>
              <a:rPr lang="cs-CZ" sz="2400" b="1" dirty="0" smtClean="0">
                <a:solidFill>
                  <a:schemeClr val="tx1"/>
                </a:solidFill>
              </a:rPr>
              <a:t>analyzována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99248" y="1839912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Se zákazníky jsou budovány takové vztahy, aby bylo možné co nejlépe predikovat jeho budoucí požadavky</a:t>
            </a:r>
          </a:p>
          <a:p>
            <a:pPr algn="ctr"/>
            <a:endParaRPr lang="cs-CZ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51720" y="4098131"/>
            <a:ext cx="466013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Příchozí </a:t>
            </a:r>
            <a:r>
              <a:rPr lang="cs-CZ" sz="2400" b="1" dirty="0">
                <a:solidFill>
                  <a:schemeClr val="tx1"/>
                </a:solidFill>
              </a:rPr>
              <a:t>objednávky a požadavky zákazníků jsou zpracovávány bezodkladně  a zákazníkovi je vždy poskytována zpětná vazba </a:t>
            </a:r>
            <a:r>
              <a:rPr lang="cs-CZ" sz="2400" b="1" dirty="0" smtClean="0">
                <a:solidFill>
                  <a:schemeClr val="tx1"/>
                </a:solidFill>
              </a:rPr>
              <a:t>o průběhu plnění jeho požadavku</a:t>
            </a:r>
          </a:p>
        </p:txBody>
      </p:sp>
    </p:spTree>
    <p:extLst>
      <p:ext uri="{BB962C8B-B14F-4D97-AF65-F5344CB8AC3E}">
        <p14:creationId xmlns:p14="http://schemas.microsoft.com/office/powerpoint/2010/main" val="328912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55576" y="361305"/>
            <a:ext cx="7667625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Strategie vztahů s dodavateli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797794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Úroveň poskytovaných služeb dodavatelů je monitorována a vyhodnocována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99248" y="1839912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strukturu a počet dodavatelů, určuje strategii pro výběr dodavatelů</a:t>
            </a:r>
          </a:p>
          <a:p>
            <a:pPr algn="ctr"/>
            <a:endParaRPr lang="cs-CZ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51720" y="4098131"/>
            <a:ext cx="466013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úlohu outsourcingových v dodavatelském kanále</a:t>
            </a:r>
          </a:p>
        </p:txBody>
      </p:sp>
    </p:spTree>
    <p:extLst>
      <p:ext uri="{BB962C8B-B14F-4D97-AF65-F5344CB8AC3E}">
        <p14:creationId xmlns:p14="http://schemas.microsoft.com/office/powerpoint/2010/main" val="2905770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-28575" y="332656"/>
            <a:ext cx="8993063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Strategie vztahů s dodavateli - příklad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7664" y="1256554"/>
            <a:ext cx="6120680" cy="1205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Úroveň poskytovaných služeb dodavatelů je monitorována a vyhodnocována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7499" y="2708920"/>
            <a:ext cx="85610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Je jednoznačně popsán a deklarován systém hodnocení klíčových dodavatelů materiálu/zboží</a:t>
            </a:r>
            <a:r>
              <a:rPr lang="cs-CZ" sz="2400" dirty="0" smtClean="0"/>
              <a:t> (například jako součást norem ISO řady 9000).</a:t>
            </a:r>
          </a:p>
          <a:p>
            <a:r>
              <a:rPr lang="cs-CZ" sz="2400" dirty="0" smtClean="0"/>
              <a:t>Systém hodnocení zahrnuje:</a:t>
            </a:r>
          </a:p>
          <a:p>
            <a:pPr marL="725488" indent="-458788">
              <a:buFont typeface="Arial" pitchFamily="34" charset="0"/>
              <a:buChar char="•"/>
            </a:pPr>
            <a:r>
              <a:rPr lang="cs-CZ" sz="2400" dirty="0" smtClean="0"/>
              <a:t>Hodnocení ceny</a:t>
            </a:r>
          </a:p>
          <a:p>
            <a:pPr marL="725488" indent="-458788">
              <a:buFont typeface="Arial" pitchFamily="34" charset="0"/>
              <a:buChar char="•"/>
            </a:pPr>
            <a:r>
              <a:rPr lang="cs-CZ" sz="2400" dirty="0" smtClean="0"/>
              <a:t>Hodnocení kvality dodávaného materiálu/zboží (reklamace, poškození zboží, poškození obalu, záměny </a:t>
            </a:r>
          </a:p>
          <a:p>
            <a:pPr marL="725488" indent="-458788">
              <a:buFont typeface="Arial" pitchFamily="34" charset="0"/>
              <a:buChar char="•"/>
            </a:pPr>
            <a:r>
              <a:rPr lang="cs-CZ" sz="2400" dirty="0" smtClean="0"/>
              <a:t>Hodnocení kvality logistických služeb (včasnost, dodržení termínu, úplnost a kompletnost)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672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-28575" y="332656"/>
            <a:ext cx="8993063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Strategie vztahů s dodavateli - příklad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326244" y="1349350"/>
            <a:ext cx="6283424" cy="1229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strukturu a počet dodavatelů, určuje strategii pro výběr dodavatelů</a:t>
            </a:r>
          </a:p>
          <a:p>
            <a:pPr algn="ctr"/>
            <a:endParaRPr lang="cs-CZ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278092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Se všemi dodavateli klíčových surovin pro výrobu a/nebo klíčových položek zboží </a:t>
            </a:r>
            <a:r>
              <a:rPr lang="cs-CZ" sz="2400" dirty="0" smtClean="0"/>
              <a:t>(například „A“ položek podle ABC analýzy  prodeje) </a:t>
            </a:r>
            <a:r>
              <a:rPr lang="cs-CZ" sz="2400" b="1" dirty="0" smtClean="0"/>
              <a:t>jsou uzavřeny nebo předjednány dlouhodobé smluvní kontrakty obsahující vždy</a:t>
            </a:r>
            <a:r>
              <a:rPr lang="cs-CZ" sz="2400" dirty="0" smtClean="0"/>
              <a:t>: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cs-CZ" sz="2400" dirty="0" smtClean="0"/>
              <a:t>Cenové ujednání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cs-CZ" sz="2400" dirty="0" smtClean="0"/>
              <a:t>Logistické podmínky dodání (balení, doprava, minimální/maximální dávka atp.)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cs-CZ" sz="2400" dirty="0" smtClean="0"/>
              <a:t>Dohoda o úrovni logistických služeb (včasnost, úplnost a časová spolehlivost dodávek)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02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358" y="2038919"/>
            <a:ext cx="6989787" cy="3439166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5468" y="195918"/>
            <a:ext cx="8993063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Strategie vztahů s dodavateli - příklad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79511" y="1070308"/>
            <a:ext cx="8573963" cy="710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úlohu outsourcingových v dodavatelském kanále</a:t>
            </a:r>
          </a:p>
        </p:txBody>
      </p:sp>
      <p:sp>
        <p:nvSpPr>
          <p:cNvPr id="8" name="Volný tvar 7"/>
          <p:cNvSpPr/>
          <p:nvPr/>
        </p:nvSpPr>
        <p:spPr>
          <a:xfrm>
            <a:off x="2402006" y="3248167"/>
            <a:ext cx="3875964" cy="1487606"/>
          </a:xfrm>
          <a:custGeom>
            <a:avLst/>
            <a:gdLst>
              <a:gd name="connsiteX0" fmla="*/ 0 w 3875964"/>
              <a:gd name="connsiteY0" fmla="*/ 13648 h 1487606"/>
              <a:gd name="connsiteX1" fmla="*/ 2470245 w 3875964"/>
              <a:gd name="connsiteY1" fmla="*/ 0 h 1487606"/>
              <a:gd name="connsiteX2" fmla="*/ 2470245 w 3875964"/>
              <a:gd name="connsiteY2" fmla="*/ 313899 h 1487606"/>
              <a:gd name="connsiteX3" fmla="*/ 1569493 w 3875964"/>
              <a:gd name="connsiteY3" fmla="*/ 313899 h 1487606"/>
              <a:gd name="connsiteX4" fmla="*/ 1583140 w 3875964"/>
              <a:gd name="connsiteY4" fmla="*/ 955343 h 1487606"/>
              <a:gd name="connsiteX5" fmla="*/ 3862316 w 3875964"/>
              <a:gd name="connsiteY5" fmla="*/ 941696 h 1487606"/>
              <a:gd name="connsiteX6" fmla="*/ 3875964 w 3875964"/>
              <a:gd name="connsiteY6" fmla="*/ 1487606 h 1487606"/>
              <a:gd name="connsiteX7" fmla="*/ 109182 w 3875964"/>
              <a:gd name="connsiteY7" fmla="*/ 1487606 h 1487606"/>
              <a:gd name="connsiteX8" fmla="*/ 0 w 3875964"/>
              <a:gd name="connsiteY8" fmla="*/ 13648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964" h="1487606">
                <a:moveTo>
                  <a:pt x="0" y="13648"/>
                </a:moveTo>
                <a:lnTo>
                  <a:pt x="2470245" y="0"/>
                </a:lnTo>
                <a:lnTo>
                  <a:pt x="2470245" y="313899"/>
                </a:lnTo>
                <a:lnTo>
                  <a:pt x="1569493" y="313899"/>
                </a:lnTo>
                <a:lnTo>
                  <a:pt x="1583140" y="955343"/>
                </a:lnTo>
                <a:lnTo>
                  <a:pt x="3862316" y="941696"/>
                </a:lnTo>
                <a:lnTo>
                  <a:pt x="3875964" y="1487606"/>
                </a:lnTo>
                <a:lnTo>
                  <a:pt x="109182" y="1487606"/>
                </a:lnTo>
                <a:lnTo>
                  <a:pt x="0" y="1364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33000"/>
            </a:scheme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364564" y="5614038"/>
            <a:ext cx="5013169" cy="843114"/>
          </a:xfrm>
          <a:prstGeom prst="wedgeRoundRectCallout">
            <a:avLst>
              <a:gd name="adj1" fmla="val 16161"/>
              <a:gd name="adj2" fmla="val -153007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/>
              <a:t>Kompetence dodavatele logistických služeb – např. DHL</a:t>
            </a:r>
          </a:p>
        </p:txBody>
      </p:sp>
    </p:spTree>
    <p:extLst>
      <p:ext uri="{BB962C8B-B14F-4D97-AF65-F5344CB8AC3E}">
        <p14:creationId xmlns:p14="http://schemas.microsoft.com/office/powerpoint/2010/main" val="69288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55576" y="361305"/>
            <a:ext cx="7667625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Distribuční strategie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857902" y="1705223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umístění bodů rozpojení v logistickém řetězci*</a:t>
            </a:r>
          </a:p>
          <a:p>
            <a:pPr algn="ctr"/>
            <a:endParaRPr lang="cs-CZ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675392"/>
            <a:ext cx="370790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Jsou </a:t>
            </a:r>
            <a:r>
              <a:rPr lang="cs-CZ" sz="2400" b="1" dirty="0">
                <a:solidFill>
                  <a:schemeClr val="tx1"/>
                </a:solidFill>
              </a:rPr>
              <a:t>jednoznačně deklarovány </a:t>
            </a:r>
            <a:r>
              <a:rPr lang="cs-CZ" sz="2400" b="1" dirty="0" smtClean="0">
                <a:solidFill>
                  <a:schemeClr val="tx1"/>
                </a:solidFill>
              </a:rPr>
              <a:t>veškeré </a:t>
            </a:r>
            <a:r>
              <a:rPr lang="cs-CZ" sz="2400" b="1" dirty="0">
                <a:solidFill>
                  <a:schemeClr val="tx1"/>
                </a:solidFill>
              </a:rPr>
              <a:t>možné distribuční kanály </a:t>
            </a:r>
            <a:r>
              <a:rPr lang="cs-CZ" sz="2400" b="1" dirty="0" smtClean="0">
                <a:solidFill>
                  <a:schemeClr val="tx1"/>
                </a:solidFill>
              </a:rPr>
              <a:t>ke </a:t>
            </a:r>
            <a:r>
              <a:rPr lang="cs-CZ" sz="2400" b="1" dirty="0">
                <a:solidFill>
                  <a:schemeClr val="tx1"/>
                </a:solidFill>
              </a:rPr>
              <a:t>všem </a:t>
            </a:r>
            <a:r>
              <a:rPr lang="cs-CZ" sz="2400" b="1" dirty="0" smtClean="0">
                <a:solidFill>
                  <a:schemeClr val="tx1"/>
                </a:solidFill>
              </a:rPr>
              <a:t>zákazníkům.</a:t>
            </a:r>
          </a:p>
        </p:txBody>
      </p:sp>
      <p:sp>
        <p:nvSpPr>
          <p:cNvPr id="9" name="Obdélník 8"/>
          <p:cNvSpPr/>
          <p:nvPr/>
        </p:nvSpPr>
        <p:spPr>
          <a:xfrm>
            <a:off x="2051720" y="4098131"/>
            <a:ext cx="4660134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Stanovuje úlohu outsourcingových v distribučním kanále</a:t>
            </a:r>
          </a:p>
        </p:txBody>
      </p:sp>
    </p:spTree>
    <p:extLst>
      <p:ext uri="{BB962C8B-B14F-4D97-AF65-F5344CB8AC3E}">
        <p14:creationId xmlns:p14="http://schemas.microsoft.com/office/powerpoint/2010/main" val="63311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46335" y="404664"/>
            <a:ext cx="8229600" cy="92710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Cíl semináře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4178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b="1" dirty="0" smtClean="0"/>
              <a:t>Z pohledu lektora:</a:t>
            </a:r>
          </a:p>
          <a:p>
            <a:pPr marL="0" indent="0">
              <a:buFont typeface="Arial" charset="0"/>
              <a:buNone/>
            </a:pPr>
            <a:r>
              <a:rPr lang="cs-CZ" sz="2400" dirty="0" smtClean="0"/>
              <a:t>Naplnit Vaše očekávání předat, své zkušenosti a praktické znalosti formou výkladu a diskuse k probíraným tématům.</a:t>
            </a:r>
            <a:endParaRPr lang="cs-CZ" sz="2400" dirty="0"/>
          </a:p>
          <a:p>
            <a:pPr marL="0" indent="0">
              <a:buFont typeface="Arial" charset="0"/>
              <a:buNone/>
            </a:pPr>
            <a:endParaRPr lang="cs-CZ" sz="2400" dirty="0" smtClean="0"/>
          </a:p>
          <a:p>
            <a:pPr marL="0" indent="0">
              <a:buFont typeface="Arial" charset="0"/>
              <a:buNone/>
            </a:pPr>
            <a:r>
              <a:rPr lang="cs-CZ" b="1" dirty="0" smtClean="0"/>
              <a:t>Z pohledu účastníků semináře:</a:t>
            </a:r>
          </a:p>
          <a:p>
            <a:pPr marL="0" indent="0">
              <a:buFont typeface="Arial" charset="0"/>
              <a:buNone/>
            </a:pPr>
            <a:r>
              <a:rPr lang="cs-CZ" sz="2400" dirty="0" smtClean="0"/>
              <a:t>Jaká jsou Vaše očekávání ???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" name="AutoShape 4" descr="Výsledek obrázku pro zambelli techn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6" descr="Výsledek obrázku pro zambelli techni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Výsledek obrázku pro zambelli tech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574781"/>
            <a:ext cx="2874072" cy="108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Výsledek obrázku pro zez silk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12" descr="Výsledek obrázku pro zez silk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8" name="Picture 14" descr="Výsledek obrázku pro zez silk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43671"/>
            <a:ext cx="20764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ip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658945"/>
            <a:ext cx="20002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101412"/>
            <a:ext cx="82912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výrobce =&gt;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spotřebitel  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= 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prodej bez mezičlánků</a:t>
            </a:r>
            <a:br>
              <a:rPr lang="cs-CZ" sz="2400" b="1" dirty="0">
                <a:solidFill>
                  <a:srgbClr val="000000"/>
                </a:solidFill>
                <a:latin typeface="Open Sans"/>
              </a:rPr>
            </a:br>
            <a:r>
              <a:rPr lang="cs-CZ" dirty="0" smtClean="0">
                <a:solidFill>
                  <a:srgbClr val="000000"/>
                </a:solidFill>
                <a:latin typeface="Open Sans"/>
              </a:rPr>
              <a:t>vhodný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pro zemědělce a živnostníky (krejčí)</a:t>
            </a:r>
            <a:br>
              <a:rPr lang="cs-CZ" dirty="0">
                <a:solidFill>
                  <a:srgbClr val="000000"/>
                </a:solidFill>
                <a:latin typeface="Open Sans"/>
              </a:rPr>
            </a:br>
            <a:r>
              <a:rPr lang="cs-CZ" dirty="0" smtClean="0">
                <a:solidFill>
                  <a:srgbClr val="000000"/>
                </a:solidFill>
                <a:latin typeface="Open Sans"/>
              </a:rPr>
              <a:t>patří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sem také přímý prodej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výrobce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=&gt;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maloobchod =&gt; 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spotřebitel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/>
            </a:r>
            <a:br>
              <a:rPr lang="cs-CZ" dirty="0">
                <a:solidFill>
                  <a:srgbClr val="000000"/>
                </a:solidFill>
                <a:latin typeface="Open Sans"/>
              </a:rPr>
            </a:br>
            <a:r>
              <a:rPr lang="cs-CZ" dirty="0" smtClean="0">
                <a:solidFill>
                  <a:srgbClr val="000000"/>
                </a:solidFill>
                <a:latin typeface="Open Sans"/>
              </a:rPr>
              <a:t> - velmi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rychlý</a:t>
            </a:r>
            <a:br>
              <a:rPr lang="cs-CZ" dirty="0">
                <a:solidFill>
                  <a:srgbClr val="000000"/>
                </a:solidFill>
                <a:latin typeface="Open Sans"/>
              </a:rPr>
            </a:br>
            <a:r>
              <a:rPr lang="cs-CZ" dirty="0" smtClean="0">
                <a:solidFill>
                  <a:srgbClr val="000000"/>
                </a:solidFill>
                <a:latin typeface="Open Sans"/>
              </a:rPr>
              <a:t> - výhodný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a nezbytný u výrobků podléhající rychlé zkáze nebo u výrobků, </a:t>
            </a:r>
            <a:r>
              <a:rPr lang="cs-CZ" dirty="0" smtClean="0">
                <a:solidFill>
                  <a:srgbClr val="000000"/>
                </a:solidFill>
                <a:latin typeface="Open Sans"/>
              </a:rPr>
              <a:t>	které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rychle ztrácejí na hodnotě (PC, sezónní zboží)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výrobce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=&gt;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velkoobchod =&gt; 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maloobchod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=&gt;</a:t>
            </a:r>
            <a:r>
              <a:rPr lang="cs-CZ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Open Sans"/>
              </a:rPr>
              <a:t>spotřebitel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/>
            </a:r>
            <a:br>
              <a:rPr lang="cs-CZ" dirty="0">
                <a:solidFill>
                  <a:srgbClr val="000000"/>
                </a:solidFill>
                <a:latin typeface="Open Sans"/>
              </a:rPr>
            </a:br>
            <a:r>
              <a:rPr lang="cs-CZ" dirty="0" smtClean="0">
                <a:solidFill>
                  <a:srgbClr val="000000"/>
                </a:solidFill>
                <a:latin typeface="Open Sans"/>
              </a:rPr>
              <a:t>- vhodný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pro výrobky stabilního charakteru, které jsou vyžadovány v kombinaci </a:t>
            </a:r>
            <a:r>
              <a:rPr lang="cs-CZ" dirty="0" smtClean="0">
                <a:solidFill>
                  <a:srgbClr val="000000"/>
                </a:solidFill>
                <a:latin typeface="Open Sans"/>
              </a:rPr>
              <a:t>	s </a:t>
            </a:r>
            <a:r>
              <a:rPr lang="cs-CZ" dirty="0">
                <a:solidFill>
                  <a:srgbClr val="000000"/>
                </a:solidFill>
                <a:latin typeface="Open Sans"/>
              </a:rPr>
              <a:t>jinými </a:t>
            </a:r>
            <a:r>
              <a:rPr lang="cs-CZ" dirty="0" smtClean="0">
                <a:solidFill>
                  <a:srgbClr val="000000"/>
                </a:solidFill>
                <a:latin typeface="Open Sans"/>
              </a:rPr>
              <a:t>výrobky</a:t>
            </a:r>
            <a:endParaRPr lang="cs-CZ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61864" y="985795"/>
            <a:ext cx="8424936" cy="96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254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Jsou </a:t>
            </a:r>
            <a:r>
              <a:rPr lang="cs-CZ" sz="2400" b="1" dirty="0">
                <a:solidFill>
                  <a:schemeClr val="tx1"/>
                </a:solidFill>
              </a:rPr>
              <a:t>jednoznačně deklarovány </a:t>
            </a:r>
            <a:r>
              <a:rPr lang="cs-CZ" sz="2400" b="1" dirty="0" smtClean="0">
                <a:solidFill>
                  <a:schemeClr val="tx1"/>
                </a:solidFill>
              </a:rPr>
              <a:t>veškeré </a:t>
            </a:r>
            <a:r>
              <a:rPr lang="cs-CZ" sz="2400" b="1" dirty="0">
                <a:solidFill>
                  <a:schemeClr val="tx1"/>
                </a:solidFill>
              </a:rPr>
              <a:t>možné distribuční kanály </a:t>
            </a:r>
            <a:r>
              <a:rPr lang="cs-CZ" sz="2400" b="1" dirty="0" smtClean="0">
                <a:solidFill>
                  <a:schemeClr val="tx1"/>
                </a:solidFill>
              </a:rPr>
              <a:t>ke </a:t>
            </a:r>
            <a:r>
              <a:rPr lang="cs-CZ" sz="2400" b="1" dirty="0">
                <a:solidFill>
                  <a:schemeClr val="tx1"/>
                </a:solidFill>
              </a:rPr>
              <a:t>všem </a:t>
            </a:r>
            <a:r>
              <a:rPr lang="cs-CZ" sz="2400" b="1" dirty="0" smtClean="0">
                <a:solidFill>
                  <a:schemeClr val="tx1"/>
                </a:solidFill>
              </a:rPr>
              <a:t>zákazníkům.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4636" y="54986"/>
            <a:ext cx="9207884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Distribuční strategie- možnosti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 rot="19090892">
            <a:off x="3936506" y="560593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Frenšízing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19919373">
            <a:off x="5353589" y="5983157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Retězce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2416644">
            <a:off x="5828008" y="560593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„Direct marketing“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 rot="18444611">
            <a:off x="7003514" y="5316393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„E-</a:t>
            </a:r>
            <a:r>
              <a:rPr lang="cs-CZ" dirty="0" err="1" smtClean="0"/>
              <a:t>shopy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72816"/>
            <a:ext cx="7344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Controlling je systém nepřímého řízení nad velmi malými </a:t>
            </a:r>
            <a:r>
              <a:rPr lang="cs-CZ" sz="2400" b="1" dirty="0" smtClean="0"/>
              <a:t>procesy se </a:t>
            </a:r>
            <a:r>
              <a:rPr lang="cs-CZ" sz="2400" b="1" dirty="0"/>
              <a:t>zaručenou </a:t>
            </a:r>
            <a:r>
              <a:rPr lang="cs-CZ" sz="2400" b="1" dirty="0" err="1"/>
              <a:t>managerskou</a:t>
            </a:r>
            <a:r>
              <a:rPr lang="cs-CZ" sz="2400" b="1" dirty="0"/>
              <a:t> reakcí.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59" y="3162655"/>
            <a:ext cx="7632848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tedy systém řídící a obsahuje i nástroje, sloužící k podpoře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managerské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práce. Základem je ovšem velmi přesná kalkulace, sloužící k doměření efektivity a produktivity nákladů a zdrojů.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výše uvedeného vyplývá, že controllingové postupy jsou schopny určit produktivitu zdrojových nákladů v celém podniku, tedy i v logistice.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4636" y="54986"/>
            <a:ext cx="9207884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Logistický controlling – princip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925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4636" y="54986"/>
            <a:ext cx="9207884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Logistický controlling – příklad z praxe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6" y="1458436"/>
            <a:ext cx="891406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78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66800" y="2773064"/>
            <a:ext cx="7315200" cy="1143000"/>
            <a:chOff x="672" y="1392"/>
            <a:chExt cx="4608" cy="720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672" y="1776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672" y="1680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flipV="1">
              <a:off x="1344" y="1728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968" y="1680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 flipV="1">
              <a:off x="2496" y="1728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120" y="1680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 dirty="0" err="1"/>
                <a:t>Výr.II</a:t>
              </a:r>
              <a:endParaRPr lang="cs-CZ" sz="2400" dirty="0"/>
            </a:p>
          </p:txBody>
        </p:sp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 flipV="1">
              <a:off x="3648" y="1680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 flipV="1">
              <a:off x="4224" y="1680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4896" y="1680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912" y="1392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32" y="139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2208" y="1392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2784" y="139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3312" y="13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888" y="13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4416" y="139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7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762000" y="3995439"/>
            <a:ext cx="4114800" cy="1330325"/>
            <a:chOff x="480" y="2186"/>
            <a:chExt cx="2592" cy="838"/>
          </a:xfrm>
        </p:grpSpPr>
        <p:sp>
          <p:nvSpPr>
            <p:cNvPr id="28" name="AutoShape 21"/>
            <p:cNvSpPr>
              <a:spLocks noChangeArrowheads="1"/>
            </p:cNvSpPr>
            <p:nvPr/>
          </p:nvSpPr>
          <p:spPr bwMode="auto">
            <a:xfrm>
              <a:off x="720" y="2688"/>
              <a:ext cx="2112" cy="240"/>
            </a:xfrm>
            <a:prstGeom prst="chevron">
              <a:avLst>
                <a:gd name="adj" fmla="val 12214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566" y="2186"/>
              <a:ext cx="15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V obchodní firmě: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80" y="2592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31" name="AutoShape 24"/>
            <p:cNvSpPr>
              <a:spLocks noChangeArrowheads="1"/>
            </p:cNvSpPr>
            <p:nvPr/>
          </p:nvSpPr>
          <p:spPr bwMode="auto">
            <a:xfrm flipV="1">
              <a:off x="1200" y="2592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AutoShape 25"/>
            <p:cNvSpPr>
              <a:spLocks noChangeArrowheads="1"/>
            </p:cNvSpPr>
            <p:nvPr/>
          </p:nvSpPr>
          <p:spPr bwMode="auto">
            <a:xfrm flipV="1">
              <a:off x="1920" y="2592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688" y="2592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</p:grpSp>
      <p:grpSp>
        <p:nvGrpSpPr>
          <p:cNvPr id="34" name="Group 2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57250" y="5454352"/>
            <a:ext cx="6400800" cy="1143000"/>
            <a:chOff x="576" y="3120"/>
            <a:chExt cx="4032" cy="720"/>
          </a:xfrm>
        </p:grpSpPr>
        <p:sp>
          <p:nvSpPr>
            <p:cNvPr id="35" name="AutoShape 28"/>
            <p:cNvSpPr>
              <a:spLocks noChangeArrowheads="1"/>
            </p:cNvSpPr>
            <p:nvPr/>
          </p:nvSpPr>
          <p:spPr bwMode="auto">
            <a:xfrm>
              <a:off x="672" y="3456"/>
              <a:ext cx="2112" cy="240"/>
            </a:xfrm>
            <a:prstGeom prst="chevron">
              <a:avLst>
                <a:gd name="adj" fmla="val 12214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576" y="3120"/>
              <a:ext cx="14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V podniku služeb</a:t>
              </a:r>
            </a:p>
          </p:txBody>
        </p:sp>
        <p:sp>
          <p:nvSpPr>
            <p:cNvPr id="37" name="Rectangle 30"/>
            <p:cNvSpPr>
              <a:spLocks noChangeArrowheads="1"/>
            </p:cNvSpPr>
            <p:nvPr/>
          </p:nvSpPr>
          <p:spPr bwMode="auto">
            <a:xfrm>
              <a:off x="576" y="3408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 flipV="1">
              <a:off x="1248" y="3408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AutoShape 32"/>
            <p:cNvSpPr>
              <a:spLocks noChangeArrowheads="1"/>
            </p:cNvSpPr>
            <p:nvPr/>
          </p:nvSpPr>
          <p:spPr bwMode="auto">
            <a:xfrm flipV="1">
              <a:off x="1920" y="3408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4224" y="3408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2598" y="3408"/>
              <a:ext cx="750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 dirty="0"/>
                <a:t>Interní</a:t>
              </a:r>
            </a:p>
            <a:p>
              <a:pPr algn="ctr" eaLnBrk="0" hangingPunct="0"/>
              <a:r>
                <a:rPr lang="cs-CZ" sz="2400" b="1" dirty="0"/>
                <a:t>zákazník</a:t>
              </a:r>
              <a:endParaRPr lang="cs-CZ" sz="2400" dirty="0"/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>
              <a:off x="3360" y="3600"/>
              <a:ext cx="768" cy="0"/>
            </a:xfrm>
            <a:prstGeom prst="line">
              <a:avLst/>
            </a:prstGeom>
            <a:noFill/>
            <a:ln w="101600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3398" y="3386"/>
              <a:ext cx="6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/>
                <a:t>služba</a:t>
              </a:r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9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Tři základní druhy řetězců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450" y="1060004"/>
            <a:ext cx="3028950" cy="4857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862" y="1610866"/>
            <a:ext cx="3419475" cy="6572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5687" y="1021557"/>
            <a:ext cx="1562100" cy="790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0112" y="1944389"/>
            <a:ext cx="2105025" cy="5143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4413" y="1079014"/>
            <a:ext cx="1163637" cy="675660"/>
          </a:xfrm>
          <a:prstGeom prst="rect">
            <a:avLst/>
          </a:prstGeom>
        </p:spPr>
      </p:pic>
      <p:pic>
        <p:nvPicPr>
          <p:cNvPr id="53" name="Obrázek 5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15833" y="1053468"/>
            <a:ext cx="770333" cy="89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238820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Základní pojmy</a:t>
            </a:r>
            <a:endParaRPr lang="cs-CZ" sz="3200" b="1" dirty="0"/>
          </a:p>
        </p:txBody>
      </p:sp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990600" y="4390256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47800" y="2713856"/>
            <a:ext cx="6172200" cy="3429000"/>
            <a:chOff x="912" y="1392"/>
            <a:chExt cx="3888" cy="2160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736" y="139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216" y="1488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912" y="1488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90600" y="5457056"/>
            <a:ext cx="6781800" cy="774700"/>
            <a:chOff x="624" y="3120"/>
            <a:chExt cx="4272" cy="488"/>
          </a:xfrm>
        </p:grpSpPr>
        <p:grpSp>
          <p:nvGrpSpPr>
            <p:cNvPr id="29" name="Group 27"/>
            <p:cNvGrpSpPr>
              <a:grpSpLocks/>
            </p:cNvGrpSpPr>
            <p:nvPr/>
          </p:nvGrpSpPr>
          <p:grpSpPr bwMode="auto">
            <a:xfrm>
              <a:off x="624" y="3120"/>
              <a:ext cx="720" cy="432"/>
              <a:chOff x="624" y="3504"/>
              <a:chExt cx="720" cy="432"/>
            </a:xfrm>
          </p:grpSpPr>
          <p:sp>
            <p:nvSpPr>
              <p:cNvPr id="41" name="AutoShape 28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" name="Text Box 29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BR1</a:t>
                </a:r>
              </a:p>
            </p:txBody>
          </p:sp>
        </p:grpSp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1248" y="3168"/>
              <a:ext cx="720" cy="432"/>
              <a:chOff x="624" y="3504"/>
              <a:chExt cx="720" cy="432"/>
            </a:xfrm>
          </p:grpSpPr>
          <p:sp>
            <p:nvSpPr>
              <p:cNvPr id="39" name="AutoShape 31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BR2</a:t>
                </a:r>
              </a:p>
            </p:txBody>
          </p:sp>
        </p:grpSp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3456" y="3120"/>
              <a:ext cx="720" cy="432"/>
              <a:chOff x="624" y="3504"/>
              <a:chExt cx="720" cy="432"/>
            </a:xfrm>
          </p:grpSpPr>
          <p:sp>
            <p:nvSpPr>
              <p:cNvPr id="37" name="AutoShape 34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BR4</a:t>
                </a:r>
              </a:p>
            </p:txBody>
          </p:sp>
        </p:grpSp>
        <p:grpSp>
          <p:nvGrpSpPr>
            <p:cNvPr id="32" name="Group 36"/>
            <p:cNvGrpSpPr>
              <a:grpSpLocks/>
            </p:cNvGrpSpPr>
            <p:nvPr/>
          </p:nvGrpSpPr>
          <p:grpSpPr bwMode="auto">
            <a:xfrm>
              <a:off x="4176" y="3120"/>
              <a:ext cx="720" cy="432"/>
              <a:chOff x="624" y="3504"/>
              <a:chExt cx="720" cy="432"/>
            </a:xfrm>
          </p:grpSpPr>
          <p:sp>
            <p:nvSpPr>
              <p:cNvPr id="35" name="AutoShape 37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BR5</a:t>
                </a:r>
              </a:p>
            </p:txBody>
          </p:sp>
        </p:grpSp>
        <p:sp>
          <p:nvSpPr>
            <p:cNvPr id="33" name="AutoShape 39"/>
            <p:cNvSpPr>
              <a:spLocks noChangeArrowheads="1"/>
            </p:cNvSpPr>
            <p:nvPr/>
          </p:nvSpPr>
          <p:spPr bwMode="auto">
            <a:xfrm>
              <a:off x="2424" y="3176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2568" y="3224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/>
                <a:t>BR3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886200" y="3415531"/>
            <a:ext cx="41148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4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467544" y="1412776"/>
            <a:ext cx="8229600" cy="663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Push / pull systém řízení toku materiálu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75468" y="195918"/>
            <a:ext cx="8993063" cy="9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Optimalizace polohy bodu rozpojení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6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09700" y="3429000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762000" y="1887537"/>
            <a:ext cx="7353300" cy="3616325"/>
            <a:chOff x="168" y="1462"/>
            <a:chExt cx="4632" cy="2278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056" y="1580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216" y="1488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68" y="1462"/>
              <a:ext cx="9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1409700" y="4495800"/>
            <a:ext cx="1143000" cy="685800"/>
            <a:chOff x="624" y="3504"/>
            <a:chExt cx="720" cy="432"/>
          </a:xfrm>
        </p:grpSpPr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624" y="3504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768" y="3560"/>
              <a:ext cx="4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hangingPunct="0">
                <a:defRPr sz="2400"/>
              </a:lvl1pPr>
            </a:lstStyle>
            <a:p>
              <a:r>
                <a:rPr lang="cs-CZ" dirty="0"/>
                <a:t>BR1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38300" y="2454275"/>
            <a:ext cx="67818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2813683" y="4828418"/>
            <a:ext cx="6302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Výroba na zakázku – včetně nákupu požadovaných surovin a materiálu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5300" y="337369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Bod rozpojení 1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99592" y="6309320"/>
            <a:ext cx="772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Příklady: výstavba rodinných domků, výroba jednoúčelových těžních strojů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83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09700" y="3429000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762000" y="1887537"/>
            <a:ext cx="7353300" cy="3694113"/>
            <a:chOff x="168" y="1462"/>
            <a:chExt cx="4632" cy="2327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536" y="1629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216" y="1488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68" y="1462"/>
              <a:ext cx="1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269809" y="4514760"/>
            <a:ext cx="1143000" cy="685800"/>
            <a:chOff x="624" y="3504"/>
            <a:chExt cx="720" cy="432"/>
          </a:xfrm>
        </p:grpSpPr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624" y="3504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768" y="3560"/>
              <a:ext cx="4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hangingPunct="0">
                <a:defRPr sz="2400"/>
              </a:lvl1pPr>
            </a:lstStyle>
            <a:p>
              <a:r>
                <a:rPr lang="cs-CZ" dirty="0" smtClean="0"/>
                <a:t>BR2</a:t>
              </a:r>
              <a:endParaRPr lang="cs-CZ" dirty="0"/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476500" y="2454275"/>
            <a:ext cx="59436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429603" y="5171270"/>
            <a:ext cx="340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Výroba na zakázku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5300" y="337369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Bod rozpojení 2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99592" y="6309320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Příklady: zakázková výroba nábytku z masivu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6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09700" y="3429000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22463" y="1866900"/>
            <a:ext cx="6192838" cy="3733801"/>
            <a:chOff x="899" y="1449"/>
            <a:chExt cx="3901" cy="2352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688" y="1641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216" y="1488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899" y="1449"/>
              <a:ext cx="1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114800" y="4556440"/>
            <a:ext cx="1143000" cy="685800"/>
            <a:chOff x="624" y="3504"/>
            <a:chExt cx="720" cy="432"/>
          </a:xfrm>
        </p:grpSpPr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624" y="3504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768" y="3560"/>
              <a:ext cx="4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hangingPunct="0">
                <a:defRPr sz="2400"/>
              </a:lvl1pPr>
            </a:lstStyle>
            <a:p>
              <a:r>
                <a:rPr lang="cs-CZ" dirty="0" smtClean="0"/>
                <a:t>BR3</a:t>
              </a:r>
              <a:endParaRPr lang="cs-CZ" dirty="0"/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343400" y="2454275"/>
            <a:ext cx="40767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3009900" y="5307497"/>
            <a:ext cx="340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Montáž na zakázku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5300" y="337369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Bod rozpojení 3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99592" y="6309320"/>
            <a:ext cx="6579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Příklady: Výroba jízdních kol, montáž PC sestav, Plynové kotle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5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09700" y="3429000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22463" y="1762125"/>
            <a:ext cx="7000876" cy="3838576"/>
            <a:chOff x="899" y="1383"/>
            <a:chExt cx="4410" cy="2418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792" y="1641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792" y="1383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899" y="1449"/>
              <a:ext cx="1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5905500" y="4572000"/>
            <a:ext cx="1143000" cy="685800"/>
            <a:chOff x="624" y="3504"/>
            <a:chExt cx="720" cy="432"/>
          </a:xfrm>
        </p:grpSpPr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624" y="3504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768" y="3560"/>
              <a:ext cx="4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hangingPunct="0">
                <a:defRPr sz="2400"/>
              </a:lvl1pPr>
            </a:lstStyle>
            <a:p>
              <a:r>
                <a:rPr lang="cs-CZ" dirty="0" smtClean="0"/>
                <a:t>BR4</a:t>
              </a:r>
              <a:endParaRPr lang="cs-CZ" dirty="0"/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905500" y="2454275"/>
            <a:ext cx="25146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950252" y="5252700"/>
            <a:ext cx="340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Výroba na sklad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5300" y="337369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Bod rozpojení 4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99592" y="6309320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Příklady: Výroba lednic, výroba nábytku (židle, stoly),….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36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09700" y="3429000"/>
            <a:ext cx="7315200" cy="1143000"/>
            <a:chOff x="624" y="2448"/>
            <a:chExt cx="4608" cy="72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22463" y="1762125"/>
            <a:ext cx="7000876" cy="3838576"/>
            <a:chOff x="899" y="1383"/>
            <a:chExt cx="4410" cy="2418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320" y="1641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792" y="1383"/>
              <a:ext cx="15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poptávkou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206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912" y="1728"/>
              <a:ext cx="1824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899" y="1449"/>
              <a:ext cx="1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Řízeno plánem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819903" y="4599882"/>
            <a:ext cx="1143000" cy="685800"/>
            <a:chOff x="624" y="3504"/>
            <a:chExt cx="720" cy="432"/>
          </a:xfrm>
        </p:grpSpPr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624" y="3504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768" y="3560"/>
              <a:ext cx="4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eaLnBrk="0" hangingPunct="0">
                <a:defRPr sz="2400"/>
              </a:lvl1pPr>
            </a:lstStyle>
            <a:p>
              <a:r>
                <a:rPr lang="cs-CZ" dirty="0" smtClean="0"/>
                <a:t>BR5</a:t>
              </a:r>
              <a:endParaRPr lang="cs-CZ" dirty="0"/>
            </a:p>
          </p:txBody>
        </p:sp>
      </p:grpSp>
      <p:grpSp>
        <p:nvGrpSpPr>
          <p:cNvPr id="43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048500" y="2454275"/>
            <a:ext cx="1371600" cy="898525"/>
            <a:chOff x="2448" y="1834"/>
            <a:chExt cx="2592" cy="566"/>
          </a:xfrm>
        </p:grpSpPr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5400000" flipH="1">
              <a:off x="3480" y="840"/>
              <a:ext cx="528" cy="2592"/>
            </a:xfrm>
            <a:prstGeom prst="curvedLeftArrow">
              <a:avLst>
                <a:gd name="adj1" fmla="val 31841"/>
                <a:gd name="adj2" fmla="val 130068"/>
                <a:gd name="adj3" fmla="val 26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462" y="1834"/>
              <a:ext cx="10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cs-CZ" sz="2400" dirty="0">
                  <a:latin typeface="+mn-lt"/>
                  <a:cs typeface="+mn-cs"/>
                </a:rPr>
                <a:t>objednávka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950252" y="5252700"/>
            <a:ext cx="3409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Výroba na sklad – do distribuční sítě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5300" y="337369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Bod rozpojení 5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899592" y="6309320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Příklady: Spotřební zboží, potravinářství, elektronika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01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8879" y="1689572"/>
            <a:ext cx="8229600" cy="4680520"/>
          </a:xfrm>
        </p:spPr>
        <p:txBody>
          <a:bodyPr/>
          <a:lstStyle/>
          <a:p>
            <a:pPr lvl="0"/>
            <a:r>
              <a:rPr lang="cs-CZ" sz="2400" dirty="0" smtClean="0"/>
              <a:t>Úvod do systémové logistiky, vymezení pojmů</a:t>
            </a:r>
            <a:endParaRPr lang="cs-CZ" sz="2400" dirty="0"/>
          </a:p>
          <a:p>
            <a:pPr lvl="0"/>
            <a:r>
              <a:rPr lang="cs-CZ" sz="2400" dirty="0"/>
              <a:t>Úroveň logistických služeb</a:t>
            </a:r>
          </a:p>
          <a:p>
            <a:pPr lvl="0"/>
            <a:r>
              <a:rPr lang="cs-CZ" sz="2400" dirty="0"/>
              <a:t>Strategie vztahů se zákazníkem</a:t>
            </a:r>
          </a:p>
          <a:p>
            <a:pPr lvl="0"/>
            <a:r>
              <a:rPr lang="cs-CZ" sz="2400" dirty="0"/>
              <a:t>Strategie vztahů s dodavateli</a:t>
            </a:r>
          </a:p>
          <a:p>
            <a:pPr lvl="0"/>
            <a:r>
              <a:rPr lang="cs-CZ" sz="2400" dirty="0"/>
              <a:t>Distribuční strategie</a:t>
            </a:r>
          </a:p>
          <a:p>
            <a:pPr lvl="0"/>
            <a:r>
              <a:rPr lang="cs-CZ" sz="2400" dirty="0"/>
              <a:t>Logistický controlling</a:t>
            </a:r>
          </a:p>
          <a:p>
            <a:pPr lvl="0"/>
            <a:r>
              <a:rPr lang="cs-CZ" sz="2400" dirty="0"/>
              <a:t>Optimalizace polohy bodu rozpojení</a:t>
            </a:r>
          </a:p>
          <a:p>
            <a:pPr lvl="0"/>
            <a:r>
              <a:rPr lang="cs-CZ" sz="2400" dirty="0"/>
              <a:t>Predikce poptávky a optimalizace zásob </a:t>
            </a:r>
          </a:p>
          <a:p>
            <a:pPr lvl="0"/>
            <a:r>
              <a:rPr lang="cs-CZ" sz="2400" dirty="0"/>
              <a:t>Informační systémy pro podporu nákupu a řízení zásob (ukázky z praxe)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52611" y="404664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 dirty="0">
                <a:solidFill>
                  <a:schemeClr val="tx2"/>
                </a:solidFill>
                <a:latin typeface="Calibri" pitchFamily="34" charset="0"/>
              </a:rPr>
              <a:t>Osnova přednášky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Vlastnosti bodů rozpojení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Pouze v bodu rozpojení je udržována pojistná zásoba </a:t>
            </a:r>
          </a:p>
          <a:p>
            <a:r>
              <a:rPr lang="cs-CZ" sz="2800" dirty="0" smtClean="0"/>
              <a:t>Jedna firma používá současně více bodů rozpojení (podle zákaznických nebo výrobkových skupin)</a:t>
            </a:r>
          </a:p>
          <a:p>
            <a:r>
              <a:rPr lang="cs-CZ" sz="2800" dirty="0" smtClean="0"/>
              <a:t>Poloha bodů rozpojení se může měnit v závislosti na sezónně</a:t>
            </a:r>
          </a:p>
          <a:p>
            <a:r>
              <a:rPr lang="cs-CZ" sz="2800" b="1" dirty="0" smtClean="0"/>
              <a:t>Poloha bodů rozpojení ovlivňuje úroveň služeb i logistické náklady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4C6E-634E-485A-B280-3B8C1F93F1E1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0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118372" y="1099269"/>
            <a:ext cx="6588224" cy="78908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Vliv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push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pull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metody na úroveň služeb a logistické náklady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295400" y="2561456"/>
            <a:ext cx="6400800" cy="2133600"/>
            <a:chOff x="816" y="1296"/>
            <a:chExt cx="4032" cy="1344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816" y="1296"/>
              <a:ext cx="4032" cy="1344"/>
            </a:xfrm>
            <a:custGeom>
              <a:avLst/>
              <a:gdLst>
                <a:gd name="T0" fmla="*/ 4 w 21600"/>
                <a:gd name="T1" fmla="*/ 0 h 21600"/>
                <a:gd name="T2" fmla="*/ 0 w 21600"/>
                <a:gd name="T3" fmla="*/ 0 h 21600"/>
                <a:gd name="T4" fmla="*/ 4 w 21600"/>
                <a:gd name="T5" fmla="*/ 0 h 21600"/>
                <a:gd name="T6" fmla="*/ 5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3777 h 21600"/>
                <a:gd name="T14" fmla="*/ 20679 w 21600"/>
                <a:gd name="T15" fmla="*/ 1782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86" y="0"/>
                  </a:moveTo>
                  <a:lnTo>
                    <a:pt x="20186" y="3774"/>
                  </a:lnTo>
                  <a:lnTo>
                    <a:pt x="3375" y="3774"/>
                  </a:lnTo>
                  <a:lnTo>
                    <a:pt x="3375" y="17826"/>
                  </a:lnTo>
                  <a:lnTo>
                    <a:pt x="20186" y="17826"/>
                  </a:lnTo>
                  <a:lnTo>
                    <a:pt x="20186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774"/>
                  </a:moveTo>
                  <a:lnTo>
                    <a:pt x="1350" y="17826"/>
                  </a:lnTo>
                  <a:lnTo>
                    <a:pt x="2700" y="17826"/>
                  </a:lnTo>
                  <a:lnTo>
                    <a:pt x="2700" y="3774"/>
                  </a:lnTo>
                  <a:close/>
                </a:path>
                <a:path w="21600" h="21600">
                  <a:moveTo>
                    <a:pt x="0" y="3774"/>
                  </a:moveTo>
                  <a:lnTo>
                    <a:pt x="0" y="17826"/>
                  </a:lnTo>
                  <a:lnTo>
                    <a:pt x="675" y="17826"/>
                  </a:lnTo>
                  <a:lnTo>
                    <a:pt x="675" y="37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395" y="1665"/>
              <a:ext cx="339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cs-CZ" sz="2400" dirty="0">
                  <a:latin typeface="+mn-lt"/>
                  <a:cs typeface="+mn-cs"/>
                </a:rPr>
                <a:t>Vyšší náklady na zásoby, rychlá odezva na požadavek zákazníka, omezení šíře nabídky</a:t>
              </a:r>
            </a:p>
          </p:txBody>
        </p:sp>
      </p:grpSp>
      <p:grpSp>
        <p:nvGrpSpPr>
          <p:cNvPr id="9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224093" y="4560156"/>
            <a:ext cx="7001048" cy="2057400"/>
            <a:chOff x="667" y="2592"/>
            <a:chExt cx="4181" cy="1296"/>
          </a:xfrm>
          <a:solidFill>
            <a:schemeClr val="bg1">
              <a:lumMod val="85000"/>
            </a:schemeClr>
          </a:solidFill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flipH="1" flipV="1">
              <a:off x="816" y="2592"/>
              <a:ext cx="4032" cy="1296"/>
            </a:xfrm>
            <a:custGeom>
              <a:avLst/>
              <a:gdLst>
                <a:gd name="T0" fmla="*/ 4 w 21600"/>
                <a:gd name="T1" fmla="*/ 0 h 21600"/>
                <a:gd name="T2" fmla="*/ 0 w 21600"/>
                <a:gd name="T3" fmla="*/ 0 h 21600"/>
                <a:gd name="T4" fmla="*/ 4 w 21600"/>
                <a:gd name="T5" fmla="*/ 0 h 21600"/>
                <a:gd name="T6" fmla="*/ 5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3767 h 21600"/>
                <a:gd name="T14" fmla="*/ 20679 w 21600"/>
                <a:gd name="T15" fmla="*/ 178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86" y="0"/>
                  </a:moveTo>
                  <a:lnTo>
                    <a:pt x="20186" y="3774"/>
                  </a:lnTo>
                  <a:lnTo>
                    <a:pt x="3375" y="3774"/>
                  </a:lnTo>
                  <a:lnTo>
                    <a:pt x="3375" y="17826"/>
                  </a:lnTo>
                  <a:lnTo>
                    <a:pt x="20186" y="17826"/>
                  </a:lnTo>
                  <a:lnTo>
                    <a:pt x="20186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774"/>
                  </a:moveTo>
                  <a:lnTo>
                    <a:pt x="1350" y="17826"/>
                  </a:lnTo>
                  <a:lnTo>
                    <a:pt x="2700" y="17826"/>
                  </a:lnTo>
                  <a:lnTo>
                    <a:pt x="2700" y="3774"/>
                  </a:lnTo>
                  <a:close/>
                </a:path>
                <a:path w="21600" h="21600">
                  <a:moveTo>
                    <a:pt x="0" y="3774"/>
                  </a:moveTo>
                  <a:lnTo>
                    <a:pt x="0" y="17826"/>
                  </a:lnTo>
                  <a:lnTo>
                    <a:pt x="675" y="17826"/>
                  </a:lnTo>
                  <a:lnTo>
                    <a:pt x="675" y="377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67" y="2950"/>
              <a:ext cx="380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cs-CZ" sz="2400" dirty="0">
                  <a:latin typeface="+mn-lt"/>
                  <a:cs typeface="+mn-cs"/>
                </a:rPr>
                <a:t>Nižší náklady na zásoby, delší odezva na požadavek zákazníka, individuální přístup k zákazníkovi</a:t>
              </a:r>
            </a:p>
          </p:txBody>
        </p:sp>
      </p:grpSp>
      <p:sp>
        <p:nvSpPr>
          <p:cNvPr id="12" name="TextovéPole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00500" y="2932931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PUSH</a:t>
            </a:r>
          </a:p>
        </p:txBody>
      </p:sp>
      <p:sp>
        <p:nvSpPr>
          <p:cNvPr id="13" name="TextovéPole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29063" y="4943537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PULL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51520" y="274638"/>
            <a:ext cx="843528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Optimalizace polohy bodu rozpojení</a:t>
            </a:r>
          </a:p>
        </p:txBody>
      </p:sp>
    </p:spTree>
    <p:extLst>
      <p:ext uri="{BB962C8B-B14F-4D97-AF65-F5344CB8AC3E}">
        <p14:creationId xmlns:p14="http://schemas.microsoft.com/office/powerpoint/2010/main" val="292412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0" y="135247"/>
            <a:ext cx="9144000" cy="145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Závislost nákladů na držení zásoby na poloze bodu rozpojení</a:t>
            </a:r>
          </a:p>
        </p:txBody>
      </p:sp>
      <p:grpSp>
        <p:nvGrpSpPr>
          <p:cNvPr id="39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043608" y="1988840"/>
            <a:ext cx="7315200" cy="1143000"/>
            <a:chOff x="624" y="2448"/>
            <a:chExt cx="4608" cy="720"/>
          </a:xfrm>
        </p:grpSpPr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624" y="2832"/>
              <a:ext cx="4416" cy="192"/>
            </a:xfrm>
            <a:prstGeom prst="chevron">
              <a:avLst>
                <a:gd name="adj" fmla="val 3192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624" y="2736"/>
              <a:ext cx="432" cy="432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400" b="1"/>
                <a:t>Dod</a:t>
              </a:r>
              <a:r>
                <a:rPr lang="cs-CZ" sz="2400"/>
                <a:t>.</a:t>
              </a:r>
            </a:p>
          </p:txBody>
        </p:sp>
        <p:sp>
          <p:nvSpPr>
            <p:cNvPr id="42" name="AutoShape 6"/>
            <p:cNvSpPr>
              <a:spLocks noChangeArrowheads="1"/>
            </p:cNvSpPr>
            <p:nvPr/>
          </p:nvSpPr>
          <p:spPr bwMode="auto">
            <a:xfrm flipV="1">
              <a:off x="1296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1920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</a:t>
              </a:r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 flipV="1">
              <a:off x="2448" y="2784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3072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Výr.II</a:t>
              </a:r>
              <a:endParaRPr lang="cs-CZ" sz="2400"/>
            </a:p>
          </p:txBody>
        </p:sp>
        <p:sp>
          <p:nvSpPr>
            <p:cNvPr id="46" name="AutoShape 10"/>
            <p:cNvSpPr>
              <a:spLocks noChangeArrowheads="1"/>
            </p:cNvSpPr>
            <p:nvPr/>
          </p:nvSpPr>
          <p:spPr bwMode="auto">
            <a:xfrm flipV="1">
              <a:off x="3600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AutoShape 11"/>
            <p:cNvSpPr>
              <a:spLocks noChangeArrowheads="1"/>
            </p:cNvSpPr>
            <p:nvPr/>
          </p:nvSpPr>
          <p:spPr bwMode="auto">
            <a:xfrm flipV="1">
              <a:off x="4176" y="2736"/>
              <a:ext cx="480" cy="384"/>
            </a:xfrm>
            <a:prstGeom prst="triangle">
              <a:avLst>
                <a:gd name="adj" fmla="val 50000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4848" y="2736"/>
              <a:ext cx="384" cy="384"/>
            </a:xfrm>
            <a:prstGeom prst="rect">
              <a:avLst/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b="1"/>
                <a:t>ZÁK.</a:t>
              </a:r>
              <a:endParaRPr lang="cs-CZ" sz="2400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864" y="2448"/>
              <a:ext cx="4128" cy="288"/>
            </a:xfrm>
            <a:custGeom>
              <a:avLst/>
              <a:gdLst>
                <a:gd name="T0" fmla="*/ 4128 w 4128"/>
                <a:gd name="T1" fmla="*/ 288 h 288"/>
                <a:gd name="T2" fmla="*/ 3936 w 4128"/>
                <a:gd name="T3" fmla="*/ 0 h 288"/>
                <a:gd name="T4" fmla="*/ 192 w 4128"/>
                <a:gd name="T5" fmla="*/ 0 h 288"/>
                <a:gd name="T6" fmla="*/ 0 w 412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28"/>
                <a:gd name="T13" fmla="*/ 0 h 288"/>
                <a:gd name="T14" fmla="*/ 4128 w 41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28" h="288">
                  <a:moveTo>
                    <a:pt x="4128" y="288"/>
                  </a:moveTo>
                  <a:lnTo>
                    <a:pt x="3936" y="0"/>
                  </a:lnTo>
                  <a:lnTo>
                    <a:pt x="192" y="0"/>
                  </a:lnTo>
                  <a:lnTo>
                    <a:pt x="0" y="288"/>
                  </a:ln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 flipH="1">
              <a:off x="2160" y="244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273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>
              <a:off x="326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18"/>
            <p:cNvSpPr>
              <a:spLocks noChangeShapeType="1"/>
            </p:cNvSpPr>
            <p:nvPr/>
          </p:nvSpPr>
          <p:spPr bwMode="auto">
            <a:xfrm>
              <a:off x="38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4368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6" name="Group 2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43608" y="3055640"/>
            <a:ext cx="6781800" cy="774700"/>
            <a:chOff x="624" y="3120"/>
            <a:chExt cx="4272" cy="488"/>
          </a:xfrm>
        </p:grpSpPr>
        <p:grpSp>
          <p:nvGrpSpPr>
            <p:cNvPr id="57" name="Group 27"/>
            <p:cNvGrpSpPr>
              <a:grpSpLocks/>
            </p:cNvGrpSpPr>
            <p:nvPr/>
          </p:nvGrpSpPr>
          <p:grpSpPr bwMode="auto">
            <a:xfrm>
              <a:off x="624" y="3120"/>
              <a:ext cx="720" cy="432"/>
              <a:chOff x="624" y="3504"/>
              <a:chExt cx="720" cy="432"/>
            </a:xfrm>
          </p:grpSpPr>
          <p:sp>
            <p:nvSpPr>
              <p:cNvPr id="69" name="AutoShape 28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Text Box 29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 dirty="0"/>
                  <a:t>BR1</a:t>
                </a:r>
              </a:p>
            </p:txBody>
          </p:sp>
        </p:grpSp>
        <p:grpSp>
          <p:nvGrpSpPr>
            <p:cNvPr id="58" name="Group 30"/>
            <p:cNvGrpSpPr>
              <a:grpSpLocks/>
            </p:cNvGrpSpPr>
            <p:nvPr/>
          </p:nvGrpSpPr>
          <p:grpSpPr bwMode="auto">
            <a:xfrm>
              <a:off x="1248" y="3168"/>
              <a:ext cx="720" cy="432"/>
              <a:chOff x="624" y="3504"/>
              <a:chExt cx="720" cy="432"/>
            </a:xfrm>
          </p:grpSpPr>
          <p:sp>
            <p:nvSpPr>
              <p:cNvPr id="67" name="AutoShape 31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Text Box 32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 dirty="0"/>
                  <a:t>BR2</a:t>
                </a:r>
              </a:p>
            </p:txBody>
          </p:sp>
        </p:grpSp>
        <p:grpSp>
          <p:nvGrpSpPr>
            <p:cNvPr id="59" name="Group 33"/>
            <p:cNvGrpSpPr>
              <a:grpSpLocks/>
            </p:cNvGrpSpPr>
            <p:nvPr/>
          </p:nvGrpSpPr>
          <p:grpSpPr bwMode="auto">
            <a:xfrm>
              <a:off x="3456" y="3120"/>
              <a:ext cx="720" cy="432"/>
              <a:chOff x="624" y="3504"/>
              <a:chExt cx="720" cy="432"/>
            </a:xfrm>
          </p:grpSpPr>
          <p:sp>
            <p:nvSpPr>
              <p:cNvPr id="65" name="AutoShape 34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" name="Text Box 35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BR4</a:t>
                </a:r>
              </a:p>
            </p:txBody>
          </p:sp>
        </p:grpSp>
        <p:grpSp>
          <p:nvGrpSpPr>
            <p:cNvPr id="60" name="Group 36"/>
            <p:cNvGrpSpPr>
              <a:grpSpLocks/>
            </p:cNvGrpSpPr>
            <p:nvPr/>
          </p:nvGrpSpPr>
          <p:grpSpPr bwMode="auto">
            <a:xfrm>
              <a:off x="4176" y="3120"/>
              <a:ext cx="720" cy="432"/>
              <a:chOff x="624" y="3504"/>
              <a:chExt cx="720" cy="432"/>
            </a:xfrm>
          </p:grpSpPr>
          <p:sp>
            <p:nvSpPr>
              <p:cNvPr id="63" name="AutoShape 37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720" cy="432"/>
              </a:xfrm>
              <a:prstGeom prst="irregularSeal1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4" name="Text Box 38"/>
              <p:cNvSpPr txBox="1">
                <a:spLocks noChangeArrowheads="1"/>
              </p:cNvSpPr>
              <p:nvPr/>
            </p:nvSpPr>
            <p:spPr bwMode="auto">
              <a:xfrm>
                <a:off x="768" y="3552"/>
                <a:ext cx="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sz="2400"/>
                  <a:t>BR5</a:t>
                </a:r>
              </a:p>
            </p:txBody>
          </p:sp>
        </p:grpSp>
        <p:sp>
          <p:nvSpPr>
            <p:cNvPr id="61" name="AutoShape 39"/>
            <p:cNvSpPr>
              <a:spLocks noChangeArrowheads="1"/>
            </p:cNvSpPr>
            <p:nvPr/>
          </p:nvSpPr>
          <p:spPr bwMode="auto">
            <a:xfrm>
              <a:off x="2424" y="3176"/>
              <a:ext cx="720" cy="432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2568" y="3224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400"/>
                <a:t>BR3</a:t>
              </a:r>
            </a:p>
          </p:txBody>
        </p:sp>
      </p:grpSp>
      <p:cxnSp>
        <p:nvCxnSpPr>
          <p:cNvPr id="72" name="Přímá spojnice se šipkou 71"/>
          <p:cNvCxnSpPr/>
          <p:nvPr/>
        </p:nvCxnSpPr>
        <p:spPr>
          <a:xfrm flipV="1">
            <a:off x="1187624" y="4293096"/>
            <a:ext cx="0" cy="2131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>
            <a:off x="1043608" y="6309320"/>
            <a:ext cx="701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H="1">
            <a:off x="1643683" y="3830340"/>
            <a:ext cx="1" cy="259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 rot="16200000">
            <a:off x="-362994" y="4768413"/>
            <a:ext cx="1889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Náklady na držení pojistné zásoby</a:t>
            </a:r>
            <a:endParaRPr lang="cs-CZ" dirty="0"/>
          </a:p>
        </p:txBody>
      </p:sp>
      <p:cxnSp>
        <p:nvCxnSpPr>
          <p:cNvPr id="80" name="Přímá spojnice 79"/>
          <p:cNvCxnSpPr/>
          <p:nvPr/>
        </p:nvCxnSpPr>
        <p:spPr>
          <a:xfrm flipH="1">
            <a:off x="2553803" y="3789557"/>
            <a:ext cx="1" cy="259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 flipH="1">
            <a:off x="4458803" y="3741440"/>
            <a:ext cx="1" cy="259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H="1">
            <a:off x="6097103" y="3751068"/>
            <a:ext cx="1" cy="259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7282482" y="3771889"/>
            <a:ext cx="1" cy="259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Volný tvar 83"/>
          <p:cNvSpPr/>
          <p:nvPr/>
        </p:nvSpPr>
        <p:spPr>
          <a:xfrm>
            <a:off x="1637731" y="3753134"/>
            <a:ext cx="5663821" cy="2538484"/>
          </a:xfrm>
          <a:custGeom>
            <a:avLst/>
            <a:gdLst>
              <a:gd name="connsiteX0" fmla="*/ 0 w 5663821"/>
              <a:gd name="connsiteY0" fmla="*/ 2538484 h 2538484"/>
              <a:gd name="connsiteX1" fmla="*/ 914400 w 5663821"/>
              <a:gd name="connsiteY1" fmla="*/ 2415654 h 2538484"/>
              <a:gd name="connsiteX2" fmla="*/ 2838735 w 5663821"/>
              <a:gd name="connsiteY2" fmla="*/ 2006221 h 2538484"/>
              <a:gd name="connsiteX3" fmla="*/ 4476466 w 5663821"/>
              <a:gd name="connsiteY3" fmla="*/ 1255594 h 2538484"/>
              <a:gd name="connsiteX4" fmla="*/ 5663821 w 5663821"/>
              <a:gd name="connsiteY4" fmla="*/ 0 h 253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3821" h="2538484">
                <a:moveTo>
                  <a:pt x="0" y="2538484"/>
                </a:moveTo>
                <a:lnTo>
                  <a:pt x="914400" y="2415654"/>
                </a:lnTo>
                <a:lnTo>
                  <a:pt x="2838735" y="2006221"/>
                </a:lnTo>
                <a:lnTo>
                  <a:pt x="4476466" y="1255594"/>
                </a:lnTo>
                <a:lnTo>
                  <a:pt x="5663821" y="0"/>
                </a:lnTo>
              </a:path>
            </a:pathLst>
          </a:custGeom>
          <a:noFill/>
          <a:ln w="66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59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1520" y="274638"/>
            <a:ext cx="8435280" cy="121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Predikce poptávky a optimalizace zásob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19672" y="20608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Nastavení a udržování optimální velikosti zásoby je úlohou ŘÍZENÍ ZÁSOB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20788" y="4256791"/>
            <a:ext cx="6696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ŘÍDIT ZÁSOBY LZE POUZE TEHDY, DOKÁŽEME-LI PŘEDPOVÍDAT (predikovat) POPTÁVKU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20646" y="3606409"/>
            <a:ext cx="39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„zlaté“ pravidlo </a:t>
            </a:r>
            <a:r>
              <a:rPr lang="cs-CZ" sz="2800" dirty="0">
                <a:solidFill>
                  <a:srgbClr val="FFC000"/>
                </a:solidFill>
              </a:rPr>
              <a:t>logistiky</a:t>
            </a:r>
          </a:p>
        </p:txBody>
      </p:sp>
    </p:spTree>
    <p:extLst>
      <p:ext uri="{BB962C8B-B14F-4D97-AF65-F5344CB8AC3E}">
        <p14:creationId xmlns:p14="http://schemas.microsoft.com/office/powerpoint/2010/main" val="1704667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95288" y="2781300"/>
            <a:ext cx="8353425" cy="3527425"/>
          </a:xfrm>
          <a:prstGeom prst="roundRect">
            <a:avLst>
              <a:gd name="adj" fmla="val 602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Skladové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položky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323850" y="1484313"/>
            <a:ext cx="8351838" cy="11525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Zakázkové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položky</a:t>
            </a:r>
          </a:p>
        </p:txBody>
      </p:sp>
      <p:sp>
        <p:nvSpPr>
          <p:cNvPr id="27652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Předpověď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562725" cy="4525963"/>
          </a:xfrm>
        </p:spPr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 základě známých (přijatých) požadavků zákazníka nebo na základě známých požadavků projektu.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 základě matematické předpovědi – (klouzavého průměru atp.)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 základě matematické předpovědi se zahrnutím známých (přijatých) požadavků zákazníka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 základě „ručně“ odhadnutých předpokladů ve formě plánů prodeje (například pro prodej v obchodních „akcích“ nebo pro prodej NOVINEK)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Matematická předpověď poptávky</a:t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jednoduchý klouzavý </a:t>
            </a:r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průměr</a:t>
            </a: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938"/>
            <a:ext cx="9144000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čára 5"/>
          <p:cNvCxnSpPr/>
          <p:nvPr/>
        </p:nvCxnSpPr>
        <p:spPr>
          <a:xfrm>
            <a:off x="250825" y="3429000"/>
            <a:ext cx="4537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572000" y="3500438"/>
            <a:ext cx="432117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572000" y="1484313"/>
            <a:ext cx="0" cy="38163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ovéPole 12"/>
          <p:cNvSpPr txBox="1">
            <a:spLocks noChangeArrowheads="1"/>
          </p:cNvSpPr>
          <p:nvPr/>
        </p:nvSpPr>
        <p:spPr bwMode="auto">
          <a:xfrm>
            <a:off x="323850" y="1844675"/>
            <a:ext cx="3490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/>
              <a:t>Spotřeba v uplynulých 12ti týdnech</a:t>
            </a:r>
          </a:p>
        </p:txBody>
      </p:sp>
      <p:sp>
        <p:nvSpPr>
          <p:cNvPr id="28680" name="TextovéPole 13"/>
          <p:cNvSpPr txBox="1">
            <a:spLocks noChangeArrowheads="1"/>
          </p:cNvSpPr>
          <p:nvPr/>
        </p:nvSpPr>
        <p:spPr bwMode="auto">
          <a:xfrm>
            <a:off x="4787900" y="148431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/>
              <a:t>Předpověď spotřeby v budoucích  12ti týdnech metodou klouzavého průměru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47813" y="5084763"/>
            <a:ext cx="14557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Průměr 1 až 12</a:t>
            </a:r>
          </a:p>
        </p:txBody>
      </p:sp>
      <p:cxnSp>
        <p:nvCxnSpPr>
          <p:cNvPr id="17" name="Přímá spojovací čára 16"/>
          <p:cNvCxnSpPr>
            <a:endCxn id="16" idx="1"/>
          </p:cNvCxnSpPr>
          <p:nvPr/>
        </p:nvCxnSpPr>
        <p:spPr>
          <a:xfrm>
            <a:off x="971550" y="3429000"/>
            <a:ext cx="576263" cy="1825625"/>
          </a:xfrm>
          <a:prstGeom prst="line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292725" y="6165850"/>
            <a:ext cx="14557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Průměr 2 až 13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5148263" y="4437063"/>
            <a:ext cx="207962" cy="196056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651500" y="5661025"/>
            <a:ext cx="14557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Průměr 3 až 14</a:t>
            </a:r>
          </a:p>
        </p:txBody>
      </p:sp>
      <p:cxnSp>
        <p:nvCxnSpPr>
          <p:cNvPr id="26" name="Přímá spojovací čára 25"/>
          <p:cNvCxnSpPr>
            <a:endCxn id="25" idx="1"/>
          </p:cNvCxnSpPr>
          <p:nvPr/>
        </p:nvCxnSpPr>
        <p:spPr>
          <a:xfrm>
            <a:off x="5508625" y="4437063"/>
            <a:ext cx="142875" cy="139382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451725" y="6237288"/>
            <a:ext cx="156051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Průměr 10 až 21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flipH="1">
            <a:off x="7740650" y="4437063"/>
            <a:ext cx="287338" cy="180022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011863" y="2276475"/>
            <a:ext cx="2881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Průměrná týdenní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očekávaná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spotřeba 10,5</a:t>
            </a:r>
          </a:p>
        </p:txBody>
      </p:sp>
      <p:cxnSp>
        <p:nvCxnSpPr>
          <p:cNvPr id="32" name="Přímá spojovací čára 31"/>
          <p:cNvCxnSpPr/>
          <p:nvPr/>
        </p:nvCxnSpPr>
        <p:spPr>
          <a:xfrm flipH="1">
            <a:off x="5435600" y="2636838"/>
            <a:ext cx="576263" cy="8636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011863" y="2349500"/>
            <a:ext cx="0" cy="574675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4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Matematická předpověď poptávky</a:t>
            </a:r>
            <a:b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cs-CZ" sz="2800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klouzavý průměr se zahrnutím sezónního </a:t>
            </a:r>
            <a:r>
              <a:rPr lang="cs-CZ" sz="28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koeficientu</a:t>
            </a:r>
            <a:endParaRPr lang="cs-CZ" sz="2800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200"/>
            <a:ext cx="9144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čára 5"/>
          <p:cNvCxnSpPr/>
          <p:nvPr/>
        </p:nvCxnSpPr>
        <p:spPr>
          <a:xfrm>
            <a:off x="250825" y="3860800"/>
            <a:ext cx="4537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572000" y="3789363"/>
            <a:ext cx="1512888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572000" y="1484313"/>
            <a:ext cx="0" cy="38163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xtovéPole 12"/>
          <p:cNvSpPr txBox="1">
            <a:spLocks noChangeArrowheads="1"/>
          </p:cNvSpPr>
          <p:nvPr/>
        </p:nvSpPr>
        <p:spPr bwMode="auto">
          <a:xfrm>
            <a:off x="323850" y="1844675"/>
            <a:ext cx="3490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/>
              <a:t>Spotřeba v uplynulých 12ti týdnech</a:t>
            </a:r>
          </a:p>
        </p:txBody>
      </p:sp>
      <p:sp>
        <p:nvSpPr>
          <p:cNvPr id="29704" name="TextovéPole 13"/>
          <p:cNvSpPr txBox="1">
            <a:spLocks noChangeArrowheads="1"/>
          </p:cNvSpPr>
          <p:nvPr/>
        </p:nvSpPr>
        <p:spPr bwMode="auto">
          <a:xfrm>
            <a:off x="4787900" y="148431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/>
              <a:t>Předpověď spotřeby v budoucích  12ti týdnech metodou klouzavého průměru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47813" y="5084763"/>
            <a:ext cx="14557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Průměr 1 až 12</a:t>
            </a:r>
          </a:p>
        </p:txBody>
      </p:sp>
      <p:cxnSp>
        <p:nvCxnSpPr>
          <p:cNvPr id="17" name="Přímá spojovací čára 16"/>
          <p:cNvCxnSpPr>
            <a:endCxn id="16" idx="1"/>
          </p:cNvCxnSpPr>
          <p:nvPr/>
        </p:nvCxnSpPr>
        <p:spPr>
          <a:xfrm>
            <a:off x="1116013" y="3789363"/>
            <a:ext cx="431800" cy="1465262"/>
          </a:xfrm>
          <a:prstGeom prst="line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643438" y="3141663"/>
            <a:ext cx="47164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Průměr 2 až 13 * (1+(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kef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 prosinec 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– 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listopad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))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5148263" y="3429000"/>
            <a:ext cx="71437" cy="93662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547813" y="5732463"/>
            <a:ext cx="21605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Průměrná týdenní očekávaná spotřeba prosinec: 11</a:t>
            </a:r>
          </a:p>
        </p:txBody>
      </p:sp>
      <p:cxnSp>
        <p:nvCxnSpPr>
          <p:cNvPr id="32" name="Přímá spojovací čára 31"/>
          <p:cNvCxnSpPr/>
          <p:nvPr/>
        </p:nvCxnSpPr>
        <p:spPr>
          <a:xfrm flipH="1">
            <a:off x="3779838" y="3716338"/>
            <a:ext cx="1296987" cy="208915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3708400" y="5732463"/>
            <a:ext cx="0" cy="936625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6084888" y="2276475"/>
            <a:ext cx="0" cy="2305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763713" y="2276475"/>
            <a:ext cx="0" cy="2305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50825" y="2349500"/>
            <a:ext cx="1009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Září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0,12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908175" y="2349500"/>
            <a:ext cx="9048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Říjen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348038" y="2349500"/>
            <a:ext cx="1009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Listopad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0,11</a:t>
            </a:r>
          </a:p>
        </p:txBody>
      </p:sp>
      <p:cxnSp>
        <p:nvCxnSpPr>
          <p:cNvPr id="36" name="Přímá spojovací čára 35"/>
          <p:cNvCxnSpPr/>
          <p:nvPr/>
        </p:nvCxnSpPr>
        <p:spPr>
          <a:xfrm>
            <a:off x="3203575" y="2276475"/>
            <a:ext cx="0" cy="2305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7524750" y="2276475"/>
            <a:ext cx="0" cy="2305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6300788" y="2349500"/>
            <a:ext cx="1009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Leden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0,09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859338" y="2349500"/>
            <a:ext cx="1009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Prosinec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0,14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7812088" y="2349500"/>
            <a:ext cx="10096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Únor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koef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. 0,08</a:t>
            </a:r>
          </a:p>
        </p:txBody>
      </p:sp>
      <p:cxnSp>
        <p:nvCxnSpPr>
          <p:cNvPr id="44" name="Přímá spojovací čára 43"/>
          <p:cNvCxnSpPr/>
          <p:nvPr/>
        </p:nvCxnSpPr>
        <p:spPr>
          <a:xfrm>
            <a:off x="6084888" y="3860800"/>
            <a:ext cx="15113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7631113" y="3933825"/>
            <a:ext cx="1512887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3995738" y="5732463"/>
            <a:ext cx="21605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Průměrná týdenní očekávaná spotřeba prosinec: 9,5</a:t>
            </a:r>
          </a:p>
        </p:txBody>
      </p:sp>
      <p:cxnSp>
        <p:nvCxnSpPr>
          <p:cNvPr id="48" name="Přímá spojovací čára 47"/>
          <p:cNvCxnSpPr/>
          <p:nvPr/>
        </p:nvCxnSpPr>
        <p:spPr>
          <a:xfrm>
            <a:off x="6156325" y="5661025"/>
            <a:ext cx="0" cy="936625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6443663" y="5661025"/>
            <a:ext cx="21605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Průměrná týdenní očekávaná spotřeba prosinec: 9,3</a:t>
            </a:r>
          </a:p>
        </p:txBody>
      </p:sp>
      <p:cxnSp>
        <p:nvCxnSpPr>
          <p:cNvPr id="50" name="Přímá spojovací čára 49"/>
          <p:cNvCxnSpPr/>
          <p:nvPr/>
        </p:nvCxnSpPr>
        <p:spPr>
          <a:xfrm>
            <a:off x="8604250" y="5661025"/>
            <a:ext cx="0" cy="936625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H="1">
            <a:off x="6156325" y="3860800"/>
            <a:ext cx="647700" cy="187166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flipH="1">
            <a:off x="8604250" y="4005263"/>
            <a:ext cx="71438" cy="165576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a 54"/>
          <p:cNvSpPr/>
          <p:nvPr/>
        </p:nvSpPr>
        <p:spPr>
          <a:xfrm>
            <a:off x="4572000" y="3500438"/>
            <a:ext cx="4572000" cy="1441450"/>
          </a:xfrm>
          <a:prstGeom prst="ellipse">
            <a:avLst/>
          </a:prstGeom>
          <a:noFill/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6804025" y="4868863"/>
            <a:ext cx="168433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Plánované výdeje</a:t>
            </a:r>
          </a:p>
        </p:txBody>
      </p:sp>
    </p:spTree>
    <p:extLst>
      <p:ext uri="{BB962C8B-B14F-4D97-AF65-F5344CB8AC3E}">
        <p14:creationId xmlns:p14="http://schemas.microsoft.com/office/powerpoint/2010/main" val="38170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Základní pojmy ŘÍZENÍ ZÁSOB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6998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Průběh zásoby v bodu rozpojení</a:t>
            </a:r>
            <a:endParaRPr kumimoji="0" lang="cs-CZ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81348" y="2479675"/>
            <a:ext cx="6478588" cy="4378325"/>
            <a:chOff x="66" y="2613"/>
            <a:chExt cx="12360" cy="7125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66" y="3273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86" y="6993"/>
              <a:ext cx="11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66" y="3033"/>
              <a:ext cx="9960" cy="3480"/>
            </a:xfrm>
            <a:custGeom>
              <a:avLst/>
              <a:gdLst>
                <a:gd name="T0" fmla="*/ 0 w 3984"/>
                <a:gd name="T1" fmla="*/ 50625 h 1392"/>
                <a:gd name="T2" fmla="*/ 3750 w 3984"/>
                <a:gd name="T3" fmla="*/ 50625 h 1392"/>
                <a:gd name="T4" fmla="*/ 3750 w 3984"/>
                <a:gd name="T5" fmla="*/ 13125 h 1392"/>
                <a:gd name="T6" fmla="*/ 9375 w 3984"/>
                <a:gd name="T7" fmla="*/ 13125 h 1392"/>
                <a:gd name="T8" fmla="*/ 9375 w 3984"/>
                <a:gd name="T9" fmla="*/ 18750 h 1392"/>
                <a:gd name="T10" fmla="*/ 15000 w 3984"/>
                <a:gd name="T11" fmla="*/ 18750 h 1392"/>
                <a:gd name="T12" fmla="*/ 15000 w 3984"/>
                <a:gd name="T13" fmla="*/ 30000 h 1392"/>
                <a:gd name="T14" fmla="*/ 26250 w 3984"/>
                <a:gd name="T15" fmla="*/ 30000 h 1392"/>
                <a:gd name="T16" fmla="*/ 26250 w 3984"/>
                <a:gd name="T17" fmla="*/ 31875 h 1392"/>
                <a:gd name="T18" fmla="*/ 30000 w 3984"/>
                <a:gd name="T19" fmla="*/ 31875 h 1392"/>
                <a:gd name="T20" fmla="*/ 30000 w 3984"/>
                <a:gd name="T21" fmla="*/ 41250 h 1392"/>
                <a:gd name="T22" fmla="*/ 33750 w 3984"/>
                <a:gd name="T23" fmla="*/ 41250 h 1392"/>
                <a:gd name="T24" fmla="*/ 33750 w 3984"/>
                <a:gd name="T25" fmla="*/ 46875 h 1392"/>
                <a:gd name="T26" fmla="*/ 37500 w 3984"/>
                <a:gd name="T27" fmla="*/ 46875 h 1392"/>
                <a:gd name="T28" fmla="*/ 37500 w 3984"/>
                <a:gd name="T29" fmla="*/ 7500 h 1392"/>
                <a:gd name="T30" fmla="*/ 41250 w 3984"/>
                <a:gd name="T31" fmla="*/ 7500 h 1392"/>
                <a:gd name="T32" fmla="*/ 41250 w 3984"/>
                <a:gd name="T33" fmla="*/ 15000 h 1392"/>
                <a:gd name="T34" fmla="*/ 45000 w 3984"/>
                <a:gd name="T35" fmla="*/ 15000 h 1392"/>
                <a:gd name="T36" fmla="*/ 45000 w 3984"/>
                <a:gd name="T37" fmla="*/ 22500 h 1392"/>
                <a:gd name="T38" fmla="*/ 50625 w 3984"/>
                <a:gd name="T39" fmla="*/ 22500 h 1392"/>
                <a:gd name="T40" fmla="*/ 50625 w 3984"/>
                <a:gd name="T41" fmla="*/ 28125 h 1392"/>
                <a:gd name="T42" fmla="*/ 60000 w 3984"/>
                <a:gd name="T43" fmla="*/ 28125 h 1392"/>
                <a:gd name="T44" fmla="*/ 60000 w 3984"/>
                <a:gd name="T45" fmla="*/ 37500 h 1392"/>
                <a:gd name="T46" fmla="*/ 65625 w 3984"/>
                <a:gd name="T47" fmla="*/ 37500 h 1392"/>
                <a:gd name="T48" fmla="*/ 65625 w 3984"/>
                <a:gd name="T49" fmla="*/ 54375 h 1392"/>
                <a:gd name="T50" fmla="*/ 71250 w 3984"/>
                <a:gd name="T51" fmla="*/ 54375 h 1392"/>
                <a:gd name="T52" fmla="*/ 71250 w 3984"/>
                <a:gd name="T53" fmla="*/ 11250 h 1392"/>
                <a:gd name="T54" fmla="*/ 78750 w 3984"/>
                <a:gd name="T55" fmla="*/ 11250 h 1392"/>
                <a:gd name="T56" fmla="*/ 78750 w 3984"/>
                <a:gd name="T57" fmla="*/ 16875 h 1392"/>
                <a:gd name="T58" fmla="*/ 84375 w 3984"/>
                <a:gd name="T59" fmla="*/ 16875 h 1392"/>
                <a:gd name="T60" fmla="*/ 84375 w 3984"/>
                <a:gd name="T61" fmla="*/ 22500 h 1392"/>
                <a:gd name="T62" fmla="*/ 93750 w 3984"/>
                <a:gd name="T63" fmla="*/ 22500 h 1392"/>
                <a:gd name="T64" fmla="*/ 93750 w 3984"/>
                <a:gd name="T65" fmla="*/ 31875 h 1392"/>
                <a:gd name="T66" fmla="*/ 103125 w 3984"/>
                <a:gd name="T67" fmla="*/ 31875 h 1392"/>
                <a:gd name="T68" fmla="*/ 103125 w 3984"/>
                <a:gd name="T69" fmla="*/ 43125 h 1392"/>
                <a:gd name="T70" fmla="*/ 110625 w 3984"/>
                <a:gd name="T71" fmla="*/ 43125 h 1392"/>
                <a:gd name="T72" fmla="*/ 110625 w 3984"/>
                <a:gd name="T73" fmla="*/ 50625 h 1392"/>
                <a:gd name="T74" fmla="*/ 116250 w 3984"/>
                <a:gd name="T75" fmla="*/ 50625 h 1392"/>
                <a:gd name="T76" fmla="*/ 116250 w 3984"/>
                <a:gd name="T77" fmla="*/ 1875 h 1392"/>
                <a:gd name="T78" fmla="*/ 120000 w 3984"/>
                <a:gd name="T79" fmla="*/ 1875 h 1392"/>
                <a:gd name="T80" fmla="*/ 120000 w 3984"/>
                <a:gd name="T81" fmla="*/ 26250 h 1392"/>
                <a:gd name="T82" fmla="*/ 138750 w 3984"/>
                <a:gd name="T83" fmla="*/ 26250 h 1392"/>
                <a:gd name="T84" fmla="*/ 138750 w 3984"/>
                <a:gd name="T85" fmla="*/ 35625 h 1392"/>
                <a:gd name="T86" fmla="*/ 146250 w 3984"/>
                <a:gd name="T87" fmla="*/ 35625 h 1392"/>
                <a:gd name="T88" fmla="*/ 146250 w 3984"/>
                <a:gd name="T89" fmla="*/ 43125 h 1392"/>
                <a:gd name="T90" fmla="*/ 150000 w 3984"/>
                <a:gd name="T91" fmla="*/ 43125 h 1392"/>
                <a:gd name="T92" fmla="*/ 150000 w 3984"/>
                <a:gd name="T93" fmla="*/ 0 h 1392"/>
                <a:gd name="T94" fmla="*/ 155625 w 3984"/>
                <a:gd name="T95" fmla="*/ 0 h 13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984"/>
                <a:gd name="T145" fmla="*/ 0 h 1392"/>
                <a:gd name="T146" fmla="*/ 3984 w 3984"/>
                <a:gd name="T147" fmla="*/ 1392 h 139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984" h="1392">
                  <a:moveTo>
                    <a:pt x="0" y="1296"/>
                  </a:moveTo>
                  <a:lnTo>
                    <a:pt x="96" y="1296"/>
                  </a:lnTo>
                  <a:lnTo>
                    <a:pt x="96" y="336"/>
                  </a:lnTo>
                  <a:lnTo>
                    <a:pt x="240" y="336"/>
                  </a:lnTo>
                  <a:lnTo>
                    <a:pt x="240" y="480"/>
                  </a:lnTo>
                  <a:lnTo>
                    <a:pt x="384" y="480"/>
                  </a:lnTo>
                  <a:lnTo>
                    <a:pt x="384" y="768"/>
                  </a:lnTo>
                  <a:lnTo>
                    <a:pt x="672" y="768"/>
                  </a:lnTo>
                  <a:lnTo>
                    <a:pt x="672" y="816"/>
                  </a:lnTo>
                  <a:lnTo>
                    <a:pt x="768" y="816"/>
                  </a:lnTo>
                  <a:lnTo>
                    <a:pt x="768" y="1056"/>
                  </a:lnTo>
                  <a:lnTo>
                    <a:pt x="864" y="1056"/>
                  </a:lnTo>
                  <a:lnTo>
                    <a:pt x="864" y="1200"/>
                  </a:lnTo>
                  <a:lnTo>
                    <a:pt x="960" y="1200"/>
                  </a:lnTo>
                  <a:lnTo>
                    <a:pt x="960" y="192"/>
                  </a:lnTo>
                  <a:lnTo>
                    <a:pt x="1056" y="192"/>
                  </a:lnTo>
                  <a:lnTo>
                    <a:pt x="1056" y="384"/>
                  </a:lnTo>
                  <a:lnTo>
                    <a:pt x="1152" y="384"/>
                  </a:lnTo>
                  <a:lnTo>
                    <a:pt x="1152" y="576"/>
                  </a:lnTo>
                  <a:lnTo>
                    <a:pt x="1296" y="576"/>
                  </a:lnTo>
                  <a:lnTo>
                    <a:pt x="1296" y="720"/>
                  </a:lnTo>
                  <a:lnTo>
                    <a:pt x="1536" y="720"/>
                  </a:lnTo>
                  <a:lnTo>
                    <a:pt x="1536" y="960"/>
                  </a:lnTo>
                  <a:lnTo>
                    <a:pt x="1680" y="960"/>
                  </a:lnTo>
                  <a:lnTo>
                    <a:pt x="1680" y="1392"/>
                  </a:lnTo>
                  <a:lnTo>
                    <a:pt x="1824" y="1392"/>
                  </a:lnTo>
                  <a:lnTo>
                    <a:pt x="1824" y="288"/>
                  </a:lnTo>
                  <a:lnTo>
                    <a:pt x="2016" y="288"/>
                  </a:lnTo>
                  <a:lnTo>
                    <a:pt x="2016" y="432"/>
                  </a:lnTo>
                  <a:lnTo>
                    <a:pt x="2160" y="432"/>
                  </a:lnTo>
                  <a:lnTo>
                    <a:pt x="2160" y="576"/>
                  </a:lnTo>
                  <a:lnTo>
                    <a:pt x="2400" y="576"/>
                  </a:lnTo>
                  <a:lnTo>
                    <a:pt x="2400" y="816"/>
                  </a:lnTo>
                  <a:lnTo>
                    <a:pt x="2640" y="816"/>
                  </a:lnTo>
                  <a:lnTo>
                    <a:pt x="2640" y="1104"/>
                  </a:lnTo>
                  <a:lnTo>
                    <a:pt x="2832" y="1104"/>
                  </a:lnTo>
                  <a:lnTo>
                    <a:pt x="2832" y="1296"/>
                  </a:lnTo>
                  <a:lnTo>
                    <a:pt x="2976" y="1296"/>
                  </a:lnTo>
                  <a:lnTo>
                    <a:pt x="2976" y="48"/>
                  </a:lnTo>
                  <a:lnTo>
                    <a:pt x="3072" y="48"/>
                  </a:lnTo>
                  <a:lnTo>
                    <a:pt x="3072" y="672"/>
                  </a:lnTo>
                  <a:lnTo>
                    <a:pt x="3552" y="672"/>
                  </a:lnTo>
                  <a:lnTo>
                    <a:pt x="3552" y="912"/>
                  </a:lnTo>
                  <a:lnTo>
                    <a:pt x="3744" y="912"/>
                  </a:lnTo>
                  <a:lnTo>
                    <a:pt x="3744" y="1104"/>
                  </a:lnTo>
                  <a:lnTo>
                    <a:pt x="3840" y="1104"/>
                  </a:lnTo>
                  <a:lnTo>
                    <a:pt x="3840" y="0"/>
                  </a:lnTo>
                  <a:lnTo>
                    <a:pt x="3984" y="0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26" y="6153"/>
              <a:ext cx="10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6" y="5193"/>
              <a:ext cx="1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6" y="5193"/>
              <a:ext cx="0" cy="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26" y="5193"/>
              <a:ext cx="0" cy="9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26" y="6153"/>
              <a:ext cx="0" cy="8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026" y="7354"/>
              <a:ext cx="10800" cy="2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cs-CZ" b="1" u="sng" dirty="0">
                  <a:solidFill>
                    <a:srgbClr val="000000"/>
                  </a:solidFill>
                  <a:latin typeface="+mn-lt"/>
                  <a:cs typeface="+mn-cs"/>
                </a:rPr>
                <a:t>Průměrná zásoba</a:t>
              </a:r>
              <a:r>
                <a:rPr lang="cs-CZ" dirty="0">
                  <a:solidFill>
                    <a:srgbClr val="000000"/>
                  </a:solidFill>
                  <a:latin typeface="+mn-lt"/>
                  <a:cs typeface="+mn-cs"/>
                </a:rPr>
                <a:t> = pojistná zásoba + obratová zásoba</a:t>
              </a:r>
            </a:p>
            <a:p>
              <a:pPr eaLnBrk="0" hangingPunct="0">
                <a:defRPr/>
              </a:pPr>
              <a:r>
                <a:rPr lang="cs-CZ" b="1" u="sng" dirty="0">
                  <a:solidFill>
                    <a:srgbClr val="000000"/>
                  </a:solidFill>
                  <a:latin typeface="+mn-lt"/>
                  <a:cs typeface="+mn-cs"/>
                </a:rPr>
                <a:t>Obratová zásoba</a:t>
              </a:r>
              <a:r>
                <a:rPr lang="cs-CZ" dirty="0">
                  <a:solidFill>
                    <a:srgbClr val="000000"/>
                  </a:solidFill>
                  <a:latin typeface="+mn-lt"/>
                  <a:cs typeface="+mn-cs"/>
                </a:rPr>
                <a:t> - je odvozena od průměrné velikosti dávky (od průměrného objednacího cyklu)</a:t>
              </a:r>
            </a:p>
            <a:p>
              <a:pPr eaLnBrk="0" hangingPunct="0">
                <a:defRPr/>
              </a:pPr>
              <a:r>
                <a:rPr lang="cs-CZ" b="1" u="sng" dirty="0">
                  <a:solidFill>
                    <a:srgbClr val="000000"/>
                  </a:solidFill>
                  <a:latin typeface="+mn-lt"/>
                  <a:cs typeface="+mn-cs"/>
                </a:rPr>
                <a:t>Pojistná zásoba</a:t>
              </a:r>
              <a:r>
                <a:rPr lang="cs-CZ" dirty="0">
                  <a:solidFill>
                    <a:srgbClr val="000000"/>
                  </a:solidFill>
                  <a:latin typeface="+mn-lt"/>
                  <a:cs typeface="+mn-cs"/>
                </a:rPr>
                <a:t> - je odvozena od očekávaného rozptylu poptávky (od stability odběru)</a:t>
              </a:r>
            </a:p>
          </p:txBody>
        </p:sp>
        <p:sp>
          <p:nvSpPr>
            <p:cNvPr id="14" name="AutoShape 13"/>
            <p:cNvSpPr>
              <a:spLocks/>
            </p:cNvSpPr>
            <p:nvPr/>
          </p:nvSpPr>
          <p:spPr bwMode="auto">
            <a:xfrm>
              <a:off x="4167" y="2613"/>
              <a:ext cx="2020" cy="858"/>
            </a:xfrm>
            <a:prstGeom prst="accentCallout1">
              <a:avLst>
                <a:gd name="adj1" fmla="val 17560"/>
                <a:gd name="adj2" fmla="val -5940"/>
                <a:gd name="adj3" fmla="val 205560"/>
                <a:gd name="adj4" fmla="val -57722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cs-CZ" sz="1400" b="1">
                  <a:solidFill>
                    <a:srgbClr val="000000"/>
                  </a:solidFill>
                </a:rPr>
                <a:t>Velikost dávky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226" y="6513"/>
              <a:ext cx="0" cy="8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8106" y="627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226" y="7233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AutoShape 17"/>
            <p:cNvSpPr>
              <a:spLocks/>
            </p:cNvSpPr>
            <p:nvPr/>
          </p:nvSpPr>
          <p:spPr bwMode="auto">
            <a:xfrm>
              <a:off x="8907" y="6119"/>
              <a:ext cx="3519" cy="462"/>
            </a:xfrm>
            <a:prstGeom prst="accentCallout1">
              <a:avLst>
                <a:gd name="adj1" fmla="val 33028"/>
                <a:gd name="adj2" fmla="val -3407"/>
                <a:gd name="adj3" fmla="val 246606"/>
                <a:gd name="adj4" fmla="val -49602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>
                  <a:solidFill>
                    <a:srgbClr val="000000"/>
                  </a:solidFill>
                </a:rPr>
                <a:t>Objednací cyklus</a:t>
              </a:r>
            </a:p>
          </p:txBody>
        </p:sp>
        <p:cxnSp>
          <p:nvCxnSpPr>
            <p:cNvPr id="19" name="AutoShape 18"/>
            <p:cNvCxnSpPr>
              <a:cxnSpLocks noChangeShapeType="1"/>
              <a:stCxn id="10" idx="1"/>
            </p:cNvCxnSpPr>
            <p:nvPr/>
          </p:nvCxnSpPr>
          <p:spPr bwMode="auto">
            <a:xfrm rot="16200000" flipH="1">
              <a:off x="186" y="6893"/>
              <a:ext cx="600" cy="840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06" y="5673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06" y="6513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22" name="AutoShape 21"/>
            <p:cNvCxnSpPr>
              <a:cxnSpLocks noChangeShapeType="1"/>
              <a:stCxn id="20" idx="0"/>
              <a:endCxn id="13" idx="1"/>
            </p:cNvCxnSpPr>
            <p:nvPr/>
          </p:nvCxnSpPr>
          <p:spPr bwMode="auto">
            <a:xfrm rot="5400000" flipV="1">
              <a:off x="-861" y="6840"/>
              <a:ext cx="3053" cy="720"/>
            </a:xfrm>
            <a:prstGeom prst="curvedConnector4">
              <a:avLst>
                <a:gd name="adj1" fmla="val -741"/>
                <a:gd name="adj2" fmla="val -8889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2"/>
            <p:cNvCxnSpPr>
              <a:cxnSpLocks noChangeShapeType="1"/>
              <a:stCxn id="21" idx="0"/>
            </p:cNvCxnSpPr>
            <p:nvPr/>
          </p:nvCxnSpPr>
          <p:spPr bwMode="auto">
            <a:xfrm rot="5400000" flipV="1">
              <a:off x="-834" y="7653"/>
              <a:ext cx="2880" cy="600"/>
            </a:xfrm>
            <a:prstGeom prst="curvedConnector3">
              <a:avLst>
                <a:gd name="adj1" fmla="val 9644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6067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Optimalizace zásoby</a:t>
            </a:r>
            <a:endParaRPr lang="cs-CZ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6998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Optimalizace zásoby v celém logistickém řetězci je postavena na principech </a:t>
            </a:r>
            <a:endParaRPr kumimoji="0" lang="cs-CZ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2780928"/>
            <a:ext cx="5476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A) Optimalizace polohy bodů rozpojení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78385" y="3572033"/>
            <a:ext cx="688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B) Dobré předpovědi budoucí poptávky (predikci)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06198" y="4363139"/>
            <a:ext cx="814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C) Nastavení parametrů pro řízení obratové složky zásoby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10878" y="5292744"/>
            <a:ext cx="8005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D) Nastavení parametrů pro řízení pojistné složky zásoby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9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Prognóza příklad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67254"/>
            <a:ext cx="9143999" cy="295985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371975"/>
            <a:ext cx="9144000" cy="2486025"/>
          </a:xfrm>
          <a:prstGeom prst="rect">
            <a:avLst/>
          </a:prstGeom>
        </p:spPr>
      </p:pic>
      <p:sp>
        <p:nvSpPr>
          <p:cNvPr id="10" name="Nadpis 13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 smtClean="0"/>
              <a:t>Ukázka SW řešení - predikce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35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3568" y="1988840"/>
            <a:ext cx="7620000" cy="2362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467544" y="1340768"/>
            <a:ext cx="8229600" cy="663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Cíl logistiky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67544" y="2348880"/>
            <a:ext cx="7772400" cy="20029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Dosažení optimální úrovně služeb při minimalizaci logistických nákladů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67544" y="4509120"/>
            <a:ext cx="8229600" cy="663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Předmět logistiky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3568" y="5329932"/>
            <a:ext cx="7620000" cy="12961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467544" y="5373216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LOGISTICKÝ ŘETĚZEC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Úvod, </a:t>
            </a:r>
            <a:r>
              <a:rPr lang="cs-CZ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cíle a předmět logistiky</a:t>
            </a:r>
            <a:endParaRPr lang="cs-CZ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15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8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Logistický plán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" y="1484785"/>
            <a:ext cx="9121384" cy="288254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5" y="4435016"/>
            <a:ext cx="9164017" cy="2390775"/>
          </a:xfrm>
          <a:prstGeom prst="rect">
            <a:avLst/>
          </a:prstGeom>
        </p:spPr>
      </p:pic>
      <p:sp>
        <p:nvSpPr>
          <p:cNvPr id="11" name="Nadpis 13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Ukázka SW řešení </a:t>
            </a:r>
            <a:r>
              <a:rPr lang="cs-CZ" sz="3200" dirty="0" smtClean="0"/>
              <a:t>– bilance potřeb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752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Nákup</a:t>
            </a:r>
          </a:p>
        </p:txBody>
      </p:sp>
      <p:pic>
        <p:nvPicPr>
          <p:cNvPr id="50179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" y="1317240"/>
            <a:ext cx="9164638" cy="554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13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Ukázka SW řešení </a:t>
            </a:r>
            <a:r>
              <a:rPr lang="cs-CZ" sz="3200" dirty="0" smtClean="0"/>
              <a:t>– návrhy objednávek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481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745940" y="1623423"/>
            <a:ext cx="5689791" cy="995277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/>
              <a:t>Dosažení optimální úrovně služeb při minimalizaci logistických nákladů</a:t>
            </a:r>
            <a:endParaRPr lang="cs-CZ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D33CD-8D28-476E-A035-D34C97CFFF7F}" type="slidenum">
              <a:rPr lang="cs-CZ"/>
              <a:pPr>
                <a:defRPr/>
              </a:pPr>
              <a:t>42</a:t>
            </a:fld>
            <a:endParaRPr lang="cs-CZ"/>
          </a:p>
        </p:txBody>
      </p:sp>
      <p:sp>
        <p:nvSpPr>
          <p:cNvPr id="23557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3558" name="Nadpis 1"/>
          <p:cNvSpPr>
            <a:spLocks/>
          </p:cNvSpPr>
          <p:nvPr/>
        </p:nvSpPr>
        <p:spPr bwMode="auto">
          <a:xfrm>
            <a:off x="323528" y="5257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dirty="0" smtClean="0">
                <a:solidFill>
                  <a:schemeClr val="tx2"/>
                </a:solidFill>
                <a:latin typeface="Calibri" pitchFamily="34" charset="0"/>
              </a:rPr>
              <a:t>Co víme po dnešním semináři o celkovém cíli logistiky?</a:t>
            </a:r>
            <a:endParaRPr lang="cs-CZ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Obdélníkový bublinový popisek 1"/>
          <p:cNvSpPr/>
          <p:nvPr/>
        </p:nvSpPr>
        <p:spPr>
          <a:xfrm>
            <a:off x="144016" y="4005064"/>
            <a:ext cx="3491880" cy="2351286"/>
          </a:xfrm>
          <a:prstGeom prst="wedgeRectCallout">
            <a:avLst>
              <a:gd name="adj1" fmla="val 58191"/>
              <a:gd name="adj2" fmla="val -129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Co je to úroveň 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Jak se měří a vyhodnocuje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Jaká je „správná“ úroveň služeb </a:t>
            </a:r>
            <a:endParaRPr lang="cs-CZ" sz="24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3275856" y="2121061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067944" y="2583509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ový bublinový popisek 10"/>
          <p:cNvSpPr/>
          <p:nvPr/>
        </p:nvSpPr>
        <p:spPr>
          <a:xfrm>
            <a:off x="3779912" y="3429000"/>
            <a:ext cx="5256584" cy="3274242"/>
          </a:xfrm>
          <a:prstGeom prst="wedgeRectCallout">
            <a:avLst>
              <a:gd name="adj1" fmla="val -15072"/>
              <a:gd name="adj2" fmla="val -75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Náklady na držení pojistných zásob jsou jednou z položek celkových logistických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Strategie v logistice ovlivňuje výši pojistné zásoby v logistickém systému.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Řídit a optimalizovat zásoby lze pouze tehdy, dokážeme-li předpovídat poptávku</a:t>
            </a:r>
            <a:endParaRPr lang="cs-CZ" sz="2400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975" cy="42813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cs-CZ" dirty="0" smtClean="0"/>
              <a:t>Děkuji za pozornost!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smtClean="0"/>
              <a:t>© 2017 </a:t>
            </a:r>
            <a:r>
              <a:rPr lang="cs-CZ" sz="2700" dirty="0" smtClean="0"/>
              <a:t>Ing. Radek David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7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 smtClean="0"/>
              <a:t>Tento seminář pořádá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 smtClean="0"/>
              <a:t>Nakladatelství FORUM s.r.o., divize školení a vzdělávání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Střelničná 1861/8a, Praha 8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tel: +420 251 115 576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fax: +420 251 512 422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 smtClean="0">
                <a:hlinkClick r:id="rId3"/>
              </a:rPr>
              <a:t>office@</a:t>
            </a:r>
            <a:r>
              <a:rPr lang="cs-CZ" sz="2000" u="sng" dirty="0" err="1" smtClean="0">
                <a:hlinkClick r:id="rId3"/>
              </a:rPr>
              <a:t>forum</a:t>
            </a:r>
            <a:r>
              <a:rPr lang="cs-CZ" sz="2000" u="sng" dirty="0" smtClean="0">
                <a:hlinkClick r:id="rId3"/>
              </a:rPr>
              <a:t>-media.cz</a:t>
            </a:r>
            <a:r>
              <a:rPr lang="cs-CZ" sz="2000" dirty="0" smtClean="0"/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 smtClean="0">
                <a:hlinkClick r:id="rId4"/>
              </a:rPr>
              <a:t>www.</a:t>
            </a:r>
            <a:r>
              <a:rPr lang="cs-CZ" sz="2000" u="sng" dirty="0" err="1" smtClean="0">
                <a:hlinkClick r:id="rId4"/>
              </a:rPr>
              <a:t>forum</a:t>
            </a:r>
            <a:r>
              <a:rPr lang="cs-CZ" sz="2000" u="sng" dirty="0" smtClean="0">
                <a:hlinkClick r:id="rId4"/>
              </a:rPr>
              <a:t>-media.cz</a:t>
            </a:r>
            <a:r>
              <a:rPr lang="cs-CZ" sz="20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B8F6-5A27-48A3-A261-B19B74228E71}" type="slidenum">
              <a:rPr lang="cs-CZ"/>
              <a:pPr>
                <a:defRPr/>
              </a:pPr>
              <a:t>43</a:t>
            </a:fld>
            <a:endParaRPr lang="cs-CZ" dirty="0"/>
          </a:p>
        </p:txBody>
      </p:sp>
      <p:pic>
        <p:nvPicPr>
          <p:cNvPr id="25603" name="Obrázek 7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15888"/>
            <a:ext cx="18018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2132856"/>
            <a:ext cx="8064896" cy="39991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>
                <a:solidFill>
                  <a:sysClr val="windowText" lastClr="000000"/>
                </a:solidFill>
              </a:rPr>
              <a:t>PODNIKOVÝ LOGISTICKÝ SYSTÉM</a:t>
            </a:r>
          </a:p>
        </p:txBody>
      </p:sp>
      <p:sp>
        <p:nvSpPr>
          <p:cNvPr id="8" name="Elipsa 7"/>
          <p:cNvSpPr/>
          <p:nvPr/>
        </p:nvSpPr>
        <p:spPr>
          <a:xfrm>
            <a:off x="3327842" y="3120349"/>
            <a:ext cx="2612896" cy="9468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cs-CZ" sz="24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Plánovací a řídící systém</a:t>
            </a:r>
          </a:p>
        </p:txBody>
      </p:sp>
      <p:sp>
        <p:nvSpPr>
          <p:cNvPr id="9" name="Elipsa 8"/>
          <p:cNvSpPr/>
          <p:nvPr/>
        </p:nvSpPr>
        <p:spPr>
          <a:xfrm>
            <a:off x="5473566" y="4668106"/>
            <a:ext cx="2612896" cy="930068"/>
          </a:xfrm>
          <a:prstGeom prst="ellipse">
            <a:avLst/>
          </a:prstGeom>
          <a:solidFill>
            <a:srgbClr val="FFFF00"/>
          </a:solidFill>
          <a:ln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cs-CZ" sz="24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Materiálový systém</a:t>
            </a:r>
          </a:p>
        </p:txBody>
      </p:sp>
      <p:sp>
        <p:nvSpPr>
          <p:cNvPr id="10" name="Elipsa 9"/>
          <p:cNvSpPr/>
          <p:nvPr/>
        </p:nvSpPr>
        <p:spPr>
          <a:xfrm>
            <a:off x="1213266" y="4651339"/>
            <a:ext cx="2601421" cy="980366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cs-CZ" sz="24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Informační systém</a:t>
            </a:r>
          </a:p>
        </p:txBody>
      </p:sp>
      <p:sp>
        <p:nvSpPr>
          <p:cNvPr id="11" name="Obousměrná vodorovná šipka 10"/>
          <p:cNvSpPr/>
          <p:nvPr/>
        </p:nvSpPr>
        <p:spPr>
          <a:xfrm>
            <a:off x="3851569" y="4904993"/>
            <a:ext cx="1565442" cy="54046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cs-CZ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bousměrná vodorovná šipka 11"/>
          <p:cNvSpPr/>
          <p:nvPr/>
        </p:nvSpPr>
        <p:spPr>
          <a:xfrm rot="2994170">
            <a:off x="5503477" y="4069260"/>
            <a:ext cx="892827" cy="54054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cs-CZ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Obousměrná vodorovná šipka 12"/>
          <p:cNvSpPr/>
          <p:nvPr/>
        </p:nvSpPr>
        <p:spPr>
          <a:xfrm rot="18605830" flipH="1">
            <a:off x="2906512" y="4014335"/>
            <a:ext cx="896357" cy="55201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cs-CZ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Úvod, podnikový logistický systém</a:t>
            </a:r>
          </a:p>
        </p:txBody>
      </p:sp>
    </p:spTree>
    <p:extLst>
      <p:ext uri="{BB962C8B-B14F-4D97-AF65-F5344CB8AC3E}">
        <p14:creationId xmlns:p14="http://schemas.microsoft.com/office/powerpoint/2010/main" val="3347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299151" y="1473283"/>
            <a:ext cx="8737345" cy="5268085"/>
            <a:chOff x="0" y="0"/>
            <a:chExt cx="8969103" cy="6525344"/>
          </a:xfrm>
        </p:grpSpPr>
        <p:sp>
          <p:nvSpPr>
            <p:cNvPr id="6" name="Elipsa 111"/>
            <p:cNvSpPr/>
            <p:nvPr/>
          </p:nvSpPr>
          <p:spPr>
            <a:xfrm>
              <a:off x="5904655" y="332656"/>
              <a:ext cx="2954901" cy="8367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w="25400"/>
              <a:bevelB w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Strategie úrovně poskytovaných služeb</a:t>
              </a:r>
            </a:p>
          </p:txBody>
        </p:sp>
        <p:sp>
          <p:nvSpPr>
            <p:cNvPr id="7" name="Elipsa 112"/>
            <p:cNvSpPr/>
            <p:nvPr/>
          </p:nvSpPr>
          <p:spPr>
            <a:xfrm>
              <a:off x="2736304" y="332656"/>
              <a:ext cx="3384376" cy="8367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w="25400"/>
              <a:bevelB w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Distribuční strategie</a:t>
              </a:r>
            </a:p>
          </p:txBody>
        </p:sp>
        <p:sp>
          <p:nvSpPr>
            <p:cNvPr id="8" name="Elipsa 113"/>
            <p:cNvSpPr/>
            <p:nvPr/>
          </p:nvSpPr>
          <p:spPr>
            <a:xfrm>
              <a:off x="0" y="332656"/>
              <a:ext cx="2952328" cy="8367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w="25400"/>
              <a:bevelB w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Strategie vztahů s dodavateli</a:t>
              </a:r>
            </a:p>
          </p:txBody>
        </p:sp>
        <p:cxnSp>
          <p:nvCxnSpPr>
            <p:cNvPr id="9" name="Přímá spojovací šipka 114"/>
            <p:cNvCxnSpPr/>
            <p:nvPr/>
          </p:nvCxnSpPr>
          <p:spPr>
            <a:xfrm>
              <a:off x="5040560" y="5805264"/>
              <a:ext cx="2952328" cy="0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šipka 115"/>
            <p:cNvCxnSpPr/>
            <p:nvPr/>
          </p:nvCxnSpPr>
          <p:spPr>
            <a:xfrm>
              <a:off x="1080120" y="5877272"/>
              <a:ext cx="2232248" cy="0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louk 10"/>
            <p:cNvSpPr/>
            <p:nvPr/>
          </p:nvSpPr>
          <p:spPr>
            <a:xfrm rot="5400000">
              <a:off x="5792414" y="2078418"/>
              <a:ext cx="930836" cy="739438"/>
            </a:xfrm>
            <a:prstGeom prst="arc">
              <a:avLst>
                <a:gd name="adj1" fmla="val 16154160"/>
                <a:gd name="adj2" fmla="val 5602368"/>
              </a:avLst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sz="800" dirty="0"/>
            </a:p>
          </p:txBody>
        </p:sp>
        <p:cxnSp>
          <p:nvCxnSpPr>
            <p:cNvPr id="12" name="Přímá spojovací šipka 117"/>
            <p:cNvCxnSpPr>
              <a:stCxn id="24" idx="2"/>
            </p:cNvCxnSpPr>
            <p:nvPr/>
          </p:nvCxnSpPr>
          <p:spPr>
            <a:xfrm>
              <a:off x="5472608" y="2420888"/>
              <a:ext cx="0" cy="1944216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18"/>
            <p:cNvCxnSpPr/>
            <p:nvPr/>
          </p:nvCxnSpPr>
          <p:spPr>
            <a:xfrm>
              <a:off x="3456384" y="2420888"/>
              <a:ext cx="0" cy="2016224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blouk 13"/>
            <p:cNvSpPr/>
            <p:nvPr/>
          </p:nvSpPr>
          <p:spPr>
            <a:xfrm rot="5400000">
              <a:off x="2093353" y="2036716"/>
              <a:ext cx="975662" cy="807903"/>
            </a:xfrm>
            <a:prstGeom prst="arc">
              <a:avLst>
                <a:gd name="adj1" fmla="val 16154160"/>
                <a:gd name="adj2" fmla="val 5607452"/>
              </a:avLst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sz="800" dirty="0"/>
            </a:p>
          </p:txBody>
        </p:sp>
        <p:cxnSp>
          <p:nvCxnSpPr>
            <p:cNvPr id="15" name="Přímá spojovací šipka 120"/>
            <p:cNvCxnSpPr>
              <a:endCxn id="29" idx="0"/>
            </p:cNvCxnSpPr>
            <p:nvPr/>
          </p:nvCxnSpPr>
          <p:spPr>
            <a:xfrm flipH="1">
              <a:off x="684076" y="2420888"/>
              <a:ext cx="972108" cy="1584176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Šipka doprava 15"/>
            <p:cNvSpPr/>
            <p:nvPr/>
          </p:nvSpPr>
          <p:spPr>
            <a:xfrm>
              <a:off x="5472608" y="4581128"/>
              <a:ext cx="2448272" cy="864096"/>
            </a:xfrm>
            <a:prstGeom prst="rightArrow">
              <a:avLst/>
            </a:prstGeom>
            <a:solidFill>
              <a:srgbClr val="FFFF0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Doprava expedice</a:t>
              </a:r>
            </a:p>
          </p:txBody>
        </p:sp>
        <p:sp>
          <p:nvSpPr>
            <p:cNvPr id="17" name="Rovnoramenný trojúhelník 16"/>
            <p:cNvSpPr/>
            <p:nvPr/>
          </p:nvSpPr>
          <p:spPr>
            <a:xfrm rot="10800000">
              <a:off x="2592288" y="4437112"/>
              <a:ext cx="3672408" cy="2016224"/>
            </a:xfrm>
            <a:prstGeom prst="triangle">
              <a:avLst/>
            </a:prstGeom>
            <a:solidFill>
              <a:srgbClr val="FFFF0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6408712" y="105273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PŘEDPOVĚĎ</a:t>
              </a: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5040560" y="105273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PLÁNOVÁNÍ PRODEJE</a:t>
              </a: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3672408" y="105273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PLÁNOVÁNÍ ZÁSOB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2304256" y="105273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200" b="1" dirty="0">
                  <a:solidFill>
                    <a:schemeClr val="tx1"/>
                  </a:solidFill>
                </a:rPr>
                <a:t>PLÁNOVÁNÍ NÁKUPU</a:t>
              </a: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864096" y="1052736"/>
              <a:ext cx="1368152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VZTAHY S DODAVATELI</a:t>
              </a: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6192688" y="177281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ZPRACOVÁNÍ  POŽADAVKŮ</a:t>
              </a: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4824536" y="177281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ŘÍZENÍ DISTRIBUCE</a:t>
              </a:r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2664296" y="177281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ŘÍZENÍ ZÁSOB</a:t>
              </a: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296144" y="1772816"/>
              <a:ext cx="1296144" cy="648072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OPERATIVNÍ NÁKUP</a:t>
              </a: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3744416" y="2448136"/>
              <a:ext cx="1368153" cy="836848"/>
            </a:xfrm>
            <a:prstGeom prst="rect">
              <a:avLst/>
            </a:prstGeom>
            <a:solidFill>
              <a:srgbClr val="FF7C8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ŘÍZENÍ SKLADOVÉHO PROVOZU</a:t>
              </a:r>
            </a:p>
          </p:txBody>
        </p:sp>
        <p:sp>
          <p:nvSpPr>
            <p:cNvPr id="28" name="Šipka doprava 27"/>
            <p:cNvSpPr/>
            <p:nvPr/>
          </p:nvSpPr>
          <p:spPr>
            <a:xfrm>
              <a:off x="1080120" y="4581128"/>
              <a:ext cx="1944216" cy="792088"/>
            </a:xfrm>
            <a:prstGeom prst="rightArrow">
              <a:avLst/>
            </a:prstGeom>
            <a:solidFill>
              <a:srgbClr val="FFFF00"/>
            </a:solidFill>
            <a:ln w="635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Doprava příjem</a:t>
              </a: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032" y="4005064"/>
              <a:ext cx="792088" cy="2103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ovéPole 22"/>
            <p:cNvSpPr txBox="1"/>
            <p:nvPr/>
          </p:nvSpPr>
          <p:spPr>
            <a:xfrm>
              <a:off x="1" y="5043768"/>
              <a:ext cx="1150236" cy="4098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1400" b="1" dirty="0"/>
                <a:t>DODAVATEL</a:t>
              </a: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92888" y="4077072"/>
              <a:ext cx="648072" cy="2103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ovéPole 24"/>
            <p:cNvSpPr txBox="1"/>
            <p:nvPr/>
          </p:nvSpPr>
          <p:spPr>
            <a:xfrm>
              <a:off x="8022005" y="5078868"/>
              <a:ext cx="947098" cy="3448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1400" b="1" dirty="0"/>
                <a:t>ZÁKAZNÍK</a:t>
              </a:r>
            </a:p>
          </p:txBody>
        </p:sp>
        <p:sp>
          <p:nvSpPr>
            <p:cNvPr id="33" name="Vývojový diagram: dokument 32"/>
            <p:cNvSpPr/>
            <p:nvPr/>
          </p:nvSpPr>
          <p:spPr>
            <a:xfrm>
              <a:off x="144016" y="2996952"/>
              <a:ext cx="93610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Nákupní objednávky</a:t>
              </a:r>
            </a:p>
          </p:txBody>
        </p:sp>
        <p:sp>
          <p:nvSpPr>
            <p:cNvPr id="34" name="Vývojový diagram: dokument 33"/>
            <p:cNvSpPr/>
            <p:nvPr/>
          </p:nvSpPr>
          <p:spPr>
            <a:xfrm>
              <a:off x="1638949" y="2935936"/>
              <a:ext cx="1080120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Požadavky na objednání</a:t>
              </a:r>
            </a:p>
          </p:txBody>
        </p:sp>
        <p:sp>
          <p:nvSpPr>
            <p:cNvPr id="35" name="Vývojový diagram: dokument 34"/>
            <p:cNvSpPr/>
            <p:nvPr/>
          </p:nvSpPr>
          <p:spPr>
            <a:xfrm>
              <a:off x="2880320" y="3501008"/>
              <a:ext cx="93610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Příkazy k výdeji</a:t>
              </a:r>
            </a:p>
          </p:txBody>
        </p:sp>
        <p:cxnSp>
          <p:nvCxnSpPr>
            <p:cNvPr id="36" name="Přímá spojovací šipka 141"/>
            <p:cNvCxnSpPr>
              <a:stCxn id="27" idx="2"/>
              <a:endCxn id="17" idx="3"/>
            </p:cNvCxnSpPr>
            <p:nvPr/>
          </p:nvCxnSpPr>
          <p:spPr>
            <a:xfrm flipH="1">
              <a:off x="4428491" y="3284985"/>
              <a:ext cx="1" cy="1152127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Vývojový diagram: dokument 36"/>
            <p:cNvSpPr/>
            <p:nvPr/>
          </p:nvSpPr>
          <p:spPr>
            <a:xfrm>
              <a:off x="4032448" y="3717032"/>
              <a:ext cx="93610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Skladové příkazy</a:t>
              </a:r>
            </a:p>
          </p:txBody>
        </p:sp>
        <p:sp>
          <p:nvSpPr>
            <p:cNvPr id="38" name="Vývojový diagram: dokument 37"/>
            <p:cNvSpPr/>
            <p:nvPr/>
          </p:nvSpPr>
          <p:spPr>
            <a:xfrm>
              <a:off x="5400600" y="3501008"/>
              <a:ext cx="864096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Expediční příkazy</a:t>
              </a:r>
            </a:p>
          </p:txBody>
        </p:sp>
        <p:sp>
          <p:nvSpPr>
            <p:cNvPr id="39" name="Vývojový diagram: dokument 38"/>
            <p:cNvSpPr/>
            <p:nvPr/>
          </p:nvSpPr>
          <p:spPr>
            <a:xfrm>
              <a:off x="6412253" y="2858532"/>
              <a:ext cx="93610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Prodejní objednávky</a:t>
              </a:r>
            </a:p>
          </p:txBody>
        </p:sp>
        <p:sp>
          <p:nvSpPr>
            <p:cNvPr id="40" name="Vývojový diagram: dokument 39"/>
            <p:cNvSpPr/>
            <p:nvPr/>
          </p:nvSpPr>
          <p:spPr>
            <a:xfrm>
              <a:off x="7776864" y="2852936"/>
              <a:ext cx="93610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Požadavky zákazníků</a:t>
              </a:r>
            </a:p>
          </p:txBody>
        </p:sp>
        <p:cxnSp>
          <p:nvCxnSpPr>
            <p:cNvPr id="41" name="Přímá spojovací šipka 146"/>
            <p:cNvCxnSpPr/>
            <p:nvPr/>
          </p:nvCxnSpPr>
          <p:spPr>
            <a:xfrm flipH="1" flipV="1">
              <a:off x="7344816" y="2420888"/>
              <a:ext cx="864096" cy="1656184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Vývojový diagram: dokument 41"/>
            <p:cNvSpPr/>
            <p:nvPr/>
          </p:nvSpPr>
          <p:spPr>
            <a:xfrm>
              <a:off x="1224136" y="5949280"/>
              <a:ext cx="129614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Průvodní doklady dodavatele</a:t>
              </a:r>
            </a:p>
          </p:txBody>
        </p:sp>
        <p:sp>
          <p:nvSpPr>
            <p:cNvPr id="43" name="Vývojový diagram: dokument 42"/>
            <p:cNvSpPr/>
            <p:nvPr/>
          </p:nvSpPr>
          <p:spPr>
            <a:xfrm>
              <a:off x="6336704" y="5877272"/>
              <a:ext cx="1296144" cy="57606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  <a:alpha val="41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Průvodní doklady dodavatele</a:t>
              </a:r>
            </a:p>
          </p:txBody>
        </p:sp>
        <p:sp>
          <p:nvSpPr>
            <p:cNvPr id="44" name="Elipsa 149"/>
            <p:cNvSpPr/>
            <p:nvPr/>
          </p:nvSpPr>
          <p:spPr>
            <a:xfrm>
              <a:off x="864096" y="0"/>
              <a:ext cx="7344816" cy="476672"/>
            </a:xfrm>
            <a:prstGeom prst="ellipse">
              <a:avLst/>
            </a:prstGeom>
            <a:solidFill>
              <a:schemeClr val="bg1">
                <a:lumMod val="85000"/>
                <a:alpha val="78000"/>
              </a:schemeClr>
            </a:solidFill>
            <a:ln w="50800"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25400"/>
              <a:bevelB w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ovéPole 101"/>
            <p:cNvSpPr txBox="1"/>
            <p:nvPr/>
          </p:nvSpPr>
          <p:spPr>
            <a:xfrm>
              <a:off x="3960440" y="0"/>
              <a:ext cx="838691" cy="35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1600" b="1" dirty="0"/>
                <a:t>VIZE</a:t>
              </a:r>
            </a:p>
          </p:txBody>
        </p:sp>
        <p:sp>
          <p:nvSpPr>
            <p:cNvPr id="46" name="Šipka doleva 45"/>
            <p:cNvSpPr/>
            <p:nvPr/>
          </p:nvSpPr>
          <p:spPr>
            <a:xfrm>
              <a:off x="1080120" y="5373216"/>
              <a:ext cx="6840760" cy="360040"/>
            </a:xfrm>
            <a:prstGeom prst="leftArrow">
              <a:avLst/>
            </a:prstGeom>
            <a:solidFill>
              <a:srgbClr val="FFFF00"/>
            </a:solidFill>
            <a:ln w="381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Zpětné toky</a:t>
              </a:r>
            </a:p>
          </p:txBody>
        </p:sp>
        <p:sp>
          <p:nvSpPr>
            <p:cNvPr id="47" name="TextovéPole 69"/>
            <p:cNvSpPr txBox="1"/>
            <p:nvPr/>
          </p:nvSpPr>
          <p:spPr>
            <a:xfrm>
              <a:off x="3744416" y="4725144"/>
              <a:ext cx="1431546" cy="326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SKLADOVÁNÍ</a:t>
              </a:r>
            </a:p>
          </p:txBody>
        </p:sp>
      </p:grpSp>
      <p:sp>
        <p:nvSpPr>
          <p:cNvPr id="4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Úvod, </a:t>
            </a:r>
            <a:r>
              <a:rPr lang="cs-CZ" dirty="0" smtClean="0"/>
              <a:t>logistický řetězec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3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91480" y="332656"/>
            <a:ext cx="76676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Význam logistiky ve vztahu k zákazníkům</a:t>
            </a:r>
          </a:p>
        </p:txBody>
      </p:sp>
      <p:sp>
        <p:nvSpPr>
          <p:cNvPr id="3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64905"/>
            <a:ext cx="7837488" cy="2088232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46088" y="21785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381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381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zákazníkům jsou zatím posledním konkurenčním faktorem, který může výrazným způsobem ovlivnit postavení firmy na trhu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7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48531" y="548680"/>
            <a:ext cx="766762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 smtClean="0"/>
              <a:t>Definice </a:t>
            </a:r>
            <a:r>
              <a:rPr lang="cs-CZ" dirty="0"/>
              <a:t>úrovně služeb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467544" y="2204864"/>
            <a:ext cx="8229600" cy="4061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·"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Doba odezvy na požadavek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·"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dodržení doby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·"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kompletnosti dodávky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těchto ukazatelích musí být dosaženo vždy lepších výsledků, než je schopna zajistit konkurence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Ukazatel plnění sjednané úrovně poskytovaných služeb je hlavním ukazatelem výkonnosti logistického systému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20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588999" y="308893"/>
            <a:ext cx="7966001" cy="131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>
              <a:defRPr sz="440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Vliv úrovně logistických služeb na náklady a tržby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427460" y="3196208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122660" y="555840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6685260" y="2967608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954385" y="499008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/>
              <a:t>0%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910685" y="5142483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/>
              <a:t>100%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 rot="16200000">
            <a:off x="6383635" y="3399408"/>
            <a:ext cx="1285875" cy="457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 b="1" dirty="0"/>
              <a:t>Náklady</a:t>
            </a:r>
            <a:endParaRPr lang="cs-CZ" sz="2400" dirty="0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6732240" y="2132856"/>
            <a:ext cx="648072" cy="917079"/>
          </a:xfrm>
          <a:prstGeom prst="triangle">
            <a:avLst>
              <a:gd name="adj" fmla="val 50000"/>
            </a:avLst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cs-CZ" sz="2400" b="1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427460" y="3120008"/>
            <a:ext cx="50292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872" y="1344"/>
              </a:cxn>
              <a:cxn ang="0">
                <a:pos x="2784" y="864"/>
              </a:cxn>
              <a:cxn ang="0">
                <a:pos x="3168" y="0"/>
              </a:cxn>
            </a:cxnLst>
            <a:rect l="0" t="0" r="r" b="b"/>
            <a:pathLst>
              <a:path w="3168" h="1536">
                <a:moveTo>
                  <a:pt x="0" y="1536"/>
                </a:moveTo>
                <a:cubicBezTo>
                  <a:pt x="704" y="1496"/>
                  <a:pt x="1408" y="1456"/>
                  <a:pt x="1872" y="1344"/>
                </a:cubicBezTo>
                <a:cubicBezTo>
                  <a:pt x="2336" y="1232"/>
                  <a:pt x="2568" y="1088"/>
                  <a:pt x="2784" y="864"/>
                </a:cubicBezTo>
                <a:cubicBezTo>
                  <a:pt x="3000" y="640"/>
                  <a:pt x="3084" y="320"/>
                  <a:pt x="3168" y="0"/>
                </a:cubicBezTo>
              </a:path>
            </a:pathLst>
          </a:custGeom>
          <a:noFill/>
          <a:ln w="793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 Box 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07385" y="2167508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800">
                <a:solidFill>
                  <a:schemeClr val="bg2"/>
                </a:solidFill>
              </a:rPr>
              <a:t>x 100</a:t>
            </a:r>
            <a:endParaRPr lang="cs-CZ" sz="2400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 rot="16200000">
            <a:off x="1561625" y="3337049"/>
            <a:ext cx="861326" cy="461665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2400" b="1" dirty="0" smtClean="0"/>
              <a:t>Tržby</a:t>
            </a:r>
            <a:endParaRPr lang="cs-CZ" sz="2400" dirty="0"/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547664" y="2708920"/>
            <a:ext cx="838200" cy="457200"/>
          </a:xfrm>
          <a:prstGeom prst="triangle">
            <a:avLst>
              <a:gd name="adj" fmla="val 50000"/>
            </a:avLst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1458930" y="2506894"/>
            <a:ext cx="4993241" cy="3020603"/>
          </a:xfrm>
          <a:custGeom>
            <a:avLst/>
            <a:gdLst>
              <a:gd name="connsiteX0" fmla="*/ 0 w 4993241"/>
              <a:gd name="connsiteY0" fmla="*/ 3020603 h 3020603"/>
              <a:gd name="connsiteX1" fmla="*/ 1181528 w 4993241"/>
              <a:gd name="connsiteY1" fmla="*/ 1109609 h 3020603"/>
              <a:gd name="connsiteX2" fmla="*/ 3071973 w 4993241"/>
              <a:gd name="connsiteY2" fmla="*/ 349322 h 3020603"/>
              <a:gd name="connsiteX3" fmla="*/ 4993241 w 4993241"/>
              <a:gd name="connsiteY3" fmla="*/ 0 h 302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3241" h="3020603">
                <a:moveTo>
                  <a:pt x="0" y="3020603"/>
                </a:moveTo>
                <a:cubicBezTo>
                  <a:pt x="334766" y="2287712"/>
                  <a:pt x="669533" y="1554822"/>
                  <a:pt x="1181528" y="1109609"/>
                </a:cubicBezTo>
                <a:cubicBezTo>
                  <a:pt x="1693523" y="664396"/>
                  <a:pt x="2436688" y="534257"/>
                  <a:pt x="3071973" y="349322"/>
                </a:cubicBezTo>
                <a:cubicBezTo>
                  <a:pt x="3707259" y="164387"/>
                  <a:pt x="4350250" y="82193"/>
                  <a:pt x="4993241" y="0"/>
                </a:cubicBezTo>
              </a:path>
            </a:pathLst>
          </a:cu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220072" y="5877272"/>
            <a:ext cx="150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Úroveň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6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5NtDknGMNbtWcT16uP5K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qlo8GR5eXQwLjYhhTBc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mV7Cj62bz4JDIs4SIHap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sySDymGyXbbcVrlUZv6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f1exFVBde7udM0iWFt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c1IZNfgF9ZXh068YEsN2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1D1rZOaCO3W3difJqFV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9cdGSjhcFjvNDHlMNhRZ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32UGpJnnHl9SqNL7uSp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9pe4lesRz4Q765fXdla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gABTWDo44RZYaEXDSti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uOUZ29m6X0vCLk4vMJZ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SsD79Q0WPMCO5MZXAeH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sySDymGyXbbcVrlUZv6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PQkMowwl2CL8E4of1sk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Ey4ZropfLti3yx60jfy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f3rZvsDf4QpbX2XWb5Tj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89brCsqbPX3VovCZWVLZ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oCePGSvUdAEA3XaaG5j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54MWRxBJAz1JAoKzPWl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0YgB9BFsQrbqAFJMnw2VB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6mnZS0tYeCC88fe066h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lXqbzYjIQ0OqKfZrFZJ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ybGBhDwbijACQE6LP8V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v2imsZBKQLNM3nrWDG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Mdr0LKE8cKXGXQFk6Pa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gZF5FTGMrF9wz6UcAGg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7Vu0vsCoAomRIOvFYDq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WBGB0yFCGvw1WslG4Lrp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wqhyqUfthEi433o4T76P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Zy9rQTCuC2UE5fjr8Lnc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8W1YyQ42ujz4q4xzTfiRX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KB9QMXIPpD7x7TXtePK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oCePGSvUdAEA3XaaG5j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crIy2Acai7HqI1HMeRK4J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OMTcREN9dDDSFtfyTRE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35N2ijDq2XOcQsyUoOYz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1471</Words>
  <Application>Microsoft Office PowerPoint</Application>
  <PresentationFormat>Předvádění na obrazovce (4:3)</PresentationFormat>
  <Paragraphs>389</Paragraphs>
  <Slides>43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systému Office</vt:lpstr>
      <vt:lpstr>Manažer logistiky Logistické plánování a řízení zásob Ing. Radek David, Alog.</vt:lpstr>
      <vt:lpstr>Cíl semináře</vt:lpstr>
      <vt:lpstr>Prezentace aplikace PowerPoint</vt:lpstr>
      <vt:lpstr>Úvod, cíle a předmět logistiky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Parettovo pravidlo</vt:lpstr>
      <vt:lpstr>Lorenzova křivka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Tři základní druhy řetězců</vt:lpstr>
      <vt:lpstr>Základní pojmy</vt:lpstr>
      <vt:lpstr>Bod rozpojení 1 </vt:lpstr>
      <vt:lpstr>Bod rozpojení 2 </vt:lpstr>
      <vt:lpstr>Bod rozpojení 3 </vt:lpstr>
      <vt:lpstr>Bod rozpojení 4 </vt:lpstr>
      <vt:lpstr>Bod rozpojení 5 </vt:lpstr>
      <vt:lpstr>Vlastnosti bodů rozpojení</vt:lpstr>
      <vt:lpstr>Prezentace aplikace PowerPoint</vt:lpstr>
      <vt:lpstr>Prezentace aplikace PowerPoint</vt:lpstr>
      <vt:lpstr>Prezentace aplikace PowerPoint</vt:lpstr>
      <vt:lpstr>Předpověď poptávky</vt:lpstr>
      <vt:lpstr>Matematická předpověď poptávky jednoduchý klouzavý průměr</vt:lpstr>
      <vt:lpstr>Matematická předpověď poptávky  klouzavý průměr se zahrnutím sezónního koeficientu</vt:lpstr>
      <vt:lpstr>Prezentace aplikace PowerPoint</vt:lpstr>
      <vt:lpstr>Prezentace aplikace PowerPoint</vt:lpstr>
      <vt:lpstr>Prognóza příklad </vt:lpstr>
      <vt:lpstr>Logistický plán</vt:lpstr>
      <vt:lpstr>Nákup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Nakladatelstvi Forum</dc:creator>
  <cp:lastModifiedBy>Eliška Michálková</cp:lastModifiedBy>
  <cp:revision>74</cp:revision>
  <cp:lastPrinted>2016-11-10T13:43:41Z</cp:lastPrinted>
  <dcterms:created xsi:type="dcterms:W3CDTF">2011-12-05T11:44:11Z</dcterms:created>
  <dcterms:modified xsi:type="dcterms:W3CDTF">2017-11-08T09:43:53Z</dcterms:modified>
</cp:coreProperties>
</file>