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2" r:id="rId2"/>
    <p:sldId id="284" r:id="rId3"/>
    <p:sldId id="288" r:id="rId4"/>
    <p:sldId id="300" r:id="rId5"/>
    <p:sldId id="301" r:id="rId6"/>
    <p:sldId id="302" r:id="rId7"/>
    <p:sldId id="315" r:id="rId8"/>
    <p:sldId id="283" r:id="rId9"/>
    <p:sldId id="307" r:id="rId10"/>
    <p:sldId id="308" r:id="rId11"/>
    <p:sldId id="309" r:id="rId12"/>
    <p:sldId id="310" r:id="rId13"/>
    <p:sldId id="311" r:id="rId14"/>
    <p:sldId id="313" r:id="rId15"/>
    <p:sldId id="314" r:id="rId16"/>
    <p:sldId id="312" r:id="rId17"/>
    <p:sldId id="257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00249EF-DC35-4B43-A6BA-C54CE747D33B}" type="datetimeFigureOut">
              <a:rPr lang="cs-CZ"/>
              <a:pPr>
                <a:defRPr/>
              </a:pPr>
              <a:t>08.11.2018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F54E1BA-3876-46DD-8117-DF67C65BC35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262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CC0F946-C896-4F9A-A2D5-BDCFEC50DA1C}" type="datetimeFigureOut">
              <a:rPr lang="cs-CZ"/>
              <a:pPr>
                <a:defRPr/>
              </a:pPr>
              <a:t>08.11.2018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0B020CF-0020-45B5-B904-2CFE268800C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22837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5E02E6F-D19D-4500-B740-447D60FBA75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16698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547382-2DD5-4A04-959B-46D41EA30A9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23529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547382-2DD5-4A04-959B-46D41EA30A9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9715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547382-2DD5-4A04-959B-46D41EA30A9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98241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547382-2DD5-4A04-959B-46D41EA30A9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20923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547382-2DD5-4A04-959B-46D41EA30A9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41362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547382-2DD5-4A04-959B-46D41EA30A9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03327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547382-2DD5-4A04-959B-46D41EA30A9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36876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66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67BDE46-2E6F-4945-AA47-81E7E9F6B7F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8084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547382-2DD5-4A04-959B-46D41EA30A9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1719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547382-2DD5-4A04-959B-46D41EA30A9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5312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547382-2DD5-4A04-959B-46D41EA30A9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7192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547382-2DD5-4A04-959B-46D41EA30A9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7783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547382-2DD5-4A04-959B-46D41EA30A9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9022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547382-2DD5-4A04-959B-46D41EA30A9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21382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547382-2DD5-4A04-959B-46D41EA30A9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4317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547382-2DD5-4A04-959B-46D41EA30A9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2926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ED2CD-5640-47C7-9BE3-5444DB0A3E3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C554A-13A6-431A-959F-758ABACDA2D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B4E92-2F6D-4714-B389-5099512E5A5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04C6E-634E-485A-B280-3B8C1F93F1E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2D639-FC5D-4FEF-974D-67B32D3CFFC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D7786-A3E1-4F5A-8717-06B353FAB30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F443F-2108-4698-A674-68E99B75403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B59B2-75CA-4144-B2DA-8A8F67163DC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66E08-6ACB-48F2-9533-C370E13795B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EAAA8-D335-4E16-9F89-48BDC885AD7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661B1-C7B2-4384-A20B-946E35479BC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64AE95-1582-40D7-8D48-32AD1DD390A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forum-media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://www.forum-media.cz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lektrika.cz/data/clanky/napln-a-zpracovani-reviznich-radu-pro-elektricka-zarizeni-a-instalace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nclsafety.eu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://www.forum-media.cz/" TargetMode="External"/><Relationship Id="rId4" Type="http://schemas.openxmlformats.org/officeDocument/2006/relationships/hyperlink" Target="mailto:office@forum-media.cz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omora.cz/legislation/109-18-navrh-zakona-o-bezpecnosti-provozu-vyhrazenych-technickych-zarizeni-t-24-10-2018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ctrTitle"/>
          </p:nvPr>
        </p:nvSpPr>
        <p:spPr>
          <a:xfrm>
            <a:off x="638209" y="1990725"/>
            <a:ext cx="7772400" cy="1470025"/>
          </a:xfrm>
        </p:spPr>
        <p:txBody>
          <a:bodyPr/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Revize elektrických zařízení </a:t>
            </a:r>
            <a:br>
              <a:rPr lang="cs-CZ" b="1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Tomáš Fencl</a:t>
            </a:r>
            <a:endParaRPr lang="cs-CZ" sz="4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624" y="4365104"/>
            <a:ext cx="6400800" cy="792088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13.11.2018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50825" y="5949950"/>
            <a:ext cx="8497888" cy="771525"/>
          </a:xfrm>
        </p:spPr>
        <p:txBody>
          <a:bodyPr/>
          <a:lstStyle/>
          <a:p>
            <a:pPr>
              <a:defRPr/>
            </a:pPr>
            <a:r>
              <a:rPr lang="cs-CZ" dirty="0"/>
              <a:t>Nakladatelství FORUM s.r.o., divize školení a vzdělávání, Střelničná 1861/8a, Praha 8</a:t>
            </a:r>
          </a:p>
          <a:p>
            <a:pPr>
              <a:defRPr/>
            </a:pPr>
            <a:r>
              <a:rPr lang="cs-CZ" dirty="0"/>
              <a:t>tel: +420 251 115 579, fax: +420 251 512 422, </a:t>
            </a:r>
            <a:r>
              <a:rPr lang="cs-CZ" u="sng" dirty="0">
                <a:hlinkClick r:id="rId3"/>
              </a:rPr>
              <a:t>office@forum-media.cz</a:t>
            </a:r>
            <a:r>
              <a:rPr lang="cs-CZ" dirty="0"/>
              <a:t>, </a:t>
            </a:r>
            <a:r>
              <a:rPr lang="cs-CZ" u="sng" dirty="0">
                <a:hlinkClick r:id="rId4"/>
              </a:rPr>
              <a:t>www.forum-media.cz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45FCB-FD9F-4D77-8B84-6EB6B7FCBFE7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  <p:pic>
        <p:nvPicPr>
          <p:cNvPr id="15365" name="Obrázek 9" descr="forum logo 2010_2758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025" y="188913"/>
            <a:ext cx="1801813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E4493-A4C4-41C3-B714-427BF9D5110D}" type="slidenum">
              <a:rPr lang="cs-CZ"/>
              <a:pPr>
                <a:defRPr/>
              </a:pPr>
              <a:t>10</a:t>
            </a:fld>
            <a:endParaRPr lang="cs-CZ" dirty="0"/>
          </a:p>
        </p:txBody>
      </p:sp>
      <p:sp>
        <p:nvSpPr>
          <p:cNvPr id="17413" name="Nadpis 1"/>
          <p:cNvSpPr>
            <a:spLocks/>
          </p:cNvSpPr>
          <p:nvPr/>
        </p:nvSpPr>
        <p:spPr bwMode="auto">
          <a:xfrm>
            <a:off x="539750" y="476250"/>
            <a:ext cx="8229600" cy="57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2800" b="1" dirty="0"/>
              <a:t>Revize elektrických zařízení</a:t>
            </a:r>
            <a:endParaRPr lang="cs-CZ" sz="2800" dirty="0">
              <a:solidFill>
                <a:schemeClr val="tx2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3A9CCB11-754C-4D2B-B980-D21AAF7D23CB}"/>
              </a:ext>
            </a:extLst>
          </p:cNvPr>
          <p:cNvSpPr/>
          <p:nvPr/>
        </p:nvSpPr>
        <p:spPr>
          <a:xfrm>
            <a:off x="745232" y="1196752"/>
            <a:ext cx="79415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000000"/>
                </a:solidFill>
              </a:rPr>
              <a:t>Hromosvody pasivní.</a:t>
            </a:r>
          </a:p>
          <a:p>
            <a:r>
              <a:rPr lang="cs-CZ" dirty="0"/>
              <a:t>U LPS (hromosvodů), které jsou již instalovány dle požadavků původních norem, se termíny pravidelných revizí provádí podle ČSN EN 62305-3, příloha E, tabulka E.2.</a:t>
            </a:r>
          </a:p>
          <a:p>
            <a:endParaRPr lang="cs-CZ" dirty="0"/>
          </a:p>
          <a:p>
            <a:r>
              <a:rPr lang="cs-CZ" dirty="0"/>
              <a:t>ČSN EN 62305-3, příloha E, tabulka E.2</a:t>
            </a:r>
          </a:p>
          <a:p>
            <a:r>
              <a:rPr lang="cs-CZ" dirty="0"/>
              <a:t>Hladina ochrany	Vizuální kontrola       Úplná revize        Kritické systému úplná revize</a:t>
            </a:r>
          </a:p>
          <a:p>
            <a:r>
              <a:rPr lang="cs-CZ" dirty="0"/>
              <a:t>I a II		 1 rok		      2 roky                        1 rok</a:t>
            </a:r>
          </a:p>
          <a:p>
            <a:r>
              <a:rPr lang="cs-CZ" dirty="0"/>
              <a:t>III a IV		 1 rok 		      4 roky                        1 rok</a:t>
            </a:r>
          </a:p>
          <a:p>
            <a:endParaRPr lang="cs-CZ" dirty="0"/>
          </a:p>
          <a:p>
            <a:r>
              <a:rPr lang="cs-CZ" b="1" dirty="0"/>
              <a:t>Hromosvody aktivní:</a:t>
            </a:r>
          </a:p>
          <a:p>
            <a:endParaRPr lang="cs-CZ" dirty="0"/>
          </a:p>
          <a:p>
            <a:r>
              <a:rPr lang="cs-CZ" dirty="0"/>
              <a:t>Revize aktivních bleskosvodů řešit </a:t>
            </a:r>
          </a:p>
          <a:p>
            <a:r>
              <a:rPr lang="cs-CZ" dirty="0"/>
              <a:t>podle francouzské normy NFC 17-102</a:t>
            </a:r>
          </a:p>
          <a:p>
            <a:endParaRPr lang="cs-CZ" dirty="0"/>
          </a:p>
        </p:txBody>
      </p:sp>
      <p:pic>
        <p:nvPicPr>
          <p:cNvPr id="6" name="Picture 6" descr="Výsledek obrázku pro aktivní hromosvod">
            <a:extLst>
              <a:ext uri="{FF2B5EF4-FFF2-40B4-BE49-F238E27FC236}">
                <a16:creationId xmlns:a16="http://schemas.microsoft.com/office/drawing/2014/main" xmlns="" id="{C1766DD4-7E2F-4981-BF8E-A0F661039E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005064"/>
            <a:ext cx="1488793" cy="2237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484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>
          <a:xfrm>
            <a:off x="395536" y="1052736"/>
            <a:ext cx="8373814" cy="4713387"/>
          </a:xfrm>
        </p:spPr>
        <p:txBody>
          <a:bodyPr/>
          <a:lstStyle/>
          <a:p>
            <a:r>
              <a:rPr lang="cs-CZ" sz="2400" b="1" dirty="0"/>
              <a:t>Revize elektrických zařízení.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Vyhláška č. 73/2010 Sb. o stanovení vyhrazených elektrických technických zařízení, jejich zařazení do tříd a skupin a o bližších podmínkách jejich bezpečnosti (vyhláška o vyhrazených elektrických technických zařízeních)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ČSN 33  0300 – prostředí pro elektrická zařízení</a:t>
            </a:r>
          </a:p>
          <a:p>
            <a:r>
              <a:rPr lang="cs-CZ" sz="2400" dirty="0"/>
              <a:t>ČSN 33 1500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ČSN 33 1600 ed.2</a:t>
            </a:r>
          </a:p>
          <a:p>
            <a:r>
              <a:rPr lang="cs-CZ" sz="2400" dirty="0"/>
              <a:t>Provozovatel si může upravit vnitřním předpisem (Revizní řád) termíny pro provádění revizí elektrických zařízení budovy. </a:t>
            </a:r>
            <a:br>
              <a:rPr lang="cs-CZ" sz="2400" dirty="0"/>
            </a:br>
            <a:r>
              <a:rPr lang="cs-CZ" sz="2400" dirty="0"/>
              <a:t>Zdroj: </a:t>
            </a:r>
            <a:r>
              <a:rPr lang="cs-CZ" sz="2400" dirty="0">
                <a:hlinkClick r:id="rId3"/>
              </a:rPr>
              <a:t>http://elektrika.cz/data/</a:t>
            </a:r>
            <a:r>
              <a:rPr lang="cs-CZ" sz="2400" dirty="0" err="1">
                <a:hlinkClick r:id="rId3"/>
              </a:rPr>
              <a:t>clanky</a:t>
            </a:r>
            <a:r>
              <a:rPr lang="cs-CZ" sz="2400" dirty="0">
                <a:hlinkClick r:id="rId3"/>
              </a:rPr>
              <a:t>/napln-a-zpracovani-reviznich-radu-pro-elektricka-zarizeni-a-instalace</a:t>
            </a:r>
            <a:r>
              <a:rPr lang="cs-CZ" sz="2400" dirty="0"/>
              <a:t>.</a:t>
            </a:r>
          </a:p>
          <a:p>
            <a:endParaRPr lang="cs-CZ" sz="2400" dirty="0"/>
          </a:p>
          <a:p>
            <a:pPr marL="0" indent="0">
              <a:buNone/>
            </a:pPr>
            <a:endParaRPr lang="cs-CZ" sz="2400" i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E4493-A4C4-41C3-B714-427BF9D5110D}" type="slidenum">
              <a:rPr lang="cs-CZ"/>
              <a:pPr>
                <a:defRPr/>
              </a:pPr>
              <a:t>11</a:t>
            </a:fld>
            <a:endParaRPr lang="cs-CZ" dirty="0"/>
          </a:p>
        </p:txBody>
      </p:sp>
      <p:sp>
        <p:nvSpPr>
          <p:cNvPr id="17413" name="Nadpis 1"/>
          <p:cNvSpPr>
            <a:spLocks/>
          </p:cNvSpPr>
          <p:nvPr/>
        </p:nvSpPr>
        <p:spPr bwMode="auto">
          <a:xfrm>
            <a:off x="539750" y="476250"/>
            <a:ext cx="8229600" cy="57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2800" b="1" dirty="0"/>
              <a:t>Revize elektrických zařízení</a:t>
            </a:r>
            <a:endParaRPr lang="cs-CZ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991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>
          <a:xfrm>
            <a:off x="107504" y="1052736"/>
            <a:ext cx="9145016" cy="4713387"/>
          </a:xfrm>
        </p:spPr>
        <p:txBody>
          <a:bodyPr/>
          <a:lstStyle/>
          <a:p>
            <a:r>
              <a:rPr lang="cs-CZ" sz="2400" dirty="0"/>
              <a:t>POZOR! Aby revizní technik mohl provést revize musí být vždy určeno provozní prostředí – tzv. Protokol o určení vnějších vlivů.</a:t>
            </a:r>
          </a:p>
          <a:p>
            <a:endParaRPr lang="cs-CZ" sz="2400" dirty="0"/>
          </a:p>
          <a:p>
            <a:r>
              <a:rPr lang="cs-CZ" sz="2400" dirty="0"/>
              <a:t>Obvykle bývá součástí stavební dokumentace, část - Elektroinstalace.</a:t>
            </a:r>
          </a:p>
          <a:p>
            <a:endParaRPr lang="cs-CZ" sz="2400" dirty="0"/>
          </a:p>
          <a:p>
            <a:r>
              <a:rPr lang="cs-CZ" sz="2400" dirty="0"/>
              <a:t>Pokud provozovateli chybí, musí si provozovatel elektrického zařízení Protokol o určení vnějších vlivů vypracovat podle ČSN 33 2000-5-51 ed.3  ve spolupráci s revizním technikem. </a:t>
            </a:r>
          </a:p>
          <a:p>
            <a:r>
              <a:rPr lang="cs-CZ" sz="2400" dirty="0"/>
              <a:t>Protokol se vypracovává v komisi, kterou určuje provozovatel.</a:t>
            </a:r>
          </a:p>
          <a:p>
            <a:endParaRPr lang="cs-CZ" sz="2400" i="1" dirty="0"/>
          </a:p>
          <a:p>
            <a:r>
              <a:rPr lang="cs-CZ" sz="2400" i="1" dirty="0"/>
              <a:t>POZOR! Určení vnějších vlivů je předmětem kontrol OIP se zaměřením na všeobecnou bezpečnost nebo na provoz elektrických zařízení!</a:t>
            </a:r>
            <a:endParaRPr lang="cs-CZ" sz="2400" dirty="0"/>
          </a:p>
          <a:p>
            <a:pPr marL="0" indent="0" algn="just">
              <a:buFont typeface="Arial" charset="0"/>
              <a:buNone/>
            </a:pPr>
            <a:endParaRPr lang="cs-CZ" sz="2400" i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E4493-A4C4-41C3-B714-427BF9D5110D}" type="slidenum">
              <a:rPr lang="cs-CZ"/>
              <a:pPr>
                <a:defRPr/>
              </a:pPr>
              <a:t>12</a:t>
            </a:fld>
            <a:endParaRPr lang="cs-CZ" dirty="0"/>
          </a:p>
        </p:txBody>
      </p:sp>
      <p:sp>
        <p:nvSpPr>
          <p:cNvPr id="17413" name="Nadpis 1"/>
          <p:cNvSpPr>
            <a:spLocks/>
          </p:cNvSpPr>
          <p:nvPr/>
        </p:nvSpPr>
        <p:spPr bwMode="auto">
          <a:xfrm>
            <a:off x="539750" y="476250"/>
            <a:ext cx="8229600" cy="57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2800" b="1" dirty="0"/>
              <a:t>Revize elektrických zařízení</a:t>
            </a:r>
            <a:endParaRPr lang="cs-CZ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904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E4493-A4C4-41C3-B714-427BF9D5110D}" type="slidenum">
              <a:rPr lang="cs-CZ"/>
              <a:pPr>
                <a:defRPr/>
              </a:pPr>
              <a:t>13</a:t>
            </a:fld>
            <a:endParaRPr lang="cs-CZ" dirty="0"/>
          </a:p>
        </p:txBody>
      </p:sp>
      <p:sp>
        <p:nvSpPr>
          <p:cNvPr id="17413" name="Nadpis 1"/>
          <p:cNvSpPr>
            <a:spLocks/>
          </p:cNvSpPr>
          <p:nvPr/>
        </p:nvSpPr>
        <p:spPr bwMode="auto">
          <a:xfrm>
            <a:off x="539750" y="476250"/>
            <a:ext cx="8229600" cy="57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2800" b="1" dirty="0"/>
              <a:t>Revize elektrických zařízení</a:t>
            </a:r>
            <a:endParaRPr lang="cs-CZ" sz="2800" dirty="0">
              <a:solidFill>
                <a:schemeClr val="tx2"/>
              </a:solidFill>
            </a:endParaRP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xmlns="" id="{E333EC3F-EC49-4369-8F20-CE1D58D429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608099"/>
              </p:ext>
            </p:extLst>
          </p:nvPr>
        </p:nvGraphicFramePr>
        <p:xfrm>
          <a:off x="136816" y="1568579"/>
          <a:ext cx="9035468" cy="4787771"/>
        </p:xfrm>
        <a:graphic>
          <a:graphicData uri="http://schemas.openxmlformats.org/drawingml/2006/table">
            <a:tbl>
              <a:tblPr/>
              <a:tblGrid>
                <a:gridCol w="22588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588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588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588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67691"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>
                          <a:effectLst/>
                        </a:rPr>
                        <a:t>Skupina</a:t>
                      </a:r>
                      <a:endParaRPr lang="cs-CZ" sz="1400" dirty="0">
                        <a:effectLst/>
                      </a:endParaRPr>
                    </a:p>
                  </a:txBody>
                  <a:tcPr marL="5421" marR="5421" marT="5421" marB="542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>
                          <a:effectLst/>
                        </a:rPr>
                        <a:t>Třída ochrany</a:t>
                      </a:r>
                      <a:endParaRPr lang="cs-CZ" sz="1400" dirty="0">
                        <a:effectLst/>
                      </a:endParaRPr>
                    </a:p>
                  </a:txBody>
                  <a:tcPr marL="5421" marR="5421" marT="5421" marB="542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>
                          <a:effectLst/>
                        </a:rPr>
                        <a:t>Nepřipevněné spotřebiče držené v ruce a prodlužovací přívody</a:t>
                      </a:r>
                      <a:endParaRPr lang="cs-CZ" sz="1400" dirty="0">
                        <a:effectLst/>
                      </a:endParaRPr>
                    </a:p>
                  </a:txBody>
                  <a:tcPr marL="5421" marR="5421" marT="5421" marB="542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1" dirty="0">
                          <a:effectLst/>
                        </a:rPr>
                        <a:t>Ostatní nepřipevněné spotřebiče</a:t>
                      </a:r>
                      <a:endParaRPr lang="cs-CZ" sz="1000" dirty="0">
                        <a:effectLst/>
                      </a:endParaRPr>
                    </a:p>
                  </a:txBody>
                  <a:tcPr marL="5421" marR="5421" marT="5421" marB="542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4208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A</a:t>
                      </a:r>
                    </a:p>
                  </a:txBody>
                  <a:tcPr marL="5421" marR="5421" marT="5421" marB="542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Před vydáním provozovateli nebo uživateli a dále podle skupiny jejich užívání</a:t>
                      </a:r>
                    </a:p>
                  </a:txBody>
                  <a:tcPr marL="5421" marR="5421" marT="5421" marB="542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0297">
                <a:tc rowSpan="2"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B </a:t>
                      </a:r>
                    </a:p>
                  </a:txBody>
                  <a:tcPr marL="5421" marR="5421" marT="5421" marB="542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I </a:t>
                      </a:r>
                    </a:p>
                  </a:txBody>
                  <a:tcPr marL="5421" marR="5421" marT="5421" marB="542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3 měsíce</a:t>
                      </a:r>
                    </a:p>
                  </a:txBody>
                  <a:tcPr marL="5421" marR="5421" marT="5421" marB="542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sz="1000" dirty="0">
                          <a:effectLst/>
                        </a:rPr>
                        <a:t>6 měsíců</a:t>
                      </a:r>
                    </a:p>
                  </a:txBody>
                  <a:tcPr marL="5421" marR="5421" marT="5421" marB="542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029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II a III </a:t>
                      </a:r>
                    </a:p>
                  </a:txBody>
                  <a:tcPr marL="5421" marR="5421" marT="5421" marB="542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6 měsíců</a:t>
                      </a:r>
                    </a:p>
                  </a:txBody>
                  <a:tcPr marL="5421" marR="5421" marT="5421" marB="542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0297">
                <a:tc rowSpan="2"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C</a:t>
                      </a:r>
                    </a:p>
                  </a:txBody>
                  <a:tcPr marL="5421" marR="5421" marT="5421" marB="542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I </a:t>
                      </a:r>
                    </a:p>
                  </a:txBody>
                  <a:tcPr marL="5421" marR="5421" marT="5421" marB="542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6 měsíců</a:t>
                      </a:r>
                    </a:p>
                  </a:txBody>
                  <a:tcPr marL="5421" marR="5421" marT="5421" marB="542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sz="1000" dirty="0">
                          <a:effectLst/>
                        </a:rPr>
                        <a:t>24 měsíců</a:t>
                      </a:r>
                    </a:p>
                  </a:txBody>
                  <a:tcPr marL="5421" marR="5421" marT="5421" marB="542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029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II a III</a:t>
                      </a:r>
                    </a:p>
                  </a:txBody>
                  <a:tcPr marL="5421" marR="5421" marT="5421" marB="542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12 měsíců</a:t>
                      </a:r>
                    </a:p>
                  </a:txBody>
                  <a:tcPr marL="5421" marR="5421" marT="5421" marB="542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0297">
                <a:tc rowSpan="2"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D</a:t>
                      </a:r>
                    </a:p>
                  </a:txBody>
                  <a:tcPr marL="5421" marR="5421" marT="5421" marB="542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I</a:t>
                      </a:r>
                    </a:p>
                  </a:txBody>
                  <a:tcPr marL="5421" marR="5421" marT="5421" marB="542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12 měsíců</a:t>
                      </a:r>
                    </a:p>
                  </a:txBody>
                  <a:tcPr marL="5421" marR="5421" marT="5421" marB="542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sz="1000" dirty="0">
                          <a:effectLst/>
                        </a:rPr>
                        <a:t>24 měsíců</a:t>
                      </a:r>
                    </a:p>
                  </a:txBody>
                  <a:tcPr marL="5421" marR="5421" marT="5421" marB="542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029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II a III</a:t>
                      </a:r>
                    </a:p>
                  </a:txBody>
                  <a:tcPr marL="5421" marR="5421" marT="5421" marB="542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0297">
                <a:tc rowSpan="2"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E</a:t>
                      </a:r>
                    </a:p>
                  </a:txBody>
                  <a:tcPr marL="5421" marR="5421" marT="5421" marB="542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I</a:t>
                      </a:r>
                    </a:p>
                  </a:txBody>
                  <a:tcPr marL="5421" marR="5421" marT="5421" marB="542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12 měsíců</a:t>
                      </a:r>
                    </a:p>
                  </a:txBody>
                  <a:tcPr marL="5421" marR="5421" marT="5421" marB="542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sz="1000" dirty="0">
                          <a:effectLst/>
                        </a:rPr>
                        <a:t>24 měsíců</a:t>
                      </a:r>
                    </a:p>
                  </a:txBody>
                  <a:tcPr marL="5421" marR="5421" marT="5421" marB="542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029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II a III</a:t>
                      </a:r>
                    </a:p>
                  </a:txBody>
                  <a:tcPr marL="5421" marR="5421" marT="5421" marB="542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723496">
                <a:tc gridSpan="4"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effectLst/>
                        </a:rPr>
                        <a:t>Rozdělení elektrických spotřebičů dle užívání:</a:t>
                      </a:r>
                      <a:endParaRPr lang="cs-CZ" sz="1400" dirty="0">
                        <a:effectLst/>
                      </a:endParaRPr>
                    </a:p>
                    <a:p>
                      <a:pPr algn="l"/>
                      <a:r>
                        <a:rPr lang="cs-CZ" sz="1400" dirty="0">
                          <a:effectLst/>
                        </a:rPr>
                        <a:t>A - spotřebiče poskytované formou pronájmu dalšímu provozovateli nebo přímému uživateli </a:t>
                      </a:r>
                      <a:br>
                        <a:rPr lang="cs-CZ" sz="1400" dirty="0">
                          <a:effectLst/>
                        </a:rPr>
                      </a:br>
                      <a:r>
                        <a:rPr lang="cs-CZ" sz="1400" dirty="0">
                          <a:effectLst/>
                        </a:rPr>
                        <a:t>B - spotřebiče používané ve venkovním prostoru (na stavbách, při zemědělských pracích atp.) </a:t>
                      </a:r>
                      <a:br>
                        <a:rPr lang="cs-CZ" sz="1400" dirty="0">
                          <a:effectLst/>
                        </a:rPr>
                      </a:br>
                      <a:r>
                        <a:rPr lang="cs-CZ" sz="1400" dirty="0">
                          <a:effectLst/>
                        </a:rPr>
                        <a:t>C - spotřebiče používané při průmyslové a řemeslné činnosti ve vnitřních prostorách </a:t>
                      </a:r>
                      <a:br>
                        <a:rPr lang="cs-CZ" sz="1400" dirty="0">
                          <a:effectLst/>
                        </a:rPr>
                      </a:br>
                      <a:r>
                        <a:rPr lang="cs-CZ" sz="1400" dirty="0">
                          <a:effectLst/>
                        </a:rPr>
                        <a:t>D - spotřebiče používané ve veřejně přístupných prostorách (školy, hotely, internetové kavárny atp.) </a:t>
                      </a:r>
                      <a:br>
                        <a:rPr lang="cs-CZ" sz="1400" dirty="0">
                          <a:effectLst/>
                        </a:rPr>
                      </a:br>
                      <a:r>
                        <a:rPr lang="cs-CZ" sz="1400" dirty="0">
                          <a:effectLst/>
                        </a:rPr>
                        <a:t>E - spotřebiče používané při administrativní činnosti</a:t>
                      </a:r>
                    </a:p>
                  </a:txBody>
                  <a:tcPr marL="5421" marR="5421" marT="5421" marB="542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5ACCA1D9-E811-4A82-8C77-0712B0267BDA}"/>
              </a:ext>
            </a:extLst>
          </p:cNvPr>
          <p:cNvSpPr/>
          <p:nvPr/>
        </p:nvSpPr>
        <p:spPr>
          <a:xfrm>
            <a:off x="251520" y="1139156"/>
            <a:ext cx="77257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Revize nepřipevněných elektrických spotřebičů podle ČSN 33 1600 </a:t>
            </a:r>
            <a:r>
              <a:rPr lang="cs-CZ" dirty="0" err="1"/>
              <a:t>ed</a:t>
            </a:r>
            <a:r>
              <a:rPr lang="cs-CZ" dirty="0"/>
              <a:t>. 2 </a:t>
            </a:r>
          </a:p>
        </p:txBody>
      </p:sp>
    </p:spTree>
    <p:extLst>
      <p:ext uri="{BB962C8B-B14F-4D97-AF65-F5344CB8AC3E}">
        <p14:creationId xmlns:p14="http://schemas.microsoft.com/office/powerpoint/2010/main" val="2452650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E4493-A4C4-41C3-B714-427BF9D5110D}" type="slidenum">
              <a:rPr lang="cs-CZ"/>
              <a:pPr>
                <a:defRPr/>
              </a:pPr>
              <a:t>14</a:t>
            </a:fld>
            <a:endParaRPr lang="cs-CZ" dirty="0"/>
          </a:p>
        </p:txBody>
      </p:sp>
      <p:sp>
        <p:nvSpPr>
          <p:cNvPr id="17413" name="Nadpis 1"/>
          <p:cNvSpPr>
            <a:spLocks/>
          </p:cNvSpPr>
          <p:nvPr/>
        </p:nvSpPr>
        <p:spPr bwMode="auto">
          <a:xfrm>
            <a:off x="457200" y="188640"/>
            <a:ext cx="8229600" cy="57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2800" b="1" dirty="0"/>
              <a:t>Revize elektrických zařízení</a:t>
            </a:r>
            <a:endParaRPr lang="cs-CZ" sz="2800" dirty="0">
              <a:solidFill>
                <a:schemeClr val="tx2"/>
              </a:solidFill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xmlns="" id="{06B6A334-D946-4505-A754-44A3A540F9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876062"/>
              </p:ext>
            </p:extLst>
          </p:nvPr>
        </p:nvGraphicFramePr>
        <p:xfrm>
          <a:off x="323528" y="765126"/>
          <a:ext cx="8712966" cy="5214444"/>
        </p:xfrm>
        <a:graphic>
          <a:graphicData uri="http://schemas.openxmlformats.org/drawingml/2006/table">
            <a:tbl>
              <a:tblPr/>
              <a:tblGrid>
                <a:gridCol w="2904322">
                  <a:extLst>
                    <a:ext uri="{9D8B030D-6E8A-4147-A177-3AD203B41FA5}">
                      <a16:colId xmlns:a16="http://schemas.microsoft.com/office/drawing/2014/main" xmlns="" val="1307966140"/>
                    </a:ext>
                  </a:extLst>
                </a:gridCol>
                <a:gridCol w="2904322">
                  <a:extLst>
                    <a:ext uri="{9D8B030D-6E8A-4147-A177-3AD203B41FA5}">
                      <a16:colId xmlns:a16="http://schemas.microsoft.com/office/drawing/2014/main" xmlns="" val="1322530902"/>
                    </a:ext>
                  </a:extLst>
                </a:gridCol>
                <a:gridCol w="2904322">
                  <a:extLst>
                    <a:ext uri="{9D8B030D-6E8A-4147-A177-3AD203B41FA5}">
                      <a16:colId xmlns:a16="http://schemas.microsoft.com/office/drawing/2014/main" xmlns="" val="4001227571"/>
                    </a:ext>
                  </a:extLst>
                </a:gridCol>
              </a:tblGrid>
              <a:tr h="292054">
                <a:tc>
                  <a:txBody>
                    <a:bodyPr/>
                    <a:lstStyle/>
                    <a:p>
                      <a:pPr algn="l"/>
                      <a:r>
                        <a:rPr lang="cs-CZ" sz="2000" i="1" dirty="0">
                          <a:solidFill>
                            <a:schemeClr val="tx1"/>
                          </a:solidFill>
                          <a:effectLst/>
                        </a:rPr>
                        <a:t>Druh prostředí (ČSN 33 0300)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737" marR="2737" marT="2737" marB="27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i="1">
                          <a:solidFill>
                            <a:schemeClr val="tx1"/>
                          </a:solidFill>
                          <a:effectLst/>
                        </a:rPr>
                        <a:t>Orientační přiřazení podle ČSN 33 2000-3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737" marR="2737" marT="2737" marB="27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i="1">
                          <a:solidFill>
                            <a:schemeClr val="tx1"/>
                          </a:solidFill>
                          <a:effectLst/>
                        </a:rPr>
                        <a:t>Revizní lhůty v rocích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737" marR="2737" marT="2737" marB="27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95256259"/>
                  </a:ext>
                </a:extLst>
              </a:tr>
              <a:tr h="219876">
                <a:tc>
                  <a:txBody>
                    <a:bodyPr/>
                    <a:lstStyle/>
                    <a:p>
                      <a:pPr algn="l"/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Základní, normální</a:t>
                      </a:r>
                    </a:p>
                  </a:txBody>
                  <a:tcPr marL="2737" marR="2737" marT="2737" marB="27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</a:rPr>
                        <a:t>AA4, AB5, BC2 a XX1 pro ostatní</a:t>
                      </a:r>
                    </a:p>
                  </a:txBody>
                  <a:tcPr marL="2737" marR="2737" marT="2737" marB="27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</a:p>
                  </a:txBody>
                  <a:tcPr marL="2737" marR="2737" marT="2737" marB="27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8724758"/>
                  </a:ext>
                </a:extLst>
              </a:tr>
              <a:tr h="580766">
                <a:tc>
                  <a:txBody>
                    <a:bodyPr/>
                    <a:lstStyle/>
                    <a:p>
                      <a:pPr algn="l"/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Venkovní, pod přístřeškem</a:t>
                      </a:r>
                    </a:p>
                  </a:txBody>
                  <a:tcPr marL="2737" marR="2737" marT="2737" marB="27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AB1 až AB3, AB6 až AB8 + AD3 až AD5 + ostatní vlivy podle místní situace</a:t>
                      </a:r>
                    </a:p>
                  </a:txBody>
                  <a:tcPr marL="2737" marR="2737" marT="2737" marB="27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</a:p>
                  </a:txBody>
                  <a:tcPr marL="2737" marR="2737" marT="2737" marB="27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8622056"/>
                  </a:ext>
                </a:extLst>
              </a:tr>
              <a:tr h="869478">
                <a:tc>
                  <a:txBody>
                    <a:bodyPr/>
                    <a:lstStyle/>
                    <a:p>
                      <a:pPr algn="l"/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Studené, horké, vlhké, se zvýšenou korozní agresivitou, prašné s prachem nehořlavým s biologickými škůdci</a:t>
                      </a:r>
                    </a:p>
                  </a:txBody>
                  <a:tcPr marL="2737" marR="2737" marT="2737" marB="27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AA2, AA6, AB1, AB2, AB6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až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 AB8, AE6, AK2, AL2</a:t>
                      </a:r>
                    </a:p>
                  </a:txBody>
                  <a:tcPr marL="2737" marR="2737" marT="2737" marB="27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 marL="2737" marR="2737" marT="2737" marB="27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58140666"/>
                  </a:ext>
                </a:extLst>
              </a:tr>
              <a:tr h="508588">
                <a:tc>
                  <a:txBody>
                    <a:bodyPr/>
                    <a:lstStyle/>
                    <a:p>
                      <a:pPr algn="l"/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S otřesy, pasivní s nebezpečím požáru, pasivní s nebezpečím výbuchu</a:t>
                      </a:r>
                    </a:p>
                  </a:txBody>
                  <a:tcPr marL="2737" marR="2737" marT="2737" marB="27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AG2, AG3, BE2, BE3</a:t>
                      </a:r>
                    </a:p>
                  </a:txBody>
                  <a:tcPr marL="2737" marR="2737" marT="2737" marB="27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737" marR="2737" marT="2737" marB="27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0597117"/>
                  </a:ext>
                </a:extLst>
              </a:tr>
              <a:tr h="292054">
                <a:tc>
                  <a:txBody>
                    <a:bodyPr/>
                    <a:lstStyle/>
                    <a:p>
                      <a:pPr algn="l"/>
                      <a:r>
                        <a:rPr lang="pt-BR" sz="2000" dirty="0">
                          <a:effectLst/>
                        </a:rPr>
                        <a:t>Mokré, s extrémní korozní agresivitou</a:t>
                      </a:r>
                    </a:p>
                  </a:txBody>
                  <a:tcPr marL="2737" marR="2737" marT="2737" marB="27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>
                          <a:effectLst/>
                        </a:rPr>
                        <a:t>AD2 až AD8, AF4</a:t>
                      </a:r>
                    </a:p>
                  </a:txBody>
                  <a:tcPr marL="2737" marR="2737" marT="2737" marB="27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>
                          <a:effectLst/>
                        </a:rPr>
                        <a:t>1</a:t>
                      </a:r>
                    </a:p>
                  </a:txBody>
                  <a:tcPr marL="2737" marR="2737" marT="2737" marB="27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0839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378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E4493-A4C4-41C3-B714-427BF9D5110D}" type="slidenum">
              <a:rPr lang="cs-CZ"/>
              <a:pPr>
                <a:defRPr/>
              </a:pPr>
              <a:t>15</a:t>
            </a:fld>
            <a:endParaRPr lang="cs-CZ" dirty="0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xmlns="" id="{9844B098-7F26-4D35-B2A9-8A1CC80441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28176"/>
              </p:ext>
            </p:extLst>
          </p:nvPr>
        </p:nvGraphicFramePr>
        <p:xfrm>
          <a:off x="287523" y="152275"/>
          <a:ext cx="8568954" cy="6705725"/>
        </p:xfrm>
        <a:graphic>
          <a:graphicData uri="http://schemas.openxmlformats.org/drawingml/2006/table">
            <a:tbl>
              <a:tblPr/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1716080074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xmlns="" val="535304424"/>
                    </a:ext>
                  </a:extLst>
                </a:gridCol>
                <a:gridCol w="2376266">
                  <a:extLst>
                    <a:ext uri="{9D8B030D-6E8A-4147-A177-3AD203B41FA5}">
                      <a16:colId xmlns:a16="http://schemas.microsoft.com/office/drawing/2014/main" xmlns="" val="2569811461"/>
                    </a:ext>
                  </a:extLst>
                </a:gridCol>
              </a:tblGrid>
              <a:tr h="620778">
                <a:tc gridSpan="3"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  <a:latin typeface="Roboto"/>
                        </a:rPr>
                        <a:t>Lhůty pravidelných revizí stanovené podle druhu prostoru </a:t>
                      </a:r>
                      <a:br>
                        <a:rPr lang="cs-CZ" sz="2000" b="1" dirty="0">
                          <a:solidFill>
                            <a:schemeClr val="tx1"/>
                          </a:solidFill>
                          <a:effectLst/>
                          <a:latin typeface="Roboto"/>
                        </a:rPr>
                      </a:b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  <a:latin typeface="Roboto"/>
                        </a:rPr>
                        <a:t>se zvýšeným rizikem ohrožených osob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Roboto"/>
                      </a:endParaRPr>
                    </a:p>
                  </a:txBody>
                  <a:tcPr marL="52627" marR="52627" marT="26314" marB="26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05924831"/>
                  </a:ext>
                </a:extLst>
              </a:tr>
              <a:tr h="620778">
                <a:tc>
                  <a:txBody>
                    <a:bodyPr/>
                    <a:lstStyle/>
                    <a:p>
                      <a:pPr algn="l"/>
                      <a:r>
                        <a:rPr lang="cs-CZ" sz="2000" i="1" dirty="0">
                          <a:solidFill>
                            <a:schemeClr val="tx1"/>
                          </a:solidFill>
                          <a:effectLst/>
                        </a:rPr>
                        <a:t>Umístění elektrického zařízení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2627" marR="52627" marT="26314" marB="26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i="1" dirty="0">
                          <a:solidFill>
                            <a:schemeClr val="tx1"/>
                          </a:solidFill>
                          <a:effectLst/>
                        </a:rPr>
                        <a:t>Orientační přiřazení podle ČSN 33 2000-3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2627" marR="52627" marT="26314" marB="26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i="1" dirty="0">
                          <a:solidFill>
                            <a:schemeClr val="tx1"/>
                          </a:solidFill>
                          <a:effectLst/>
                        </a:rPr>
                        <a:t>Revizní lhůty v rocích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2627" marR="52627" marT="26314" marB="26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37284129"/>
                  </a:ext>
                </a:extLst>
              </a:tr>
              <a:tr h="620778">
                <a:tc>
                  <a:txBody>
                    <a:bodyPr/>
                    <a:lstStyle/>
                    <a:p>
                      <a:pPr algn="l"/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Zděné, obytné a kancelářské budovy</a:t>
                      </a:r>
                    </a:p>
                  </a:txBody>
                  <a:tcPr marL="52627" marR="52627" marT="26314" marB="26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BD1</a:t>
                      </a:r>
                    </a:p>
                  </a:txBody>
                  <a:tcPr marL="52627" marR="52627" marT="26314" marB="26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</a:p>
                  </a:txBody>
                  <a:tcPr marL="52627" marR="52627" marT="26314" marB="26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38465618"/>
                  </a:ext>
                </a:extLst>
              </a:tr>
              <a:tr h="1020566">
                <a:tc>
                  <a:txBody>
                    <a:bodyPr/>
                    <a:lstStyle/>
                    <a:p>
                      <a:pPr algn="l"/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Rekreační střediska, školy, mateřské školy, jesle, hotely a jiná ubytovací zařízení</a:t>
                      </a:r>
                    </a:p>
                  </a:txBody>
                  <a:tcPr marL="52627" marR="52627" marT="26314" marB="26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BA2, BD4</a:t>
                      </a:r>
                    </a:p>
                  </a:txBody>
                  <a:tcPr marL="52627" marR="52627" marT="26314" marB="26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 marL="52627" marR="52627" marT="26314" marB="26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65341470"/>
                  </a:ext>
                </a:extLst>
              </a:tr>
              <a:tr h="1894695">
                <a:tc>
                  <a:txBody>
                    <a:bodyPr/>
                    <a:lstStyle/>
                    <a:p>
                      <a:pPr algn="l"/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Prostory určení ke shromažďování více než 250 osob (např. v kulturních a sportovních zařízeních, v obchodních domech a stanicích hromadné dopravy osob apod.)</a:t>
                      </a:r>
                    </a:p>
                  </a:txBody>
                  <a:tcPr marL="52627" marR="52627" marT="26314" marB="26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BD3, BD4</a:t>
                      </a:r>
                    </a:p>
                  </a:txBody>
                  <a:tcPr marL="52627" marR="52627" marT="26314" marB="26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52627" marR="52627" marT="26314" marB="26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61351238"/>
                  </a:ext>
                </a:extLst>
              </a:tr>
              <a:tr h="906501">
                <a:tc>
                  <a:txBody>
                    <a:bodyPr/>
                    <a:lstStyle/>
                    <a:p>
                      <a:pPr algn="l"/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Objekty nebo části objektů provedené ze stavebních hmot stupně hořlavosti C2, C3</a:t>
                      </a:r>
                    </a:p>
                  </a:txBody>
                  <a:tcPr marL="52627" marR="52627" marT="26314" marB="26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CA2</a:t>
                      </a:r>
                    </a:p>
                  </a:txBody>
                  <a:tcPr marL="52627" marR="52627" marT="26314" marB="26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52627" marR="52627" marT="26314" marB="26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7875080"/>
                  </a:ext>
                </a:extLst>
              </a:tr>
              <a:tr h="418376">
                <a:tc>
                  <a:txBody>
                    <a:bodyPr/>
                    <a:lstStyle/>
                    <a:p>
                      <a:pPr algn="l"/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Pojízdné převozné prostředky</a:t>
                      </a:r>
                    </a:p>
                  </a:txBody>
                  <a:tcPr marL="52627" marR="52627" marT="26314" marB="26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</a:p>
                  </a:txBody>
                  <a:tcPr marL="52627" marR="52627" marT="26314" marB="26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52627" marR="52627" marT="26314" marB="26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02032118"/>
                  </a:ext>
                </a:extLst>
              </a:tr>
              <a:tr h="418376">
                <a:tc>
                  <a:txBody>
                    <a:bodyPr/>
                    <a:lstStyle/>
                    <a:p>
                      <a:pPr algn="l"/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Prozatimní zařízení staveniště</a:t>
                      </a:r>
                    </a:p>
                  </a:txBody>
                  <a:tcPr marL="52627" marR="52627" marT="26314" marB="26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</a:p>
                  </a:txBody>
                  <a:tcPr marL="52627" marR="52627" marT="26314" marB="26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0,5</a:t>
                      </a:r>
                    </a:p>
                  </a:txBody>
                  <a:tcPr marL="52627" marR="52627" marT="26314" marB="26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6720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10516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E4493-A4C4-41C3-B714-427BF9D5110D}" type="slidenum">
              <a:rPr lang="cs-CZ"/>
              <a:pPr>
                <a:defRPr/>
              </a:pPr>
              <a:t>16</a:t>
            </a:fld>
            <a:endParaRPr lang="cs-CZ" dirty="0"/>
          </a:p>
        </p:txBody>
      </p:sp>
      <p:sp>
        <p:nvSpPr>
          <p:cNvPr id="17413" name="Nadpis 1"/>
          <p:cNvSpPr>
            <a:spLocks/>
          </p:cNvSpPr>
          <p:nvPr/>
        </p:nvSpPr>
        <p:spPr bwMode="auto">
          <a:xfrm>
            <a:off x="539750" y="476250"/>
            <a:ext cx="8229600" cy="57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2800" b="1" dirty="0"/>
              <a:t>Revize elektrických zařízení</a:t>
            </a:r>
            <a:endParaRPr lang="cs-CZ" sz="2800" dirty="0">
              <a:solidFill>
                <a:schemeClr val="tx2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07F40D7D-D934-49AD-8A01-8A6EB6FF450A}"/>
              </a:ext>
            </a:extLst>
          </p:cNvPr>
          <p:cNvSpPr/>
          <p:nvPr/>
        </p:nvSpPr>
        <p:spPr>
          <a:xfrm>
            <a:off x="310795" y="1039888"/>
            <a:ext cx="831215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u="sng" dirty="0"/>
              <a:t>Časté závady při údržbě elektrických zařízení:</a:t>
            </a:r>
          </a:p>
          <a:p>
            <a:pPr algn="just"/>
            <a:endParaRPr lang="cs-CZ" b="1" u="sng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Nedodržení pokynů uvedených v průvodní dokumentaci výrobce.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U spotřebičů a elektrického nářadí nedodržení návodu k obsluze </a:t>
            </a:r>
            <a:br>
              <a:rPr lang="cs-CZ" sz="2000" dirty="0"/>
            </a:br>
            <a:r>
              <a:rPr lang="cs-CZ" sz="2000" dirty="0"/>
              <a:t>a údržbě.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Používání poškozených elektrických spotřebičů a nářadí.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Nastavování připojení spotřebičů pohyblivými přívody do stavu přetížení pohyblivého přívodu elektrickým proudem.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Provozování venkovních rozvodů elektřiny bez proudového chrániče. </a:t>
            </a:r>
          </a:p>
          <a:p>
            <a:pPr algn="just"/>
            <a:endParaRPr lang="cs-CZ" sz="2000" dirty="0">
              <a:solidFill>
                <a:srgbClr val="0070C0"/>
              </a:solidFill>
            </a:endParaRPr>
          </a:p>
          <a:p>
            <a:pPr algn="just"/>
            <a:r>
              <a:rPr lang="cs-CZ" dirty="0">
                <a:solidFill>
                  <a:srgbClr val="0070C0"/>
                </a:solidFill>
              </a:rPr>
              <a:t>POZOR! Proudové chrániče se musí zkoušet (tlačítko na chrániči). Vychází se z pokynů výrobce. V návodu může být uvedena povinnost 1x měsíčně!</a:t>
            </a:r>
          </a:p>
        </p:txBody>
      </p:sp>
      <p:pic>
        <p:nvPicPr>
          <p:cNvPr id="7" name="Picture 6" descr="Proudový chránič 30mA do zásuvky">
            <a:extLst>
              <a:ext uri="{FF2B5EF4-FFF2-40B4-BE49-F238E27FC236}">
                <a16:creationId xmlns:a16="http://schemas.microsoft.com/office/drawing/2014/main" xmlns="" id="{FF37DB3B-431A-4B2D-8B60-079AD6EE89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24609"/>
            <a:ext cx="2475311" cy="1852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Prodový chránič Eaton 236776, 40 A, 4pólový">
            <a:extLst>
              <a:ext uri="{FF2B5EF4-FFF2-40B4-BE49-F238E27FC236}">
                <a16:creationId xmlns:a16="http://schemas.microsoft.com/office/drawing/2014/main" xmlns="" id="{488008A0-22A3-4A0E-AE03-964C8EAF15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795" y="4662243"/>
            <a:ext cx="2175846" cy="217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49833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435975" cy="4281339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cs-CZ" dirty="0"/>
              <a:t>Děkuji za pozornost!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cs-CZ" dirty="0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700" dirty="0"/>
              <a:t>© 2018 Tomáš Fencl, FENCL SAFETY s.r.o., </a:t>
            </a:r>
            <a:r>
              <a:rPr lang="cs-CZ" sz="2700" dirty="0">
                <a:hlinkClick r:id="rId3"/>
              </a:rPr>
              <a:t>www.fenclsafety.eu</a:t>
            </a:r>
            <a:r>
              <a:rPr lang="cs-CZ" sz="2700" dirty="0"/>
              <a:t>, 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cs-CZ" sz="2700" dirty="0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cs-CZ" sz="2700" dirty="0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700" dirty="0"/>
              <a:t>Tuto konferenci pořádá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700" dirty="0"/>
              <a:t>Nakladatelství FORUM s.r.o., divize školení a vzdělávání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000" dirty="0"/>
              <a:t>Střelničná 1861/8a, Praha 8 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000" dirty="0"/>
              <a:t>tel: +420 251 115 576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000" dirty="0"/>
              <a:t>fax: +420 251 512 422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000" u="sng" dirty="0">
                <a:hlinkClick r:id="rId4"/>
              </a:rPr>
              <a:t>office@forum-media.cz</a:t>
            </a:r>
            <a:r>
              <a:rPr lang="cs-CZ" sz="2000" dirty="0"/>
              <a:t> 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000" u="sng" dirty="0">
                <a:hlinkClick r:id="rId5"/>
              </a:rPr>
              <a:t>www.forum-media.cz</a:t>
            </a:r>
            <a:r>
              <a:rPr lang="cs-CZ" sz="2000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E6B8F6-5A27-48A3-A261-B19B74228E71}" type="slidenum">
              <a:rPr lang="cs-CZ"/>
              <a:pPr>
                <a:defRPr/>
              </a:pPr>
              <a:t>17</a:t>
            </a:fld>
            <a:endParaRPr lang="cs-CZ" dirty="0"/>
          </a:p>
        </p:txBody>
      </p:sp>
      <p:pic>
        <p:nvPicPr>
          <p:cNvPr id="25603" name="Obrázek 7" descr="forum logo 2010_2758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4388" y="115888"/>
            <a:ext cx="1801812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cs-CZ" sz="2400" dirty="0"/>
              <a:t>Legislativní požadavky na provádění revizí a kontrol technického stavu a provozuschopnosti v oblasti bezpečnosti osoba:</a:t>
            </a:r>
          </a:p>
          <a:p>
            <a:pPr marL="0" indent="0" algn="just">
              <a:spcBef>
                <a:spcPts val="0"/>
              </a:spcBef>
              <a:buFont typeface="Arial" charset="0"/>
              <a:buNone/>
            </a:pPr>
            <a:r>
              <a:rPr lang="cs-CZ" sz="2400" dirty="0"/>
              <a:t>zákon 89/2012 Sb. ve znění pozdějších předpisů (občanský zákoník) - obecná odpovědnost za bezpečnost osob.</a:t>
            </a:r>
          </a:p>
          <a:p>
            <a:pPr marL="0" indent="0" algn="just">
              <a:spcBef>
                <a:spcPts val="0"/>
              </a:spcBef>
              <a:buFont typeface="Arial" charset="0"/>
              <a:buNone/>
            </a:pPr>
            <a:r>
              <a:rPr lang="cs-CZ" sz="2400" i="1" dirty="0"/>
              <a:t>POZOR -  řeší pronájem a nájem prostor a bytů</a:t>
            </a:r>
          </a:p>
          <a:p>
            <a:pPr marL="0" indent="0" algn="just">
              <a:spcBef>
                <a:spcPts val="0"/>
              </a:spcBef>
              <a:buFont typeface="Arial" charset="0"/>
              <a:buNone/>
            </a:pPr>
            <a:r>
              <a:rPr lang="cs-CZ" sz="2400" dirty="0"/>
              <a:t>zákon 262/2006 Sb. ve znění pozdějších předpisů (zákoník práce) a zákon 309/20006 Sb. podrobné požadavky na BOZP,</a:t>
            </a:r>
          </a:p>
          <a:p>
            <a:pPr marL="0" indent="0" algn="just">
              <a:spcBef>
                <a:spcPts val="0"/>
              </a:spcBef>
              <a:buFont typeface="Arial" charset="0"/>
              <a:buNone/>
            </a:pPr>
            <a:r>
              <a:rPr lang="cs-CZ" sz="2400" dirty="0"/>
              <a:t>NV. 378/2001 Sb. požadavky na bezpečnost technických zařízení, NV. 101/2006 Sb. požadavky na pracoviště - zde vedení záznamů o revizích, kontrolách technického stavu a stanovení termínů</a:t>
            </a:r>
          </a:p>
          <a:p>
            <a:pPr marL="0" indent="0" algn="just">
              <a:spcBef>
                <a:spcPts val="0"/>
              </a:spcBef>
              <a:buFont typeface="Arial" charset="0"/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Font typeface="Arial" charset="0"/>
              <a:buNone/>
            </a:pPr>
            <a:r>
              <a:rPr lang="cs-CZ" sz="2400" i="1" dirty="0"/>
              <a:t>POZOR!!!</a:t>
            </a:r>
          </a:p>
          <a:p>
            <a:pPr marL="0" indent="0" algn="just">
              <a:spcBef>
                <a:spcPts val="0"/>
              </a:spcBef>
              <a:buFont typeface="Arial" charset="0"/>
              <a:buNone/>
            </a:pPr>
            <a:r>
              <a:rPr lang="cs-CZ" sz="2400" i="1" dirty="0"/>
              <a:t>Při zajišťování práce externími dodavateli je nutno řešit zajištění bezpečnosti v souladu s odst. 3 § 101 zákona č. 262/2006 Sb. </a:t>
            </a:r>
          </a:p>
          <a:p>
            <a:pPr marL="0" indent="0" algn="just">
              <a:buFont typeface="Arial" charset="0"/>
              <a:buNone/>
            </a:pPr>
            <a:endParaRPr lang="cs-CZ" sz="2400" dirty="0"/>
          </a:p>
          <a:p>
            <a:pPr marL="0" indent="0" algn="just">
              <a:buFont typeface="Arial" charset="0"/>
              <a:buNone/>
            </a:pPr>
            <a:endParaRPr lang="cs-CZ" sz="2400" dirty="0"/>
          </a:p>
          <a:p>
            <a:pPr marL="0" indent="0">
              <a:spcBef>
                <a:spcPct val="0"/>
              </a:spcBef>
              <a:buFont typeface="Arial" charset="0"/>
              <a:buNone/>
            </a:pPr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E4493-A4C4-41C3-B714-427BF9D5110D}" type="slidenum">
              <a:rPr lang="cs-CZ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17413" name="Nadpis 1"/>
          <p:cNvSpPr>
            <a:spLocks/>
          </p:cNvSpPr>
          <p:nvPr/>
        </p:nvSpPr>
        <p:spPr bwMode="auto">
          <a:xfrm>
            <a:off x="539750" y="476250"/>
            <a:ext cx="8229600" cy="57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2800" b="1" dirty="0"/>
              <a:t>Revize elektrických zařízení</a:t>
            </a:r>
            <a:r>
              <a:rPr lang="cs-CZ" sz="2800" dirty="0"/>
              <a:t>.</a:t>
            </a:r>
            <a:endParaRPr lang="cs-CZ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939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>
          <a:xfrm>
            <a:off x="427180" y="1052736"/>
            <a:ext cx="8229600" cy="4713387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cs-CZ" sz="2400" i="1" dirty="0"/>
              <a:t>§101 z. 262/2006 Sb.</a:t>
            </a:r>
          </a:p>
          <a:p>
            <a:pPr marL="0" indent="0" algn="just">
              <a:buNone/>
            </a:pPr>
            <a:r>
              <a:rPr lang="cs-CZ" sz="2400" b="1" dirty="0"/>
              <a:t>(3)</a:t>
            </a:r>
            <a:r>
              <a:rPr lang="cs-CZ" sz="2400" dirty="0"/>
              <a:t> Plní-li na jednom pracovišti úkoly zaměstnanci dvou a více zaměstnavatelů, jsou </a:t>
            </a:r>
            <a:r>
              <a:rPr lang="cs-CZ" sz="2400" b="1" u="sng" dirty="0"/>
              <a:t>zaměstnavatelé povinni vzájemně se písemně informovat o rizicích</a:t>
            </a:r>
            <a:r>
              <a:rPr lang="cs-CZ" sz="2400" dirty="0"/>
              <a:t> a přijatých opatřeních k ochraně před jejich působením, která se týkají výkonu práce a pracoviště, a spolupracovat při zajišťování bezpečnosti a ochrany zdraví při práci pro všechny zaměstnance na pracovišti. 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Na základě </a:t>
            </a:r>
            <a:r>
              <a:rPr lang="cs-CZ" sz="2400" b="1" u="sng" dirty="0"/>
              <a:t>písemné dohody zúčastněných zaměstnavatelů </a:t>
            </a:r>
            <a:r>
              <a:rPr lang="cs-CZ" sz="2400" dirty="0"/>
              <a:t>touto dohodou </a:t>
            </a:r>
            <a:r>
              <a:rPr lang="cs-CZ" sz="2400" b="1" u="sng" dirty="0"/>
              <a:t>pověřený zaměstnavatel koordinuje </a:t>
            </a:r>
            <a:r>
              <a:rPr lang="cs-CZ" sz="2400" dirty="0"/>
              <a:t>provádění opatření k ochraně bezpečnosti a zdraví zaměstnanců a postupy k jejich zajištění.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</a:pPr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E4493-A4C4-41C3-B714-427BF9D5110D}" type="slidenum">
              <a:rPr lang="cs-CZ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17413" name="Nadpis 1"/>
          <p:cNvSpPr>
            <a:spLocks/>
          </p:cNvSpPr>
          <p:nvPr/>
        </p:nvSpPr>
        <p:spPr bwMode="auto">
          <a:xfrm>
            <a:off x="539750" y="476250"/>
            <a:ext cx="8229600" cy="57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2800" b="1" dirty="0"/>
              <a:t>Revize elektrických zařízení</a:t>
            </a:r>
            <a:endParaRPr lang="cs-CZ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529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>
          <a:xfrm>
            <a:off x="427180" y="1052736"/>
            <a:ext cx="8229600" cy="4713387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cs-CZ" sz="2400" i="1" dirty="0"/>
              <a:t>§ 101 z  262/2006 Sb. </a:t>
            </a:r>
          </a:p>
          <a:p>
            <a:pPr marL="0" indent="0" algn="just">
              <a:buNone/>
            </a:pPr>
            <a:r>
              <a:rPr lang="cs-CZ" sz="2400" b="1" dirty="0"/>
              <a:t>(4)</a:t>
            </a:r>
            <a:r>
              <a:rPr lang="cs-CZ" sz="2400" dirty="0"/>
              <a:t> Každý ze zaměstnavatelů uvedených v odstavci 3 je povinen</a:t>
            </a:r>
          </a:p>
          <a:p>
            <a:pPr marL="0" indent="0" algn="just">
              <a:buNone/>
            </a:pPr>
            <a:endParaRPr lang="cs-CZ" sz="2400" b="1" dirty="0"/>
          </a:p>
          <a:p>
            <a:pPr marL="0" indent="0" algn="just">
              <a:buNone/>
            </a:pPr>
            <a:r>
              <a:rPr lang="cs-CZ" sz="2400" b="1" dirty="0"/>
              <a:t>a)</a:t>
            </a:r>
            <a:r>
              <a:rPr lang="cs-CZ" sz="2400" dirty="0"/>
              <a:t> zajistit, aby jeho činnosti a práce jeho zaměstnanců byly organizovány, koordinovány a prováděny tak, aby současně byli chráněni také zaměstnanci dalšího zaměstnavatele,</a:t>
            </a:r>
          </a:p>
          <a:p>
            <a:pPr marL="0" indent="0" algn="just">
              <a:buNone/>
            </a:pPr>
            <a:endParaRPr lang="cs-CZ" sz="2400" b="1" dirty="0"/>
          </a:p>
          <a:p>
            <a:pPr marL="0" indent="0" algn="just">
              <a:buNone/>
            </a:pPr>
            <a:r>
              <a:rPr lang="cs-CZ" sz="2400" b="1" dirty="0"/>
              <a:t>b)</a:t>
            </a:r>
            <a:r>
              <a:rPr lang="cs-CZ" sz="2400" dirty="0"/>
              <a:t> dostatečně a bez zbytečného odkladu informovat odborovou organizaci a zástupce zaměstnanců pro oblast bezpečnosti </a:t>
            </a:r>
            <a:br>
              <a:rPr lang="cs-CZ" sz="2400" dirty="0"/>
            </a:br>
            <a:r>
              <a:rPr lang="cs-CZ" sz="2400" dirty="0"/>
              <a:t>a ochrany zdraví při práci, a nepůsobí-li u něj, přímo své zaměstnance o rizicích a přijatých opatřeních, které získal od jiných zaměstnavatelů.</a:t>
            </a:r>
          </a:p>
          <a:p>
            <a:pPr marL="0" indent="0" algn="just">
              <a:buFont typeface="Arial" charset="0"/>
              <a:buNone/>
            </a:pPr>
            <a:endParaRPr lang="cs-CZ" sz="2400" dirty="0"/>
          </a:p>
          <a:p>
            <a:pPr marL="0" indent="0" algn="just">
              <a:buFont typeface="Arial" charset="0"/>
              <a:buNone/>
            </a:pPr>
            <a:endParaRPr lang="cs-CZ" sz="2400" dirty="0"/>
          </a:p>
          <a:p>
            <a:pPr marL="0" indent="0">
              <a:spcBef>
                <a:spcPct val="0"/>
              </a:spcBef>
              <a:buFont typeface="Arial" charset="0"/>
              <a:buNone/>
            </a:pPr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E4493-A4C4-41C3-B714-427BF9D5110D}" type="slidenum">
              <a:rPr lang="cs-CZ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17413" name="Nadpis 1"/>
          <p:cNvSpPr>
            <a:spLocks/>
          </p:cNvSpPr>
          <p:nvPr/>
        </p:nvSpPr>
        <p:spPr bwMode="auto">
          <a:xfrm>
            <a:off x="539750" y="476250"/>
            <a:ext cx="8229600" cy="57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2800" b="1" dirty="0"/>
              <a:t>Revize elektrických zařízení</a:t>
            </a:r>
            <a:endParaRPr lang="cs-CZ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832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cs-CZ" sz="2400" dirty="0"/>
              <a:t>NV. 101/2005 Sb. </a:t>
            </a:r>
          </a:p>
          <a:p>
            <a:pPr marL="0" indent="0" algn="just">
              <a:buFont typeface="Arial" charset="0"/>
              <a:buNone/>
            </a:pPr>
            <a:endParaRPr lang="cs-CZ" sz="2400" dirty="0"/>
          </a:p>
          <a:p>
            <a:pPr marL="0" indent="0" algn="just">
              <a:buFont typeface="Arial" charset="0"/>
              <a:buNone/>
            </a:pPr>
            <a:r>
              <a:rPr lang="cs-CZ" sz="2400" b="1" dirty="0"/>
              <a:t>(4)</a:t>
            </a:r>
            <a:r>
              <a:rPr lang="cs-CZ" sz="2400" dirty="0"/>
              <a:t> Zaměstnavatel při plnění zákonné povinnosti zajistí</a:t>
            </a:r>
          </a:p>
          <a:p>
            <a:pPr marL="0" indent="0" algn="just">
              <a:buNone/>
            </a:pPr>
            <a:r>
              <a:rPr lang="cs-CZ" sz="2400" b="1" dirty="0"/>
              <a:t>a)</a:t>
            </a:r>
            <a:r>
              <a:rPr lang="cs-CZ" sz="2400" dirty="0"/>
              <a:t> stanovení termínů, lhůt a rozsahu kontrol, zkoušek, revizí, termínů údržby, oprav a rekonstrukce technického vybavení pracoviště, včetně pracovních a výrobních prostředků a zařízení, s ohledem na jejich provedení, doporučení výrobce a způsob používání, požadavky na pracoviště, rizikové faktory způsobující zhoršení technického stavu pracovních a výrobních prostředků a zařízení a v souladu s výsledky předcházejících kontrol, zkoušek či revizí, po dobu provozu a používání pracoviště,</a:t>
            </a:r>
          </a:p>
          <a:p>
            <a:pPr marL="0" indent="0">
              <a:spcBef>
                <a:spcPct val="0"/>
              </a:spcBef>
              <a:buFont typeface="Arial" charset="0"/>
              <a:buNone/>
            </a:pPr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E4493-A4C4-41C3-B714-427BF9D5110D}" type="slidenum">
              <a:rPr lang="cs-CZ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17413" name="Nadpis 1"/>
          <p:cNvSpPr>
            <a:spLocks/>
          </p:cNvSpPr>
          <p:nvPr/>
        </p:nvSpPr>
        <p:spPr bwMode="auto">
          <a:xfrm>
            <a:off x="539750" y="476250"/>
            <a:ext cx="8229600" cy="57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2800" b="1" dirty="0"/>
              <a:t>Revize elektrických zařízení</a:t>
            </a:r>
            <a:endParaRPr lang="cs-CZ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482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>
          <a:xfrm>
            <a:off x="323528" y="1064095"/>
            <a:ext cx="8445822" cy="4713387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endParaRPr lang="cs-CZ" sz="2400" dirty="0"/>
          </a:p>
          <a:p>
            <a:pPr marL="0" indent="0" algn="just">
              <a:buFont typeface="Arial" charset="0"/>
              <a:buNone/>
            </a:pPr>
            <a:r>
              <a:rPr lang="cs-CZ" sz="2400" dirty="0"/>
              <a:t>NV. 101/2005 Sb. </a:t>
            </a:r>
            <a:r>
              <a:rPr lang="cs-CZ" sz="2400" b="1" dirty="0"/>
              <a:t>(4)</a:t>
            </a:r>
            <a:r>
              <a:rPr lang="cs-CZ" sz="2400" dirty="0"/>
              <a:t> pokračování</a:t>
            </a:r>
          </a:p>
          <a:p>
            <a:pPr marL="0" indent="0" algn="just">
              <a:buNone/>
            </a:pPr>
            <a:r>
              <a:rPr lang="cs-CZ" sz="2400" b="1" dirty="0"/>
              <a:t>b)</a:t>
            </a:r>
            <a:r>
              <a:rPr lang="cs-CZ" sz="2400" dirty="0"/>
              <a:t> dodržování termínů a lhůt pro provádění činností uvedených </a:t>
            </a:r>
            <a:br>
              <a:rPr lang="cs-CZ" sz="2400" dirty="0"/>
            </a:br>
            <a:r>
              <a:rPr lang="cs-CZ" sz="2400" dirty="0"/>
              <a:t>v písmenu a) a určí osobu, jejíž povinností je zajistit jejich provádění,</a:t>
            </a:r>
          </a:p>
          <a:p>
            <a:pPr marL="0" indent="0" algn="just">
              <a:buNone/>
            </a:pPr>
            <a:endParaRPr lang="cs-CZ" sz="2400" b="1" dirty="0"/>
          </a:p>
          <a:p>
            <a:pPr marL="0" indent="0" algn="just">
              <a:buNone/>
            </a:pPr>
            <a:r>
              <a:rPr lang="cs-CZ" sz="2400" b="1" dirty="0"/>
              <a:t>c)</a:t>
            </a:r>
            <a:r>
              <a:rPr lang="cs-CZ" sz="2400" dirty="0"/>
              <a:t> aby stanovené termíny, lhůty a rozsah činností uvedených </a:t>
            </a:r>
            <a:br>
              <a:rPr lang="cs-CZ" sz="2400" dirty="0"/>
            </a:br>
            <a:r>
              <a:rPr lang="cs-CZ" sz="2400" dirty="0"/>
              <a:t>v písmenu a) a kontrolní a revizní záznamy, hlášení údajů o stavu zařízení získávaná například ze snímačů a čidel, byly vedeny způsobem, který umožní uchovávání a využívání údajů </a:t>
            </a:r>
            <a:br>
              <a:rPr lang="cs-CZ" sz="2400" dirty="0"/>
            </a:br>
            <a:r>
              <a:rPr lang="cs-CZ" sz="2400" dirty="0"/>
              <a:t>po stanovenou dobu v písemné nebo elektronické podobě tak, </a:t>
            </a:r>
            <a:br>
              <a:rPr lang="cs-CZ" sz="2400" dirty="0"/>
            </a:br>
            <a:r>
              <a:rPr lang="cs-CZ" sz="2400" dirty="0"/>
              <a:t>aby byly k dispozici osobám vykonávajícím na zařízeních pracovní činnost a dozorovým a kontrolním orgánům.</a:t>
            </a:r>
          </a:p>
          <a:p>
            <a:pPr marL="0" indent="0" algn="just">
              <a:buFont typeface="Arial" charset="0"/>
              <a:buNone/>
            </a:pPr>
            <a:endParaRPr lang="cs-CZ" sz="2400" dirty="0"/>
          </a:p>
          <a:p>
            <a:pPr marL="0" indent="0">
              <a:spcBef>
                <a:spcPct val="0"/>
              </a:spcBef>
              <a:buFont typeface="Arial" charset="0"/>
              <a:buNone/>
            </a:pPr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E4493-A4C4-41C3-B714-427BF9D5110D}" type="slidenum">
              <a:rPr lang="cs-CZ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17413" name="Nadpis 1"/>
          <p:cNvSpPr>
            <a:spLocks/>
          </p:cNvSpPr>
          <p:nvPr/>
        </p:nvSpPr>
        <p:spPr bwMode="auto">
          <a:xfrm>
            <a:off x="539750" y="476250"/>
            <a:ext cx="8229600" cy="57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2800" b="1" dirty="0"/>
              <a:t>Revize elektrických zařízení</a:t>
            </a:r>
            <a:endParaRPr lang="cs-CZ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370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>
          <a:xfrm>
            <a:off x="323528" y="1064095"/>
            <a:ext cx="8640960" cy="4713387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endParaRPr lang="cs-CZ" sz="2400" dirty="0"/>
          </a:p>
          <a:p>
            <a:r>
              <a:rPr lang="cs-CZ" sz="2400" dirty="0"/>
              <a:t>V roce 2019 má být schválen zákon o vyhrazených technických zařízeních.</a:t>
            </a:r>
          </a:p>
          <a:p>
            <a:r>
              <a:rPr lang="cs-CZ" sz="2400" dirty="0"/>
              <a:t>Jeho prováděcí předpisy nahradí zastaralé Vyhlášky.</a:t>
            </a:r>
          </a:p>
          <a:p>
            <a:endParaRPr lang="cs-CZ" sz="2400" u="sng" dirty="0">
              <a:hlinkClick r:id="rId3"/>
            </a:endParaRPr>
          </a:p>
          <a:p>
            <a:r>
              <a:rPr lang="cs-CZ" sz="2400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Odkaz na návrh zákona a s prováděcími předpisy:</a:t>
            </a:r>
            <a:endParaRPr lang="cs-CZ" sz="2400" dirty="0"/>
          </a:p>
          <a:p>
            <a:r>
              <a:rPr lang="cs-CZ" sz="2400" u="sng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https://www.komora.cz/legislation/109-18-navrh-zakona-o-bezpecnosti-provozu-vyhrazenych-technickych-zarizeni-t-24-10-2018/</a:t>
            </a:r>
            <a:endParaRPr lang="cs-CZ" sz="2400" u="sng" dirty="0">
              <a:solidFill>
                <a:srgbClr val="0070C0"/>
              </a:solidFill>
            </a:endParaRPr>
          </a:p>
          <a:p>
            <a:endParaRPr lang="cs-CZ" sz="2400" u="sng" dirty="0">
              <a:solidFill>
                <a:srgbClr val="0070C0"/>
              </a:solidFill>
            </a:endParaRPr>
          </a:p>
          <a:p>
            <a:r>
              <a:rPr lang="cs-CZ" sz="2400" u="sng" dirty="0"/>
              <a:t>V některých případech podle tohoto zákona a jeho prováděcích předpisů se ale povinnosti rozšíří a upřesní.</a:t>
            </a:r>
          </a:p>
          <a:p>
            <a:endParaRPr lang="cs-CZ" sz="2400" u="sng" dirty="0"/>
          </a:p>
          <a:p>
            <a:endParaRPr lang="cs-CZ" sz="2400" u="sng" dirty="0"/>
          </a:p>
          <a:p>
            <a:endParaRPr lang="cs-CZ" sz="2400" u="sng" dirty="0"/>
          </a:p>
          <a:p>
            <a:pPr marL="0" indent="0">
              <a:spcBef>
                <a:spcPct val="0"/>
              </a:spcBef>
              <a:buFont typeface="Arial" charset="0"/>
              <a:buNone/>
            </a:pPr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E4493-A4C4-41C3-B714-427BF9D5110D}" type="slidenum">
              <a:rPr lang="cs-CZ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17413" name="Nadpis 1"/>
          <p:cNvSpPr>
            <a:spLocks/>
          </p:cNvSpPr>
          <p:nvPr/>
        </p:nvSpPr>
        <p:spPr bwMode="auto">
          <a:xfrm>
            <a:off x="539750" y="476250"/>
            <a:ext cx="8229600" cy="57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2800" b="1" dirty="0"/>
              <a:t>Revize elektrických zařízení</a:t>
            </a:r>
            <a:endParaRPr lang="cs-CZ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096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713387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/>
              <a:t>Revize hromosvodů a uzemnění ocelových konstrukcí objektů.</a:t>
            </a:r>
          </a:p>
          <a:p>
            <a:r>
              <a:rPr lang="cs-CZ" sz="2400" dirty="0"/>
              <a:t>ČSN 33 2000-5-54 </a:t>
            </a:r>
            <a:r>
              <a:rPr lang="cs-CZ" sz="2400" dirty="0" err="1"/>
              <a:t>ed</a:t>
            </a:r>
            <a:r>
              <a:rPr lang="cs-CZ" sz="2400" dirty="0"/>
              <a:t>. 3 Elektrické instalace nízkého napětí – Část 5-54: Výběr a stavba elektrických zařízení – Uzemnění a ochranné vodiče.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Nadzemní části uzemňovacích přívodů musí být uloženy tak, aby byly kontrolovatelné.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Venkovní část uzemňovacího přívodu v místech s nebezpečím poškození (např. při průchodu zdí, průchodu do země) se musí vhodně chránit.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Jako náhodné uzemňovací přívody mohou být použity vodivé konstrukční prvky kovových konstrukcí, které tvoří souvislý, trvale propojený celek, jako např. kabelové lávky, kovové rámy a stojany, kolejnice jeřábů, ocelové stožáry, výztuž sloupů a potrubí. </a:t>
            </a:r>
          </a:p>
          <a:p>
            <a:r>
              <a:rPr lang="cs-CZ" sz="1600" dirty="0"/>
              <a:t> </a:t>
            </a:r>
          </a:p>
          <a:p>
            <a:pPr marL="0" indent="0" algn="just">
              <a:buFont typeface="Arial" charset="0"/>
              <a:buNone/>
            </a:pPr>
            <a:endParaRPr lang="cs-CZ" sz="2400" i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E4493-A4C4-41C3-B714-427BF9D5110D}" type="slidenum">
              <a:rPr lang="cs-CZ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17413" name="Nadpis 1"/>
          <p:cNvSpPr>
            <a:spLocks/>
          </p:cNvSpPr>
          <p:nvPr/>
        </p:nvSpPr>
        <p:spPr bwMode="auto">
          <a:xfrm>
            <a:off x="539750" y="476250"/>
            <a:ext cx="8229600" cy="57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2800" b="1" dirty="0"/>
              <a:t>Revize elektrických zařízení</a:t>
            </a:r>
            <a:endParaRPr lang="cs-CZ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64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713387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/>
              <a:t>Revize hromosvodů a uzemnění ocelových konstrukcí objektů.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Má-li uzemňovací přívod ochrannou funkci před úrazem elektřinou, značí se jako ochranný vodič všude tam, kde to vyžaduje provoz zařízení nebo bezpečnost osob a věcí.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Spojování zemničů a uzemňovacích přívodů se provádí svařováním, šroubováním nebo svorkami.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Všechny spoje musí být mechanicky odolné, chráněné před korozí a dimenzované na předpokládané proudové zatížení.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Zemnící body musí být náležitě označené a identifikovatelné pro jejich revize např. očíslováním.</a:t>
            </a:r>
          </a:p>
          <a:p>
            <a:pPr algn="just"/>
            <a:r>
              <a:rPr lang="cs-CZ" sz="2400" dirty="0"/>
              <a:t>http://elektrika.cz/data/clanky/zasady-uzemnovani-a-pospojovani</a:t>
            </a:r>
          </a:p>
          <a:p>
            <a:r>
              <a:rPr lang="cs-CZ" sz="1600" dirty="0"/>
              <a:t> </a:t>
            </a:r>
          </a:p>
          <a:p>
            <a:pPr marL="0" indent="0" algn="just">
              <a:buFont typeface="Arial" charset="0"/>
              <a:buNone/>
            </a:pPr>
            <a:endParaRPr lang="cs-CZ" sz="2400" i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E4493-A4C4-41C3-B714-427BF9D5110D}" type="slidenum">
              <a:rPr lang="cs-CZ"/>
              <a:pPr>
                <a:defRPr/>
              </a:pPr>
              <a:t>9</a:t>
            </a:fld>
            <a:endParaRPr lang="cs-CZ" dirty="0"/>
          </a:p>
        </p:txBody>
      </p:sp>
      <p:sp>
        <p:nvSpPr>
          <p:cNvPr id="17413" name="Nadpis 1"/>
          <p:cNvSpPr>
            <a:spLocks/>
          </p:cNvSpPr>
          <p:nvPr/>
        </p:nvSpPr>
        <p:spPr bwMode="auto">
          <a:xfrm>
            <a:off x="539750" y="476250"/>
            <a:ext cx="8229600" cy="57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2800" b="1" dirty="0"/>
              <a:t>Revize elektrických zařízení</a:t>
            </a:r>
            <a:endParaRPr lang="cs-CZ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4417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850</Words>
  <Application>Microsoft Office PowerPoint</Application>
  <PresentationFormat>Předvádění na obrazovce (4:3)</PresentationFormat>
  <Paragraphs>222</Paragraphs>
  <Slides>17</Slides>
  <Notes>17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 Revize elektrických zařízení   Tomáš Fencl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semináře Jméno lektora</dc:title>
  <dc:creator>Nakladatelstvi Forum</dc:creator>
  <cp:lastModifiedBy>Marcela Konečná</cp:lastModifiedBy>
  <cp:revision>67</cp:revision>
  <dcterms:created xsi:type="dcterms:W3CDTF">2011-12-05T11:44:11Z</dcterms:created>
  <dcterms:modified xsi:type="dcterms:W3CDTF">2018-11-08T15:36:20Z</dcterms:modified>
</cp:coreProperties>
</file>