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handoutMasterIdLst>
    <p:handoutMasterId r:id="rId20"/>
  </p:handoutMasterIdLst>
  <p:sldIdLst>
    <p:sldId id="256" r:id="rId3"/>
    <p:sldId id="261" r:id="rId4"/>
    <p:sldId id="257" r:id="rId5"/>
    <p:sldId id="258" r:id="rId6"/>
    <p:sldId id="260" r:id="rId7"/>
    <p:sldId id="266" r:id="rId8"/>
    <p:sldId id="267" r:id="rId9"/>
    <p:sldId id="268" r:id="rId10"/>
    <p:sldId id="270" r:id="rId11"/>
    <p:sldId id="272" r:id="rId12"/>
    <p:sldId id="269" r:id="rId13"/>
    <p:sldId id="273" r:id="rId14"/>
    <p:sldId id="259" r:id="rId15"/>
    <p:sldId id="262" r:id="rId16"/>
    <p:sldId id="263" r:id="rId17"/>
    <p:sldId id="264" r:id="rId18"/>
    <p:sldId id="265" r:id="rId19"/>
  </p:sldIdLst>
  <p:sldSz cx="12192000" cy="6858000"/>
  <p:notesSz cx="7102475" cy="102330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C805A31F-9C12-4C6E-AE05-D005AB5F84C6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DF4A43FC-55F0-40EF-BB97-9EDFAEB2F6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399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03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64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598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440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9256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351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249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00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669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827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33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667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354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427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119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8031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3711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219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027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8519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4757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39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2156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1064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6240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43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7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59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94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65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16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94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60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14E60-D4BE-4A61-BD1E-3D599FDEAC42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40DAFB-94A0-44D1-9EE8-7D3B4953B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95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71509" y="1527048"/>
            <a:ext cx="8915399" cy="2262781"/>
          </a:xfrm>
        </p:spPr>
        <p:txBody>
          <a:bodyPr/>
          <a:lstStyle/>
          <a:p>
            <a:r>
              <a:rPr lang="cs-CZ" b="1" dirty="0" smtClean="0"/>
              <a:t>Právní novinky ZŠ a SŠ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chemeClr val="tx1"/>
                </a:solidFill>
              </a:rPr>
              <a:t>Mgr. Bc. Vítězslav Němčák, Ph.D.</a:t>
            </a:r>
          </a:p>
          <a:p>
            <a:pPr algn="r"/>
            <a:r>
              <a:rPr lang="cs-CZ" b="1" dirty="0" smtClean="0">
                <a:solidFill>
                  <a:schemeClr val="tx1"/>
                </a:solidFill>
              </a:rPr>
              <a:t>19. 11. 2018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Návrh novely vyhlášky č. 27/2016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smtClean="0"/>
              <a:t>Omezení počtu pedag. praconíků</a:t>
            </a:r>
            <a:r>
              <a:rPr lang="cs-CZ" sz="2400" smtClean="0"/>
              <a:t>: max. 2, 3 v polovině RVP, max. 1 asistent</a:t>
            </a:r>
          </a:p>
          <a:p>
            <a:pPr marL="0" indent="0">
              <a:buNone/>
            </a:pPr>
            <a:r>
              <a:rPr lang="cs-CZ" sz="2400"/>
              <a:t>	</a:t>
            </a:r>
            <a:r>
              <a:rPr lang="cs-CZ" sz="2400" smtClean="0"/>
              <a:t>- výjimky – MŠ, ZŠ</a:t>
            </a:r>
            <a:endParaRPr lang="cs-CZ" smtClean="0"/>
          </a:p>
          <a:p>
            <a:pPr marL="0" indent="0">
              <a:buNone/>
            </a:pPr>
            <a:endParaRPr lang="cs-CZ" smtClean="0"/>
          </a:p>
          <a:p>
            <a:r>
              <a:rPr lang="cs-CZ" sz="2400" smtClean="0"/>
              <a:t>Třídy (školy) podle § 16 odst. 9: max. 3</a:t>
            </a:r>
          </a:p>
          <a:p>
            <a:endParaRPr lang="cs-CZ" sz="2400"/>
          </a:p>
          <a:p>
            <a:r>
              <a:rPr lang="cs-CZ" sz="2400" b="1" smtClean="0"/>
              <a:t>Sdílení asistenta pedagoga</a:t>
            </a:r>
          </a:p>
          <a:p>
            <a:endParaRPr lang="cs-CZ" sz="2400"/>
          </a:p>
          <a:p>
            <a:r>
              <a:rPr lang="cs-CZ" sz="2400" b="1" smtClean="0"/>
              <a:t>Školy vs. třídy zřizovány podle druhu zněvýhodnění</a:t>
            </a:r>
          </a:p>
          <a:p>
            <a:pPr marL="0" indent="0">
              <a:buNone/>
            </a:pPr>
            <a:r>
              <a:rPr lang="cs-CZ" sz="2400" smtClean="0"/>
              <a:t>	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Návrh novely vyhlášky č. 27/2016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>Přechodná </a:t>
            </a:r>
            <a:r>
              <a:rPr lang="cs-CZ" sz="2400" b="1"/>
              <a:t>ustanovení k navrhované </a:t>
            </a:r>
            <a:r>
              <a:rPr lang="cs-CZ" sz="2400" b="1" smtClean="0"/>
              <a:t>novelizaci</a:t>
            </a:r>
          </a:p>
          <a:p>
            <a:pPr marL="0" indent="0">
              <a:buNone/>
            </a:pPr>
            <a:endParaRPr lang="cs-CZ" sz="2400" b="1" smtClean="0"/>
          </a:p>
          <a:p>
            <a:pPr marL="0" indent="0">
              <a:buNone/>
            </a:pPr>
            <a:r>
              <a:rPr lang="cs-CZ" sz="2400"/>
              <a:t>1. Poskytování podpůrného opatření na základě dosavadního doporučení se řídí dosavadními právními předpisy. </a:t>
            </a:r>
          </a:p>
          <a:p>
            <a:pPr>
              <a:buAutoNum type="arabicPeriod"/>
            </a:pPr>
            <a:endParaRPr lang="cs-CZ" sz="2400"/>
          </a:p>
          <a:p>
            <a:pPr marL="0" indent="0">
              <a:buNone/>
            </a:pPr>
            <a:r>
              <a:rPr lang="cs-CZ" sz="2400"/>
              <a:t>2. Pokud je ve třídě, oddělení nebo studijní skupině vzděláván žák, ...(podle dosavadního doporučení)… omezení počtu pedagogických pracovníků podle současných pravidel.</a:t>
            </a:r>
          </a:p>
          <a:p>
            <a:pPr marL="0" indent="0">
              <a:buNone/>
            </a:pPr>
            <a:endParaRPr lang="cs-CZ" sz="240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Novela vyhlášky č. 177/2009 Sb</a:t>
            </a:r>
            <a:r>
              <a:rPr lang="cs-CZ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>Dílčí - mnohdy technické - úpravy textu vyhlášky i v oblasti uzpůsobení konání maturitní zkoušky (novela č. 232/2018 Sb.)</a:t>
            </a:r>
          </a:p>
          <a:p>
            <a:endParaRPr lang="cs-CZ" sz="2400" b="1"/>
          </a:p>
          <a:p>
            <a:r>
              <a:rPr lang="cs-CZ" sz="2400" b="1" smtClean="0"/>
              <a:t>Bude aplikováno již na následující konání maturity</a:t>
            </a:r>
          </a:p>
          <a:p>
            <a:endParaRPr lang="cs-CZ" sz="2400" b="1"/>
          </a:p>
          <a:p>
            <a:r>
              <a:rPr lang="cs-CZ" sz="2400" b="1" smtClean="0"/>
              <a:t>Ředitel školy má explicitní povinnost informovat zkoušející a další o podpůrných opatření žáka</a:t>
            </a:r>
          </a:p>
          <a:p>
            <a:endParaRPr lang="cs-CZ" sz="2400" b="1"/>
          </a:p>
          <a:p>
            <a:endParaRPr lang="cs-CZ" sz="2400" b="1" smtClean="0"/>
          </a:p>
          <a:p>
            <a:endParaRPr lang="cs-CZ" sz="2400" smtClean="0"/>
          </a:p>
          <a:p>
            <a:pPr marL="0" indent="0">
              <a:buNone/>
            </a:pPr>
            <a:endParaRPr lang="cs-CZ" sz="240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6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družiny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Novela vyhlášky č. 74/2005 Sb., o zájmovém vzdělávání, účinná od 1. 9. 2018</a:t>
            </a:r>
          </a:p>
          <a:p>
            <a:endParaRPr lang="cs-CZ" sz="2400" dirty="0" smtClean="0"/>
          </a:p>
          <a:p>
            <a:r>
              <a:rPr lang="cs-CZ" sz="2400" dirty="0" smtClean="0"/>
              <a:t>Souvislost s reformou financování regionálního školství</a:t>
            </a:r>
          </a:p>
          <a:p>
            <a:endParaRPr lang="cs-CZ" sz="2400" dirty="0"/>
          </a:p>
          <a:p>
            <a:r>
              <a:rPr lang="cs-CZ" sz="2400" dirty="0" smtClean="0"/>
              <a:t>Nejnižší počet účastníků (§ 10 odst. 2 a 3)</a:t>
            </a:r>
          </a:p>
          <a:p>
            <a:r>
              <a:rPr lang="cs-CZ" sz="2400" dirty="0" smtClean="0"/>
              <a:t>Pravidelná denní docházka (§ 2 odst. 3)</a:t>
            </a:r>
          </a:p>
          <a:p>
            <a:r>
              <a:rPr lang="cs-CZ" sz="2400" dirty="0" smtClean="0"/>
              <a:t>Zřizování dalších oddělení (§ 10 odst. 5 a 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78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Předpokládané počty pedagogů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Nová vyhláška </a:t>
            </a:r>
            <a:r>
              <a:rPr lang="cs-CZ" sz="2600" dirty="0"/>
              <a:t>č. 161/2018 Sb., o předkládání údajů o předpokládaných počtech pedagogických pracovníků a jejich platovém </a:t>
            </a:r>
            <a:r>
              <a:rPr lang="cs-CZ" sz="2600" dirty="0" smtClean="0"/>
              <a:t>zařazení</a:t>
            </a:r>
          </a:p>
          <a:p>
            <a:endParaRPr lang="cs-CZ" sz="2600" dirty="0"/>
          </a:p>
          <a:p>
            <a:r>
              <a:rPr lang="cs-CZ" sz="2600" dirty="0" smtClean="0"/>
              <a:t>Souvisí s reformou financování regionálního školství</a:t>
            </a:r>
          </a:p>
          <a:p>
            <a:endParaRPr lang="cs-CZ" sz="2600" dirty="0" smtClean="0"/>
          </a:p>
          <a:p>
            <a:r>
              <a:rPr lang="cs-CZ" sz="2600" dirty="0" smtClean="0"/>
              <a:t>Nezávazný výhled změn přímé pedagogické činnosti oproti minulému 30. 9.</a:t>
            </a:r>
            <a:endParaRPr lang="cs-CZ" sz="2600" dirty="0"/>
          </a:p>
          <a:p>
            <a:r>
              <a:rPr lang="cs-CZ" sz="2600" dirty="0" smtClean="0"/>
              <a:t>Sběr </a:t>
            </a:r>
            <a:r>
              <a:rPr lang="cs-CZ" sz="2600" dirty="0"/>
              <a:t>od 31. 5. do 10. 6. k nadcházejícímu 30. 9.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63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Víceoborové třídy středních škol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Novela vyhlášky č. 13/2005 Sb</a:t>
            </a:r>
            <a:r>
              <a:rPr lang="cs-CZ" sz="2400" dirty="0"/>
              <a:t>., o středním vzdělávání a vzdělávání v konzervatoři, </a:t>
            </a:r>
            <a:r>
              <a:rPr lang="cs-CZ" sz="2400" dirty="0" smtClean="0"/>
              <a:t>účinné od </a:t>
            </a:r>
            <a:r>
              <a:rPr lang="cs-CZ" sz="2400" dirty="0"/>
              <a:t>1. 9. </a:t>
            </a:r>
            <a:r>
              <a:rPr lang="cs-CZ" sz="2400" dirty="0" smtClean="0"/>
              <a:t>2018</a:t>
            </a:r>
          </a:p>
          <a:p>
            <a:endParaRPr lang="cs-CZ" sz="2400" dirty="0"/>
          </a:p>
          <a:p>
            <a:r>
              <a:rPr lang="cs-CZ" sz="2400" dirty="0" smtClean="0"/>
              <a:t>Souvislost s reformou financování regionálního školství a nařízením </a:t>
            </a:r>
            <a:r>
              <a:rPr lang="cs-CZ" sz="2400" dirty="0" err="1" smtClean="0"/>
              <a:t>PHmax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Stanovení podmínek vzniku víceoborových tříd (§ 2a, 2b)</a:t>
            </a:r>
          </a:p>
          <a:p>
            <a:r>
              <a:rPr lang="cs-CZ" sz="2400" dirty="0" smtClean="0"/>
              <a:t>Zvláštní pravidla pro obory s talentovou zkouškou (2c)</a:t>
            </a:r>
          </a:p>
          <a:p>
            <a:r>
              <a:rPr lang="cs-CZ" sz="2400" dirty="0" smtClean="0"/>
              <a:t>Přechodná ustanovení vyhlášky i nařízení </a:t>
            </a:r>
            <a:r>
              <a:rPr lang="cs-CZ" sz="2400" dirty="0" err="1" smtClean="0"/>
              <a:t>PHmax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49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/>
          <a:lstStyle/>
          <a:p>
            <a:r>
              <a:rPr lang="cs-CZ" dirty="0" smtClean="0"/>
              <a:t>Legislativní aktuality a výhledy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83360"/>
            <a:ext cx="8915400" cy="5232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Z Poslanecké sněmovny </a:t>
            </a:r>
          </a:p>
          <a:p>
            <a:r>
              <a:rPr lang="cs-CZ" sz="2400" dirty="0"/>
              <a:t>Přípravné třídy</a:t>
            </a:r>
          </a:p>
          <a:p>
            <a:r>
              <a:rPr lang="cs-CZ" sz="2400" dirty="0" smtClean="0"/>
              <a:t>Příplatky pedagogických pracovníků</a:t>
            </a:r>
          </a:p>
          <a:p>
            <a:r>
              <a:rPr lang="cs-CZ" sz="2400" dirty="0" smtClean="0"/>
              <a:t>Počet přijímaných na střední školu</a:t>
            </a:r>
          </a:p>
          <a:p>
            <a:r>
              <a:rPr lang="cs-CZ" sz="2400" dirty="0" smtClean="0"/>
              <a:t>Přístupnost webových stránek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Plán prací vlády např.:</a:t>
            </a:r>
          </a:p>
          <a:p>
            <a:r>
              <a:rPr lang="cs-CZ" sz="2400" dirty="0"/>
              <a:t>Novela vyhlášky č. 27/2016 Sb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Novela zákona o pedagogických pracovnících</a:t>
            </a:r>
          </a:p>
          <a:p>
            <a:r>
              <a:rPr lang="cs-CZ" sz="2400" dirty="0" smtClean="0"/>
              <a:t>Novela školského zákona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931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600" b="1" dirty="0" smtClean="0"/>
              <a:t>Děkuji za pozornost</a:t>
            </a:r>
          </a:p>
          <a:p>
            <a:pPr marL="0" indent="0">
              <a:buNone/>
            </a:pPr>
            <a:endParaRPr lang="cs-CZ" dirty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sz="2400" dirty="0" smtClean="0"/>
              <a:t>vitezslav.nemcak@msmt.cz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25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795" y="63427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       Právní předpisy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Všechny </a:t>
            </a:r>
            <a:r>
              <a:rPr lang="cs-CZ" dirty="0"/>
              <a:t>předpisy jsou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dostupné </a:t>
            </a:r>
            <a:r>
              <a:rPr lang="cs-CZ" dirty="0"/>
              <a:t>na: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4800" dirty="0">
                <a:hlinkClick r:id="rId2"/>
              </a:rPr>
              <a:t>www.msmt.cz</a:t>
            </a:r>
            <a:r>
              <a:rPr lang="cs-CZ" sz="4800" dirty="0"/>
              <a:t> </a:t>
            </a:r>
            <a:br>
              <a:rPr lang="cs-CZ" sz="4800" dirty="0"/>
            </a:br>
            <a:r>
              <a:rPr lang="cs-CZ" dirty="0"/>
              <a:t>Záložka „Ministerstvo“ </a:t>
            </a:r>
            <a:br>
              <a:rPr lang="cs-CZ" dirty="0"/>
            </a:br>
            <a:r>
              <a:rPr lang="cs-CZ" dirty="0"/>
              <a:t>odkaz „Legislativa“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639" y="0"/>
            <a:ext cx="6708361" cy="683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80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opatření u přijímacích řízení na SŠ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Novela vyhlášky </a:t>
            </a:r>
            <a:r>
              <a:rPr lang="cs-CZ" sz="2600" dirty="0"/>
              <a:t>č. 353/2016 Sb., o přijímacím řízení ke střednímu vzdělávání, </a:t>
            </a:r>
            <a:r>
              <a:rPr lang="cs-CZ" sz="2600" dirty="0" smtClean="0"/>
              <a:t>účinná od </a:t>
            </a:r>
            <a:r>
              <a:rPr lang="cs-CZ" sz="2600" dirty="0"/>
              <a:t>1. 11. </a:t>
            </a:r>
            <a:r>
              <a:rPr lang="cs-CZ" sz="2600" dirty="0" smtClean="0"/>
              <a:t>2018</a:t>
            </a:r>
          </a:p>
          <a:p>
            <a:endParaRPr lang="cs-CZ" sz="2600" dirty="0"/>
          </a:p>
          <a:p>
            <a:r>
              <a:rPr lang="cs-CZ" sz="2600" dirty="0" smtClean="0"/>
              <a:t>Doposud řešeno pouze metodickými dokumenty</a:t>
            </a:r>
          </a:p>
          <a:p>
            <a:endParaRPr lang="cs-CZ" sz="2600" dirty="0"/>
          </a:p>
          <a:p>
            <a:r>
              <a:rPr lang="cs-CZ" sz="2600" dirty="0" smtClean="0"/>
              <a:t>Podpůrná opatření z vyhlášky č. 27/2016 Sb. </a:t>
            </a:r>
            <a:r>
              <a:rPr lang="cs-CZ" sz="2600" dirty="0"/>
              <a:t>s</a:t>
            </a:r>
            <a:r>
              <a:rPr lang="cs-CZ" sz="2600" dirty="0" smtClean="0"/>
              <a:t>e neuplatní</a:t>
            </a:r>
          </a:p>
          <a:p>
            <a:endParaRPr lang="cs-CZ" sz="2600" dirty="0"/>
          </a:p>
          <a:p>
            <a:r>
              <a:rPr lang="cs-CZ" sz="2600" dirty="0" smtClean="0"/>
              <a:t>Výčet podpůrných opatření v příloze vyhlášky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83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" y="0"/>
            <a:ext cx="111730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opatření u přijímacích řízení na SŠ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Informovaný souhlas (§ 13 odst. 9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/>
              <a:t>Podporující osoba (§ 13a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/>
              <a:t>Hodnocení přijímacího řízení osob podle § 20 odst. 4 školského zákona (§ 14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 smtClean="0"/>
              <a:t>Na okraj: neuplatnění zápisového lístku (§ 17 odst. 7)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9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Návrh novely vyhlášky č. 27/2016 Sb.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/>
              <a:t>Odesláno do meziresortního připomínkového řízení </a:t>
            </a:r>
            <a:r>
              <a:rPr lang="cs-CZ" sz="2400" smtClean="0"/>
              <a:t>15.11.2018</a:t>
            </a:r>
          </a:p>
          <a:p>
            <a:pPr marL="0" indent="0">
              <a:buNone/>
            </a:pPr>
            <a:endParaRPr lang="cs-CZ" sz="2400"/>
          </a:p>
          <a:p>
            <a:r>
              <a:rPr lang="cs-CZ" sz="2400"/>
              <a:t>Jedná se o </a:t>
            </a:r>
            <a:r>
              <a:rPr lang="cs-CZ" sz="2400" smtClean="0"/>
              <a:t>návrh</a:t>
            </a:r>
            <a:r>
              <a:rPr lang="cs-CZ" sz="2400"/>
              <a:t>, který se může v </a:t>
            </a:r>
            <a:r>
              <a:rPr lang="cs-CZ" sz="2400" smtClean="0"/>
              <a:t>průběhu </a:t>
            </a:r>
            <a:r>
              <a:rPr lang="cs-CZ" sz="2400"/>
              <a:t>dalších fází legislativního procesu </a:t>
            </a:r>
            <a:r>
              <a:rPr lang="cs-CZ" sz="2400" smtClean="0"/>
              <a:t>změnit</a:t>
            </a:r>
          </a:p>
          <a:p>
            <a:endParaRPr lang="cs-CZ" sz="2400"/>
          </a:p>
          <a:p>
            <a:r>
              <a:rPr lang="cs-CZ" sz="2400" smtClean="0"/>
              <a:t>Připomínky – vypořádání – pracovní komise LRV </a:t>
            </a:r>
          </a:p>
          <a:p>
            <a:endParaRPr lang="cs-CZ" sz="240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1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Návrh novely vyhlášky č. 27/2016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smtClean="0"/>
              <a:t>Úprava katalogu pomůcek </a:t>
            </a:r>
          </a:p>
          <a:p>
            <a:pPr lvl="1"/>
            <a:r>
              <a:rPr lang="cs-CZ" sz="2000" smtClean="0"/>
              <a:t>vypuštěny </a:t>
            </a:r>
            <a:r>
              <a:rPr lang="cs-CZ" sz="2000"/>
              <a:t>pomůcky do 500,- </a:t>
            </a:r>
            <a:r>
              <a:rPr lang="cs-CZ" sz="2000" smtClean="0"/>
              <a:t>Kč </a:t>
            </a:r>
          </a:p>
          <a:p>
            <a:pPr marL="457200" lvl="1" indent="0">
              <a:buNone/>
            </a:pPr>
            <a:r>
              <a:rPr lang="cs-CZ" sz="2000" i="1" smtClean="0"/>
              <a:t>(Čtecí záložka…50,-)</a:t>
            </a:r>
            <a:endParaRPr lang="cs-CZ" sz="2000" i="1"/>
          </a:p>
          <a:p>
            <a:pPr lvl="1"/>
            <a:endParaRPr lang="cs-CZ" sz="2000" smtClean="0"/>
          </a:p>
          <a:p>
            <a:pPr lvl="1"/>
            <a:r>
              <a:rPr lang="cs-CZ" sz="2000"/>
              <a:t>n</a:t>
            </a:r>
            <a:r>
              <a:rPr lang="cs-CZ" sz="2000" smtClean="0"/>
              <a:t>ěkteré </a:t>
            </a:r>
            <a:r>
              <a:rPr lang="cs-CZ" sz="2000"/>
              <a:t>pomůcky jsou obecněji </a:t>
            </a:r>
            <a:r>
              <a:rPr lang="cs-CZ" sz="2000" smtClean="0"/>
              <a:t>vyjádřené </a:t>
            </a:r>
          </a:p>
          <a:p>
            <a:pPr marL="457200" lvl="1" indent="0">
              <a:buNone/>
            </a:pPr>
            <a:r>
              <a:rPr lang="cs-CZ" sz="2000" i="1" smtClean="0"/>
              <a:t>(</a:t>
            </a:r>
            <a:r>
              <a:rPr lang="cs-CZ" sz="2000" i="1"/>
              <a:t>Základní materiální a didaktické vybavení pro žáka se SVP (vč. spotřebního materiálu</a:t>
            </a:r>
            <a:r>
              <a:rPr lang="cs-CZ" sz="2000" i="1" smtClean="0"/>
              <a:t>)</a:t>
            </a:r>
          </a:p>
          <a:p>
            <a:pPr marL="457200" lvl="1" indent="0">
              <a:buNone/>
            </a:pPr>
            <a:endParaRPr lang="cs-CZ" sz="2000" i="1" smtClean="0"/>
          </a:p>
          <a:p>
            <a:pPr lvl="1"/>
            <a:r>
              <a:rPr lang="cs-CZ" sz="2000" smtClean="0"/>
              <a:t>podmíněná </a:t>
            </a:r>
            <a:r>
              <a:rPr lang="cs-CZ" sz="2000"/>
              <a:t>finační </a:t>
            </a:r>
            <a:r>
              <a:rPr lang="cs-CZ" sz="2000" smtClean="0"/>
              <a:t>náročnost</a:t>
            </a:r>
            <a:endParaRPr lang="cs-CZ" sz="2000"/>
          </a:p>
          <a:p>
            <a:pPr lvl="1"/>
            <a:endParaRPr lang="cs-CZ" sz="2000"/>
          </a:p>
          <a:p>
            <a:pPr lvl="1"/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32807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Návrh novely vyhlášky č. 27/2016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100" b="1" smtClean="0"/>
              <a:t>Podmíněná finanční náročnost</a:t>
            </a:r>
          </a:p>
          <a:p>
            <a:pPr marL="0" indent="0">
              <a:buNone/>
            </a:pPr>
            <a:r>
              <a:rPr lang="cs-CZ" sz="2800" i="1" smtClean="0"/>
              <a:t>	- finanční </a:t>
            </a:r>
            <a:r>
              <a:rPr lang="cs-CZ" sz="2800" i="1"/>
              <a:t>prostředky ze státního rozpočtu na </a:t>
            </a:r>
            <a:r>
              <a:rPr lang="cs-CZ" sz="2800" i="1" smtClean="0"/>
              <a:t>vyjmenovaná PO 	poskytují </a:t>
            </a:r>
            <a:r>
              <a:rPr lang="cs-CZ" sz="2800" i="1"/>
              <a:t>pouze v případě, pokud žák nemůže využít již dříve </a:t>
            </a:r>
            <a:r>
              <a:rPr lang="cs-CZ" sz="2800" i="1" smtClean="0"/>
              <a:t>	doporučené </a:t>
            </a:r>
            <a:r>
              <a:rPr lang="cs-CZ" sz="2800" i="1"/>
              <a:t>podpůrné opatření financované ze státního </a:t>
            </a:r>
            <a:r>
              <a:rPr lang="cs-CZ" sz="2800" i="1" smtClean="0"/>
              <a:t>	rozpočtu </a:t>
            </a:r>
            <a:r>
              <a:rPr lang="cs-CZ" sz="2800" i="1"/>
              <a:t>na </a:t>
            </a:r>
            <a:r>
              <a:rPr lang="cs-CZ" sz="2800" i="1" smtClean="0"/>
              <a:t>základě </a:t>
            </a:r>
            <a:r>
              <a:rPr lang="cs-CZ" sz="2800" i="1"/>
              <a:t>doporučení pro jiného žáka. </a:t>
            </a:r>
          </a:p>
          <a:p>
            <a:pPr marL="0" indent="0">
              <a:buNone/>
            </a:pPr>
            <a:r>
              <a:rPr lang="cs-CZ" sz="2800" b="1" smtClean="0"/>
              <a:t>	</a:t>
            </a:r>
            <a:r>
              <a:rPr lang="cs-CZ" sz="2800" smtClean="0"/>
              <a:t>- příklad: asistent</a:t>
            </a:r>
            <a:endParaRPr lang="cs-CZ" sz="2800"/>
          </a:p>
          <a:p>
            <a:r>
              <a:rPr lang="cs-CZ" sz="3100" b="1" smtClean="0"/>
              <a:t>Individuální </a:t>
            </a:r>
            <a:r>
              <a:rPr lang="cs-CZ" sz="3100" b="1"/>
              <a:t>vzdělávací plán </a:t>
            </a:r>
            <a:r>
              <a:rPr lang="cs-CZ" sz="2800"/>
              <a:t>školské poradenské zařízení nemusí doporučit, pokud jsou všechny informace </a:t>
            </a:r>
            <a:r>
              <a:rPr lang="cs-CZ" sz="2800" smtClean="0"/>
              <a:t>podstatné </a:t>
            </a:r>
            <a:r>
              <a:rPr lang="cs-CZ" sz="2800"/>
              <a:t>pro vzdělávání žáka uvedeny v doporučení</a:t>
            </a:r>
            <a:r>
              <a:rPr lang="cs-CZ" sz="2800" smtClean="0"/>
              <a:t>.</a:t>
            </a:r>
          </a:p>
          <a:p>
            <a:endParaRPr lang="cs-CZ" sz="2800"/>
          </a:p>
          <a:p>
            <a:r>
              <a:rPr lang="cs-CZ" sz="3100" b="1" smtClean="0"/>
              <a:t>Plán </a:t>
            </a:r>
            <a:r>
              <a:rPr lang="cs-CZ" sz="3300" b="1" smtClean="0"/>
              <a:t>pedagogické podpory </a:t>
            </a:r>
            <a:r>
              <a:rPr lang="cs-CZ" sz="3300" smtClean="0"/>
              <a:t>bude pouze doporučující.</a:t>
            </a:r>
          </a:p>
          <a:p>
            <a:pPr marL="0" indent="0">
              <a:buNone/>
            </a:pPr>
            <a:endParaRPr lang="cs-CZ" sz="2400" smtClean="0"/>
          </a:p>
          <a:p>
            <a:endParaRPr lang="cs-CZ" sz="2400"/>
          </a:p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3105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Návrh novely vyhlášky č. 27/2016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smtClean="0"/>
              <a:t>Možná doba platnosti doporučení až 4 roky</a:t>
            </a:r>
          </a:p>
          <a:p>
            <a:pPr marL="0" indent="0">
              <a:buNone/>
            </a:pPr>
            <a:r>
              <a:rPr lang="cs-CZ" smtClean="0"/>
              <a:t>	- Možnost delší platnosti i v dalších případech (zařazení do § 16/9, ZŠ spec.)</a:t>
            </a:r>
          </a:p>
          <a:p>
            <a:r>
              <a:rPr lang="cs-CZ" sz="2400" b="1" smtClean="0"/>
              <a:t>Prodloužení lhůty pro průběžné vyhodnocení poskytování PO</a:t>
            </a:r>
          </a:p>
          <a:p>
            <a:pPr marL="0" indent="0">
              <a:buNone/>
            </a:pPr>
            <a:r>
              <a:rPr lang="cs-CZ" sz="2000"/>
              <a:t>	</a:t>
            </a:r>
            <a:r>
              <a:rPr lang="cs-CZ" sz="1600"/>
              <a:t>- ve lhůtě přiměřené povaze spec. </a:t>
            </a:r>
            <a:r>
              <a:rPr lang="cs-CZ" sz="1600" smtClean="0"/>
              <a:t>Potřebě a </a:t>
            </a:r>
            <a:r>
              <a:rPr lang="cs-CZ" sz="1600"/>
              <a:t>době platnosti doporučení</a:t>
            </a:r>
          </a:p>
          <a:p>
            <a:pPr marL="0" indent="0">
              <a:buNone/>
            </a:pPr>
            <a:r>
              <a:rPr lang="cs-CZ" sz="1600"/>
              <a:t>	- u personálních podpor po 1 roce</a:t>
            </a:r>
          </a:p>
          <a:p>
            <a:r>
              <a:rPr lang="cs-CZ" sz="2400" b="1" smtClean="0"/>
              <a:t>Prodloužení </a:t>
            </a:r>
            <a:r>
              <a:rPr lang="cs-CZ" sz="2400" b="1"/>
              <a:t>lhůty pro přezkoumání podmínek </a:t>
            </a:r>
            <a:r>
              <a:rPr lang="cs-CZ" sz="2400" b="1" smtClean="0"/>
              <a:t>pro </a:t>
            </a:r>
            <a:r>
              <a:rPr lang="cs-CZ" sz="2400" b="1"/>
              <a:t>vzdělávání </a:t>
            </a:r>
            <a:r>
              <a:rPr lang="cs-CZ" sz="2400"/>
              <a:t>(§ 16/9, ZŠ spec.)</a:t>
            </a:r>
          </a:p>
          <a:p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317894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316</TotalTime>
  <Words>532</Words>
  <Application>Microsoft Office PowerPoint</Application>
  <PresentationFormat>Širokoúhlá obrazovka</PresentationFormat>
  <Paragraphs>116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Trebuchet MS</vt:lpstr>
      <vt:lpstr>Wingdings 3</vt:lpstr>
      <vt:lpstr>Stébla</vt:lpstr>
      <vt:lpstr>Faseta</vt:lpstr>
      <vt:lpstr>Právní novinky ZŠ a SŠ </vt:lpstr>
      <vt:lpstr>       Právní předpisy    Všechny předpisy jsou  dostupné na:  www.msmt.cz  Záložka „Ministerstvo“  odkaz „Legislativa“ </vt:lpstr>
      <vt:lpstr>Podpůrná opatření u přijímacích řízení na SŠ</vt:lpstr>
      <vt:lpstr>Prezentace aplikace PowerPoint</vt:lpstr>
      <vt:lpstr>Podpůrná opatření u přijímacích řízení na SŠ</vt:lpstr>
      <vt:lpstr>Návrh novely vyhlášky č. 27/2016 Sb.</vt:lpstr>
      <vt:lpstr>Návrh novely vyhlášky č. 27/2016 Sb.</vt:lpstr>
      <vt:lpstr>Návrh novely vyhlášky č. 27/2016 Sb.</vt:lpstr>
      <vt:lpstr>Návrh novely vyhlášky č. 27/2016 Sb.</vt:lpstr>
      <vt:lpstr>Návrh novely vyhlášky č. 27/2016 Sb.</vt:lpstr>
      <vt:lpstr>Návrh novely vyhlášky č. 27/2016 Sb.</vt:lpstr>
      <vt:lpstr>Novela vyhlášky č. 177/2009 Sb.</vt:lpstr>
      <vt:lpstr>Školní družiny</vt:lpstr>
      <vt:lpstr>Předpokládané počty pedagogů</vt:lpstr>
      <vt:lpstr>Víceoborové třídy středních škol</vt:lpstr>
      <vt:lpstr>Legislativní aktuality a výhledy</vt:lpstr>
      <vt:lpstr>Prezentace aplikace PowerPoint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Němčák Vítězslav</dc:creator>
  <cp:lastModifiedBy>Němčák Vítězslav</cp:lastModifiedBy>
  <cp:revision>17</cp:revision>
  <dcterms:created xsi:type="dcterms:W3CDTF">2018-11-12T08:48:22Z</dcterms:created>
  <dcterms:modified xsi:type="dcterms:W3CDTF">2018-11-19T07:16:13Z</dcterms:modified>
</cp:coreProperties>
</file>