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0" r:id="rId6"/>
    <p:sldId id="259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038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64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598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440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9256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351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249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00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66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21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77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59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94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65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16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94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14E60-D4BE-4A61-BD1E-3D599FDEAC42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60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71509" y="1527048"/>
            <a:ext cx="8915399" cy="2262781"/>
          </a:xfrm>
        </p:spPr>
        <p:txBody>
          <a:bodyPr/>
          <a:lstStyle/>
          <a:p>
            <a:r>
              <a:rPr lang="cs-CZ" b="1" dirty="0" smtClean="0"/>
              <a:t>Právní novinky ZŠ a SŠ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400" b="1" dirty="0" smtClean="0">
                <a:solidFill>
                  <a:schemeClr val="tx1"/>
                </a:solidFill>
              </a:rPr>
              <a:t>Mgr. Bc. Vítězslav Němčák, Ph.D.</a:t>
            </a:r>
          </a:p>
          <a:p>
            <a:pPr algn="r"/>
            <a:r>
              <a:rPr lang="cs-CZ" b="1" dirty="0" smtClean="0">
                <a:solidFill>
                  <a:schemeClr val="tx1"/>
                </a:solidFill>
              </a:rPr>
              <a:t>19. 11. 2018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53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600" b="1" dirty="0" smtClean="0"/>
              <a:t>Děkuji za pozornost</a:t>
            </a:r>
          </a:p>
          <a:p>
            <a:pPr marL="0" indent="0">
              <a:buNone/>
            </a:pPr>
            <a:endParaRPr lang="cs-CZ" dirty="0"/>
          </a:p>
          <a:p>
            <a:pPr marL="0" indent="0" algn="r">
              <a:buNone/>
            </a:pPr>
            <a:endParaRPr lang="cs-CZ" dirty="0" smtClean="0"/>
          </a:p>
          <a:p>
            <a:pPr marL="0" indent="0" algn="r">
              <a:buNone/>
            </a:pPr>
            <a:endParaRPr lang="cs-CZ" dirty="0"/>
          </a:p>
          <a:p>
            <a:pPr marL="0" indent="0" algn="r">
              <a:buNone/>
            </a:pPr>
            <a:endParaRPr lang="cs-CZ" dirty="0" smtClean="0"/>
          </a:p>
          <a:p>
            <a:pPr marL="0" indent="0" algn="r">
              <a:buNone/>
            </a:pPr>
            <a:r>
              <a:rPr lang="cs-CZ" sz="2400" dirty="0" smtClean="0"/>
              <a:t>vitezslav.nemcak@msmt.cz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325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795" y="63427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       Právní předpisy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Všechny </a:t>
            </a:r>
            <a:r>
              <a:rPr lang="cs-CZ" dirty="0"/>
              <a:t>předpisy jsou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dostupné </a:t>
            </a:r>
            <a:r>
              <a:rPr lang="cs-CZ" dirty="0"/>
              <a:t>na: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4800" dirty="0">
                <a:hlinkClick r:id="rId2"/>
              </a:rPr>
              <a:t>www.msmt.cz</a:t>
            </a:r>
            <a:r>
              <a:rPr lang="cs-CZ" sz="4800" dirty="0"/>
              <a:t> </a:t>
            </a:r>
            <a:br>
              <a:rPr lang="cs-CZ" sz="4800" dirty="0"/>
            </a:br>
            <a:r>
              <a:rPr lang="cs-CZ" dirty="0"/>
              <a:t>Záložka „Ministerstvo“ </a:t>
            </a:r>
            <a:br>
              <a:rPr lang="cs-CZ" dirty="0"/>
            </a:br>
            <a:r>
              <a:rPr lang="cs-CZ" dirty="0"/>
              <a:t>odkaz „Legislativa“</a:t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639" y="0"/>
            <a:ext cx="6708361" cy="683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80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Podpůrná opatření u přijímacích řízení na SŠ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600" dirty="0" smtClean="0"/>
              <a:t>Novela vyhlášky </a:t>
            </a:r>
            <a:r>
              <a:rPr lang="cs-CZ" sz="2600" dirty="0"/>
              <a:t>č. </a:t>
            </a:r>
            <a:r>
              <a:rPr lang="cs-CZ" sz="2600" dirty="0"/>
              <a:t>353/2016 Sb., o přijímacím řízení ke střednímu vzdělávání, </a:t>
            </a:r>
            <a:r>
              <a:rPr lang="cs-CZ" sz="2600" dirty="0" smtClean="0"/>
              <a:t>účinná od </a:t>
            </a:r>
            <a:r>
              <a:rPr lang="cs-CZ" sz="2600" dirty="0"/>
              <a:t>1. 11. </a:t>
            </a:r>
            <a:r>
              <a:rPr lang="cs-CZ" sz="2600" dirty="0" smtClean="0"/>
              <a:t>2018</a:t>
            </a:r>
          </a:p>
          <a:p>
            <a:endParaRPr lang="cs-CZ" sz="2600" dirty="0"/>
          </a:p>
          <a:p>
            <a:r>
              <a:rPr lang="cs-CZ" sz="2600" dirty="0" smtClean="0"/>
              <a:t>Doposud řešeno pouze metodickými dokumenty</a:t>
            </a:r>
          </a:p>
          <a:p>
            <a:endParaRPr lang="cs-CZ" sz="2600" dirty="0"/>
          </a:p>
          <a:p>
            <a:r>
              <a:rPr lang="cs-CZ" sz="2600" dirty="0" smtClean="0"/>
              <a:t>Podpůrná opatření z vyhlášky č. 27/2016 Sb. </a:t>
            </a:r>
            <a:r>
              <a:rPr lang="cs-CZ" sz="2600" dirty="0"/>
              <a:t>s</a:t>
            </a:r>
            <a:r>
              <a:rPr lang="cs-CZ" sz="2600" dirty="0" smtClean="0"/>
              <a:t>e neuplatní</a:t>
            </a:r>
          </a:p>
          <a:p>
            <a:endParaRPr lang="cs-CZ" sz="2600" dirty="0"/>
          </a:p>
          <a:p>
            <a:r>
              <a:rPr lang="cs-CZ" sz="2600" dirty="0" smtClean="0"/>
              <a:t>Výčet podpůrných opatření v příloze vyhlášky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83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40" y="0"/>
            <a:ext cx="111730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31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Podpůrná opatření u přijímacích řízení na SŠ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Informovaný souhlas (§ 13 odst. 9</a:t>
            </a:r>
            <a:r>
              <a:rPr lang="cs-CZ" sz="2400" dirty="0" smtClean="0"/>
              <a:t>)</a:t>
            </a:r>
          </a:p>
          <a:p>
            <a:endParaRPr lang="cs-CZ" sz="2400" dirty="0"/>
          </a:p>
          <a:p>
            <a:r>
              <a:rPr lang="cs-CZ" sz="2400" dirty="0"/>
              <a:t>Podporující osoba (§ 13a</a:t>
            </a:r>
            <a:r>
              <a:rPr lang="cs-CZ" sz="2400" dirty="0" smtClean="0"/>
              <a:t>)</a:t>
            </a:r>
          </a:p>
          <a:p>
            <a:endParaRPr lang="cs-CZ" sz="2400" dirty="0"/>
          </a:p>
          <a:p>
            <a:r>
              <a:rPr lang="cs-CZ" sz="2400" dirty="0"/>
              <a:t>Hodnocení přijímacího řízení osob podle § 20 odst. 4 školského zákona (§ 14</a:t>
            </a:r>
            <a:r>
              <a:rPr lang="cs-CZ" sz="2400" dirty="0" smtClean="0"/>
              <a:t>)</a:t>
            </a:r>
          </a:p>
          <a:p>
            <a:endParaRPr lang="cs-CZ" sz="2400" dirty="0"/>
          </a:p>
          <a:p>
            <a:r>
              <a:rPr lang="cs-CZ" sz="2400" dirty="0" smtClean="0"/>
              <a:t>Na okraj: neuplatnění zápisového lístku (§ 17 odst. 7)</a:t>
            </a: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98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družiny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Novela vyhlášky č. 74/2005 Sb., o zájmovém vzdělávání, účinná od 1. 9. 2018</a:t>
            </a:r>
          </a:p>
          <a:p>
            <a:endParaRPr lang="cs-CZ" sz="2400" dirty="0" smtClean="0"/>
          </a:p>
          <a:p>
            <a:r>
              <a:rPr lang="cs-CZ" sz="2400" dirty="0" smtClean="0"/>
              <a:t>Souvislost s reformou financování regionálního školství</a:t>
            </a:r>
          </a:p>
          <a:p>
            <a:endParaRPr lang="cs-CZ" sz="2400" dirty="0"/>
          </a:p>
          <a:p>
            <a:r>
              <a:rPr lang="cs-CZ" sz="2400" dirty="0" smtClean="0"/>
              <a:t>Nejnižší počet účastníků (§ 10 odst. 2 a 3)</a:t>
            </a:r>
          </a:p>
          <a:p>
            <a:r>
              <a:rPr lang="cs-CZ" sz="2400" dirty="0" smtClean="0"/>
              <a:t>Pravidelná denní docházka (§ 2 odst. 3)</a:t>
            </a:r>
          </a:p>
          <a:p>
            <a:r>
              <a:rPr lang="cs-CZ" sz="2400" dirty="0" smtClean="0"/>
              <a:t>Zřizování dalších oddělení (§ 10 odst. 5 a 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78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Předpokládané počty pedagogů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600" dirty="0" smtClean="0"/>
              <a:t>Nová vyhláška </a:t>
            </a:r>
            <a:r>
              <a:rPr lang="cs-CZ" sz="2600" dirty="0"/>
              <a:t>č. </a:t>
            </a:r>
            <a:r>
              <a:rPr lang="cs-CZ" sz="2600" dirty="0"/>
              <a:t>161/2018 Sb., o předkládání údajů o předpokládaných počtech pedagogických pracovníků a jejich platovém </a:t>
            </a:r>
            <a:r>
              <a:rPr lang="cs-CZ" sz="2600" dirty="0" smtClean="0"/>
              <a:t>zařazení</a:t>
            </a:r>
          </a:p>
          <a:p>
            <a:endParaRPr lang="cs-CZ" sz="2600" dirty="0"/>
          </a:p>
          <a:p>
            <a:r>
              <a:rPr lang="cs-CZ" sz="2600" dirty="0" smtClean="0"/>
              <a:t>Souvisí s reformou financování regionálního školství</a:t>
            </a:r>
          </a:p>
          <a:p>
            <a:endParaRPr lang="cs-CZ" sz="2600" dirty="0" smtClean="0"/>
          </a:p>
          <a:p>
            <a:r>
              <a:rPr lang="cs-CZ" sz="2600" dirty="0" smtClean="0"/>
              <a:t>Nezávazný výhled změn přímé pedagogické činnosti oproti minulému 30. 9.</a:t>
            </a:r>
            <a:endParaRPr lang="cs-CZ" sz="2600" dirty="0"/>
          </a:p>
          <a:p>
            <a:r>
              <a:rPr lang="cs-CZ" sz="2600" dirty="0" smtClean="0"/>
              <a:t>Sběr </a:t>
            </a:r>
            <a:r>
              <a:rPr lang="cs-CZ" sz="2600" dirty="0"/>
              <a:t>od 31. 5. do 10. 6. k nadcházejícímu 30. 9.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063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Víceoborové třídy středních škol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Novela vyhlášky č. 13/2005 Sb</a:t>
            </a:r>
            <a:r>
              <a:rPr lang="cs-CZ" sz="2400" dirty="0"/>
              <a:t>., </a:t>
            </a:r>
            <a:r>
              <a:rPr lang="cs-CZ" sz="2400" dirty="0"/>
              <a:t>o středním vzdělávání a vzdělávání v konzervatoři, </a:t>
            </a:r>
            <a:r>
              <a:rPr lang="cs-CZ" sz="2400" dirty="0" smtClean="0"/>
              <a:t>účinné od </a:t>
            </a:r>
            <a:r>
              <a:rPr lang="cs-CZ" sz="2400" dirty="0"/>
              <a:t>1. 9. </a:t>
            </a:r>
            <a:r>
              <a:rPr lang="cs-CZ" sz="2400" dirty="0" smtClean="0"/>
              <a:t>2018</a:t>
            </a:r>
          </a:p>
          <a:p>
            <a:endParaRPr lang="cs-CZ" sz="2400" dirty="0"/>
          </a:p>
          <a:p>
            <a:r>
              <a:rPr lang="cs-CZ" sz="2400" dirty="0" smtClean="0"/>
              <a:t>Souvislost s reformou financování regionálního školství a nařízením </a:t>
            </a:r>
            <a:r>
              <a:rPr lang="cs-CZ" sz="2400" dirty="0" err="1" smtClean="0"/>
              <a:t>PHmax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Stanovení podmínek vzniku víceoborových tříd (§ 2a, 2b)</a:t>
            </a:r>
          </a:p>
          <a:p>
            <a:r>
              <a:rPr lang="cs-CZ" sz="2400" dirty="0" smtClean="0"/>
              <a:t>Zvláštní pravidla pro obory s talentovou zkouškou (2c)</a:t>
            </a:r>
          </a:p>
          <a:p>
            <a:r>
              <a:rPr lang="cs-CZ" sz="2400" dirty="0" smtClean="0"/>
              <a:t>Přechodná ustanovení vyhlášky i nařízení </a:t>
            </a:r>
            <a:r>
              <a:rPr lang="cs-CZ" sz="2400" dirty="0" err="1" smtClean="0"/>
              <a:t>PHmax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1498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6690"/>
          </a:xfrm>
        </p:spPr>
        <p:txBody>
          <a:bodyPr/>
          <a:lstStyle/>
          <a:p>
            <a:r>
              <a:rPr lang="cs-CZ" dirty="0" smtClean="0"/>
              <a:t>Legislativní aktuality a výhledy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83360"/>
            <a:ext cx="8915400" cy="5232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Z Poslanecké sněmovny </a:t>
            </a:r>
          </a:p>
          <a:p>
            <a:r>
              <a:rPr lang="cs-CZ" sz="2400" dirty="0"/>
              <a:t>Přípravné třídy</a:t>
            </a:r>
          </a:p>
          <a:p>
            <a:r>
              <a:rPr lang="cs-CZ" sz="2400" dirty="0" smtClean="0"/>
              <a:t>Příplatky pedagogických pracovníků</a:t>
            </a:r>
          </a:p>
          <a:p>
            <a:r>
              <a:rPr lang="cs-CZ" sz="2400" dirty="0" smtClean="0"/>
              <a:t>Počet přijímaných na střední školu</a:t>
            </a:r>
          </a:p>
          <a:p>
            <a:r>
              <a:rPr lang="cs-CZ" sz="2400" dirty="0" smtClean="0"/>
              <a:t>Přístupnost webových stránek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Plán prací vlády např.:</a:t>
            </a:r>
          </a:p>
          <a:p>
            <a:r>
              <a:rPr lang="cs-CZ" sz="2400" dirty="0"/>
              <a:t>Novela vyhlášky č. </a:t>
            </a:r>
            <a:r>
              <a:rPr lang="cs-CZ" sz="2400" dirty="0"/>
              <a:t>27/2016 Sb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Novela zákona o pedagogických pracovnících</a:t>
            </a:r>
          </a:p>
          <a:p>
            <a:r>
              <a:rPr lang="cs-CZ" sz="2400" dirty="0" smtClean="0"/>
              <a:t>Novela školského zákona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9318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150</TotalTime>
  <Words>338</Words>
  <Application>Microsoft Office PowerPoint</Application>
  <PresentationFormat>Širokoúhlá obrazovka</PresentationFormat>
  <Paragraphs>61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Stébla</vt:lpstr>
      <vt:lpstr>Právní novinky ZŠ a SŠ </vt:lpstr>
      <vt:lpstr>       Právní předpisy    Všechny předpisy jsou  dostupné na:  www.msmt.cz  Záložka „Ministerstvo“  odkaz „Legislativa“ </vt:lpstr>
      <vt:lpstr>Podpůrná opatření u přijímacích řízení na SŠ</vt:lpstr>
      <vt:lpstr>Prezentace aplikace PowerPoint</vt:lpstr>
      <vt:lpstr>Podpůrná opatření u přijímacích řízení na SŠ</vt:lpstr>
      <vt:lpstr>Školní družiny</vt:lpstr>
      <vt:lpstr>Předpokládané počty pedagogů</vt:lpstr>
      <vt:lpstr>Víceoborové třídy středních škol</vt:lpstr>
      <vt:lpstr>Legislativní aktuality a výhledy</vt:lpstr>
      <vt:lpstr>Prezentace aplikace PowerPoint</vt:lpstr>
    </vt:vector>
  </TitlesOfParts>
  <Company>MSMT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Němčák Vítězslav</dc:creator>
  <cp:lastModifiedBy>Němčák Vítězslav</cp:lastModifiedBy>
  <cp:revision>14</cp:revision>
  <dcterms:created xsi:type="dcterms:W3CDTF">2018-11-12T08:48:22Z</dcterms:created>
  <dcterms:modified xsi:type="dcterms:W3CDTF">2018-11-12T11:18:27Z</dcterms:modified>
</cp:coreProperties>
</file>