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59" r:id="rId3"/>
    <p:sldId id="264" r:id="rId4"/>
    <p:sldId id="265" r:id="rId5"/>
    <p:sldId id="280" r:id="rId6"/>
    <p:sldId id="281" r:id="rId7"/>
    <p:sldId id="282" r:id="rId8"/>
    <p:sldId id="266" r:id="rId9"/>
    <p:sldId id="310" r:id="rId10"/>
    <p:sldId id="316" r:id="rId11"/>
    <p:sldId id="319" r:id="rId12"/>
    <p:sldId id="335" r:id="rId13"/>
    <p:sldId id="320" r:id="rId14"/>
    <p:sldId id="336" r:id="rId15"/>
    <p:sldId id="25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249EF-DC35-4B43-A6BA-C54CE747D33B}" type="datetimeFigureOut">
              <a:rPr lang="cs-CZ"/>
              <a:pPr>
                <a:defRPr/>
              </a:pPr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2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C0F946-C896-4F9A-A2D5-BDCFEC50DA1C}" type="datetimeFigureOut">
              <a:rPr lang="cs-CZ"/>
              <a:pPr>
                <a:defRPr/>
              </a:pPr>
              <a:t>06.11.2018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02E6F-D19D-4500-B740-447D60FBA7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777607" y="9428584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102514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777607" y="9428584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3090892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777607" y="9428584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2227867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777607" y="9428584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1297606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7190B9-51FC-49FA-952B-B89988C585A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DE46-2E6F-4945-AA47-81E7E9F6B7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08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68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15375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54" tIns="45377" rIns="90754" bIns="45377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283775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15375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54" tIns="45377" rIns="90754" bIns="45377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172130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15375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54" tIns="45377" rIns="90754" bIns="45377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495210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47382-2DD5-4A04-959B-46D41EA30A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41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V případě, že se jedná o:</a:t>
            </a:r>
          </a:p>
          <a:p>
            <a:pPr marL="226886" indent="-226886">
              <a:spcBef>
                <a:spcPct val="0"/>
              </a:spcBef>
              <a:buAutoNum type="alphaLcParenR"/>
            </a:pPr>
            <a:r>
              <a:rPr lang="cs-CZ" dirty="0"/>
              <a:t>systematické a rozsáhlé vyhodnocování osobních aspektů týkajících se fyzických osob, které je založeno na automatizovaném zpracování, včetně profilování, a na němž se zakládají rozhodnutí, která vyvolávají ve vztahu k fyzickým osobám právní účinky nebo mají na fyzické osoby podobně závažný dopad; </a:t>
            </a:r>
          </a:p>
          <a:p>
            <a:pPr marL="226886" indent="-226886">
              <a:spcBef>
                <a:spcPct val="0"/>
              </a:spcBef>
              <a:buAutoNum type="alphaLcParenR"/>
            </a:pPr>
            <a:r>
              <a:rPr lang="cs-CZ" dirty="0"/>
              <a:t>rozsáhlé zpracování zvláštních kategorií údajů uvedených v čl. 9 odst. 1 nebo osobních údajů týkajících se rozsudků v trestních věcech a trestných činů uvedených v článku 10; nebo </a:t>
            </a:r>
          </a:p>
          <a:p>
            <a:pPr marL="226886" indent="-226886">
              <a:spcBef>
                <a:spcPct val="0"/>
              </a:spcBef>
              <a:buAutoNum type="alphaLcParenR"/>
            </a:pPr>
            <a:r>
              <a:rPr lang="cs-CZ" dirty="0"/>
              <a:t>rozsáhlé systematické monitorování veřejně přístupných prostorů.</a:t>
            </a:r>
            <a:endParaRPr lang="en-US" dirty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15375" y="9371286"/>
            <a:ext cx="2918830" cy="4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54" tIns="45377" rIns="90754" bIns="45377"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14.12.2017</a:t>
            </a:r>
          </a:p>
        </p:txBody>
      </p:sp>
    </p:spTree>
    <p:extLst>
      <p:ext uri="{BB962C8B-B14F-4D97-AF65-F5344CB8AC3E}">
        <p14:creationId xmlns:p14="http://schemas.microsoft.com/office/powerpoint/2010/main" val="147177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Dozvuky GDPR ve školách Nejasnosti a nové poznatky </a:t>
            </a:r>
            <a:br>
              <a:rPr lang="cs-CZ" b="1" dirty="0"/>
            </a:br>
            <a:r>
              <a:rPr lang="cs-CZ" sz="4000" b="1" dirty="0"/>
              <a:t>Mgr. Radomír Pivoda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Hotel Artemis, 19.11.2018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50825" y="5949950"/>
            <a:ext cx="8497888" cy="771525"/>
          </a:xfrm>
        </p:spPr>
        <p:txBody>
          <a:bodyPr/>
          <a:lstStyle/>
          <a:p>
            <a:pPr>
              <a:defRPr/>
            </a:pPr>
            <a:r>
              <a:rPr lang="cs-CZ" dirty="0"/>
              <a:t>Nakladatelství FORUM s.r.o., divize školení a vzdělávání, </a:t>
            </a:r>
            <a:r>
              <a:rPr lang="cs-CZ" dirty="0" err="1"/>
              <a:t>Střelničná</a:t>
            </a:r>
            <a:r>
              <a:rPr lang="cs-CZ" dirty="0"/>
              <a:t> 1861/8a, Praha 8</a:t>
            </a:r>
          </a:p>
          <a:p>
            <a:pPr>
              <a:defRPr/>
            </a:pPr>
            <a:r>
              <a:rPr lang="cs-CZ" dirty="0"/>
              <a:t>tel: +420 251 115 579, fax: +420 251 512 422, </a:t>
            </a:r>
            <a:r>
              <a:rPr lang="cs-CZ" u="sng" dirty="0">
                <a:hlinkClick r:id="rId3"/>
              </a:rPr>
              <a:t>office@forum-media.cz</a:t>
            </a:r>
            <a:r>
              <a:rPr lang="cs-CZ" dirty="0"/>
              <a:t>, </a:t>
            </a:r>
            <a:r>
              <a:rPr lang="cs-CZ" u="sng" dirty="0">
                <a:hlinkClick r:id="rId4"/>
              </a:rPr>
              <a:t>www.forum-media.cz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5FCB-FD9F-4D77-8B84-6EB6B7FCBFE7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15365" name="Obrázek 9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88913"/>
            <a:ext cx="1801813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  <a:latin typeface="Arial" charset="0"/>
              </a:rPr>
              <a:t>Nejčastější slabá místa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9176" y="1417638"/>
            <a:ext cx="8229600" cy="453164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cs-CZ" sz="2400" dirty="0"/>
              <a:t>Souhlasy se zpracováním údajů a jejich evidence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Lze požadovat souhlas od zaměstnanců?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Kamery (videotelefony)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Písemná pověření osob k vyzvednutí dítěte</a:t>
            </a:r>
          </a:p>
          <a:p>
            <a:pPr algn="just"/>
            <a:r>
              <a:rPr lang="cs-CZ" sz="2400" dirty="0"/>
              <a:t>Seznámení zákonných zástupců s pravidly pro ochranu osobních údajů 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Používání soukromých telefonů při komunikaci s rodiči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9912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  <a:latin typeface="Arial" charset="0"/>
              </a:rPr>
              <a:t>Kontroly dodržování GDPR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9176" y="1417638"/>
            <a:ext cx="8229600" cy="453164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cs-CZ" sz="2400" dirty="0"/>
              <a:t>Úřad zveřejnil závěry 53 kontrol za první pololetí (!)</a:t>
            </a:r>
          </a:p>
          <a:p>
            <a:pPr>
              <a:lnSpc>
                <a:spcPts val="3600"/>
              </a:lnSpc>
            </a:pPr>
            <a:r>
              <a:rPr lang="cs-CZ" sz="2400" dirty="0"/>
              <a:t>Zpracování osobních údajů v souvislosti s umožněním přístupu do budovy</a:t>
            </a:r>
          </a:p>
          <a:p>
            <a:pPr>
              <a:lnSpc>
                <a:spcPts val="3600"/>
              </a:lnSpc>
            </a:pPr>
            <a:r>
              <a:rPr lang="cs-CZ" sz="2400" dirty="0"/>
              <a:t>Biometrické údaje (otisky prstů vs. souhlas subjektů)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9472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  <a:latin typeface="Arial" charset="0"/>
              </a:rPr>
              <a:t>Kontroly dodržování GDPR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9176" y="1417638"/>
            <a:ext cx="8229600" cy="453164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cs-CZ" sz="2400" b="1" dirty="0"/>
              <a:t>Zveřejnění seznamu dětí, které měly nedoplatky za předškolní vzdělávání a stravné</a:t>
            </a:r>
            <a:r>
              <a:rPr lang="cs-CZ" sz="2400" dirty="0"/>
              <a:t>, a seznamu dětí, které se nedostavily k zápisu k předškolnímu vzdělávání.</a:t>
            </a:r>
          </a:p>
          <a:p>
            <a:pPr>
              <a:lnSpc>
                <a:spcPts val="3600"/>
              </a:lnSpc>
            </a:pPr>
            <a:r>
              <a:rPr lang="cs-CZ" sz="2400" dirty="0"/>
              <a:t>„</a:t>
            </a:r>
            <a:r>
              <a:rPr lang="cs-CZ" sz="2400" i="1" dirty="0"/>
              <a:t>Žádný právní předpis kontrolované osobě neumožňuje zveřejnit osobní údaje dětí na nástěnce mateřské školy z důvodu neuhrazených pohledávek vůči škole</a:t>
            </a:r>
            <a:r>
              <a:rPr lang="cs-CZ" sz="24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27382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  <a:latin typeface="Arial" charset="0"/>
              </a:rPr>
              <a:t>Kontroly dodržování GDPR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9176" y="1417638"/>
            <a:ext cx="8229600" cy="453164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b="1" dirty="0"/>
              <a:t>Předání osobních údajů jiným subjektům</a:t>
            </a:r>
          </a:p>
          <a:p>
            <a:r>
              <a:rPr lang="cs-CZ" sz="2400" dirty="0"/>
              <a:t>předání listinného seznamu 55 dětí první až třetí třídy základní školy, společnosti Broker Consulting, a.s. </a:t>
            </a:r>
          </a:p>
          <a:p>
            <a:r>
              <a:rPr lang="cs-CZ" sz="2400" dirty="0"/>
              <a:t>Seznam obsahoval příjmení a jména nezletilých, třídu, kterou navštěvují, a kontakt (telefonní číslo a e-mailovou adresu) na nezletilé, případně na jejich zákonné zástupce.</a:t>
            </a:r>
          </a:p>
          <a:p>
            <a:r>
              <a:rPr lang="cs-CZ" sz="2400" dirty="0"/>
              <a:t>K předmětnému jednání kontrovaná osoba přistoupila za účelem získání peněžních prostředků pro svůj provoz, neboť měla získat provize z obchodu a služeb poskytnutých společností Broker Consulting, a.s., v příčinné souvislosti s předmětným seznamem. 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947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95288" y="1960487"/>
            <a:ext cx="8229600" cy="42048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Pozor na nadbytečná zpracování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Inventura archivu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Opatření mají být přiměřená, pozor na přehnanou iniciativu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Komunikujte s vedením i s rodiči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Vyžadujte písemné zprávy o činnosti od DPO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D33CD-8D28-476E-A035-D34C97CFFF7F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3557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23558" name="Nadpis 1"/>
          <p:cNvSpPr>
            <a:spLocks/>
          </p:cNvSpPr>
          <p:nvPr/>
        </p:nvSpPr>
        <p:spPr bwMode="auto">
          <a:xfrm>
            <a:off x="395288" y="69262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dirty="0">
                <a:solidFill>
                  <a:schemeClr val="tx2"/>
                </a:solidFill>
                <a:ea typeface="+mj-ea"/>
                <a:cs typeface="+mj-cs"/>
              </a:rPr>
              <a:t>Závěrečné shrnutí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975" cy="42813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cs-CZ" dirty="0"/>
              <a:t>Děkuji za pozornost!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© 2018 Radomír Pivoda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7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Tuto konferenci pořádá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/>
              <a:t>Nakladatelství FORUM s.r.o., divize školení a vzdělávání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Střelničná 1861/8a, Praha 8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tel: +420 251 115 576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/>
              <a:t>fax: +420 251 512 422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>
                <a:hlinkClick r:id="rId3"/>
              </a:rPr>
              <a:t>office@</a:t>
            </a:r>
            <a:r>
              <a:rPr lang="cs-CZ" sz="2000" u="sng" dirty="0" err="1">
                <a:hlinkClick r:id="rId3"/>
              </a:rPr>
              <a:t>forum</a:t>
            </a:r>
            <a:r>
              <a:rPr lang="cs-CZ" sz="2000" u="sng" dirty="0">
                <a:hlinkClick r:id="rId3"/>
              </a:rPr>
              <a:t>-media.cz</a:t>
            </a:r>
            <a:r>
              <a:rPr lang="cs-CZ" sz="2000" dirty="0"/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>
                <a:hlinkClick r:id="rId4"/>
              </a:rPr>
              <a:t>www.</a:t>
            </a:r>
            <a:r>
              <a:rPr lang="cs-CZ" sz="2000" u="sng" dirty="0" err="1">
                <a:hlinkClick r:id="rId4"/>
              </a:rPr>
              <a:t>forum</a:t>
            </a:r>
            <a:r>
              <a:rPr lang="cs-CZ" sz="2000" u="sng" dirty="0">
                <a:hlinkClick r:id="rId4"/>
              </a:rPr>
              <a:t>-media.cz</a:t>
            </a:r>
            <a:r>
              <a:rPr lang="cs-CZ" sz="20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B8F6-5A27-48A3-A261-B19B74228E71}" type="slidenum">
              <a:rPr lang="cs-CZ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25603" name="Obrázek 7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15888"/>
            <a:ext cx="18018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30561" y="476672"/>
            <a:ext cx="8229600" cy="927100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Dozvuky GDPR ve školách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4178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cs-CZ" sz="2400" dirty="0"/>
          </a:p>
          <a:p>
            <a:pPr marL="0" indent="0">
              <a:buFont typeface="Arial" charset="0"/>
              <a:buNone/>
            </a:pPr>
            <a:endParaRPr lang="cs-CZ" sz="2400" dirty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63D76ED-4D0E-45CD-8949-5B058FBB5C8D}"/>
              </a:ext>
            </a:extLst>
          </p:cNvPr>
          <p:cNvSpPr/>
          <p:nvPr/>
        </p:nvSpPr>
        <p:spPr>
          <a:xfrm>
            <a:off x="471013" y="1460599"/>
            <a:ext cx="81891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Zavedení nových opatření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Revize stávajících smluv s dodavateli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Souhlasy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Nové směrnice (GDPR / IT / archivace a skartace)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Pověřenec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Záznamy o činnostech zpracování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A dopady do praxe?</a:t>
            </a:r>
          </a:p>
          <a:p>
            <a:endParaRPr lang="cs-CZ" sz="2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30561" y="476672"/>
            <a:ext cx="8229600" cy="927100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Bezpečnost osobních údajů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9C80182-F415-4C7A-936F-1B601F0119DA}"/>
              </a:ext>
            </a:extLst>
          </p:cNvPr>
          <p:cNvSpPr/>
          <p:nvPr/>
        </p:nvSpPr>
        <p:spPr>
          <a:xfrm>
            <a:off x="471013" y="1460599"/>
            <a:ext cx="8189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Soubor opatření a zásad bezpečného nakládání s informacemi a dokumenty ve fyzické a elektronické podobě</a:t>
            </a:r>
          </a:p>
          <a:p>
            <a:endParaRPr lang="cs-CZ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Opatření fyzické bezpečnosti – přístup do kabinetů, bezpečnost ICT zařízení</a:t>
            </a:r>
          </a:p>
          <a:p>
            <a:endParaRPr lang="cs-CZ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Opatření personální bezpečnosti – zásada „potřebuji znát“, zásada mlčenlivosti, ochrana ICT zařízení a </a:t>
            </a:r>
            <a:r>
              <a:rPr lang="cs-CZ" sz="2400" b="1" u="sng" dirty="0">
                <a:latin typeface="+mj-lt"/>
              </a:rPr>
              <a:t>klasifikovaných informací</a:t>
            </a:r>
            <a:r>
              <a:rPr lang="cs-CZ" sz="2400" dirty="0">
                <a:latin typeface="+mj-lt"/>
              </a:rPr>
              <a:t>, školení</a:t>
            </a:r>
          </a:p>
        </p:txBody>
      </p:sp>
    </p:spTree>
    <p:extLst>
      <p:ext uri="{BB962C8B-B14F-4D97-AF65-F5344CB8AC3E}">
        <p14:creationId xmlns:p14="http://schemas.microsoft.com/office/powerpoint/2010/main" val="35452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30561" y="476672"/>
            <a:ext cx="8229600" cy="927100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Bezpečnost osobních údajů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9C80182-F415-4C7A-936F-1B601F0119DA}"/>
              </a:ext>
            </a:extLst>
          </p:cNvPr>
          <p:cNvSpPr/>
          <p:nvPr/>
        </p:nvSpPr>
        <p:spPr>
          <a:xfrm>
            <a:off x="471013" y="1460599"/>
            <a:ext cx="8189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Organizační opatření: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„čistý stůl a čistá obrazovka“,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tisk a uchování dokumentů (IVP)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využívání e-mailu / internetu (úložiště)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Technická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politika hesel, přihlašování do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užívání mobilních zařízení a médií,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zálohování informací, šifrování, antivirová ochrana </a:t>
            </a:r>
          </a:p>
        </p:txBody>
      </p:sp>
    </p:spTree>
    <p:extLst>
      <p:ext uri="{BB962C8B-B14F-4D97-AF65-F5344CB8AC3E}">
        <p14:creationId xmlns:p14="http://schemas.microsoft.com/office/powerpoint/2010/main" val="297799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Zvláštní osobní údaje – IVP, inkluze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2276872"/>
            <a:ext cx="7632848" cy="396044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+mj-lt"/>
              </a:rPr>
              <a:t>Zdravotní stav - údaje o tělesném nebo dušením zdraví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o poskytnutí zdravotních služeb</a:t>
            </a:r>
          </a:p>
          <a:p>
            <a:r>
              <a:rPr lang="cs-CZ" sz="2400" dirty="0">
                <a:latin typeface="+mj-lt"/>
              </a:rPr>
              <a:t>Osobní údaje dětí</a:t>
            </a:r>
          </a:p>
          <a:p>
            <a:r>
              <a:rPr lang="cs-CZ" sz="2400" dirty="0">
                <a:latin typeface="+mj-lt"/>
              </a:rPr>
              <a:t>Při zpracování osobních údajů dětí je třeba dbát zvýšené opatrnosti, neboť se jedná o subjekty zvláštní kategorie citlivých údajů (zvýšená míra dohledu a zabezpečení)</a:t>
            </a:r>
          </a:p>
          <a:p>
            <a:r>
              <a:rPr lang="cs-CZ" sz="2400" dirty="0">
                <a:latin typeface="+mj-lt"/>
              </a:rPr>
              <a:t>IPV – zákon </a:t>
            </a:r>
          </a:p>
          <a:p>
            <a:r>
              <a:rPr lang="cs-CZ" sz="2400" dirty="0">
                <a:latin typeface="+mj-lt"/>
              </a:rPr>
              <a:t>OPL </a:t>
            </a:r>
            <a:r>
              <a:rPr lang="cs-CZ" sz="2400" dirty="0"/>
              <a:t>–</a:t>
            </a:r>
            <a:r>
              <a:rPr lang="cs-CZ" sz="2400" dirty="0">
                <a:latin typeface="+mj-lt"/>
              </a:rPr>
              <a:t> souhlas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55576" y="1340768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Zpracování citlivých osobních údajů podléhá </a:t>
            </a:r>
            <a:r>
              <a:rPr lang="cs-CZ" sz="2400" b="1" dirty="0">
                <a:latin typeface="+mj-lt"/>
              </a:rPr>
              <a:t>přísnějšímu režimu</a:t>
            </a:r>
            <a:r>
              <a:rPr lang="cs-CZ" sz="2400" dirty="0">
                <a:latin typeface="+mj-lt"/>
              </a:rPr>
              <a:t>, než je tomu u obecných údajů.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24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Zvláštní osobní údaje – „pohyb“ citlivých údajů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27584" y="1417638"/>
            <a:ext cx="7632848" cy="396044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+mj-lt"/>
              </a:rPr>
              <a:t>Údaje z pedagogicko-psychologické poradny</a:t>
            </a:r>
          </a:p>
          <a:p>
            <a:r>
              <a:rPr lang="cs-CZ" sz="2400" dirty="0">
                <a:latin typeface="+mj-lt"/>
              </a:rPr>
              <a:t>Kopie dokumentů</a:t>
            </a:r>
          </a:p>
          <a:p>
            <a:r>
              <a:rPr lang="cs-CZ" sz="2400" dirty="0">
                <a:latin typeface="+mj-lt"/>
              </a:rPr>
              <a:t>Práce z domova / na vlastním zařízení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Citlivé údaje</a:t>
            </a:r>
          </a:p>
          <a:p>
            <a:pPr lvl="1"/>
            <a:r>
              <a:rPr lang="cs-CZ" sz="2400" dirty="0">
                <a:latin typeface="+mj-lt"/>
              </a:rPr>
              <a:t>Časový rozsah, ve kterém má být dítě individuálně vzděláváno</a:t>
            </a:r>
          </a:p>
          <a:p>
            <a:pPr lvl="1"/>
            <a:r>
              <a:rPr lang="cs-CZ" sz="2400" dirty="0">
                <a:latin typeface="+mj-lt"/>
              </a:rPr>
              <a:t>Důvody pro individuální vzdělávání </a:t>
            </a:r>
          </a:p>
          <a:p>
            <a:pPr lvl="1"/>
            <a:r>
              <a:rPr lang="cs-CZ" sz="2400" dirty="0">
                <a:latin typeface="+mj-lt"/>
              </a:rPr>
              <a:t>údaje jsou pouze pro vnitřní využití, zabezpečené uložení podle vnitřní směrnice  </a:t>
            </a: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62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Zvláštní osobní údaje – přítomnost OPL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1340768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Nezbytnost souhlasu dle MŠMT (lhůta 5 let)</a:t>
            </a:r>
          </a:p>
          <a:p>
            <a:endParaRPr lang="cs-CZ" dirty="0">
              <a:latin typeface="+mj-lt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FD5128D-31D7-4D6E-B407-A7BE1B699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36556"/>
              </p:ext>
            </p:extLst>
          </p:nvPr>
        </p:nvGraphicFramePr>
        <p:xfrm>
          <a:off x="755576" y="1844824"/>
          <a:ext cx="7632848" cy="4471685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138714442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30307598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6497655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290433779"/>
                    </a:ext>
                  </a:extLst>
                </a:gridCol>
              </a:tblGrid>
              <a:tr h="2976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Orientační testování nezletilého žáka na přítomnost OPL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903966"/>
                  </a:ext>
                </a:extLst>
              </a:tr>
              <a:tr h="286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Jméno a příjmení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§ 28 ŠZ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Bezpečnostní opatření - v listinné podobě, případně elektronicky s certifikovaným podpisem žadatele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Důvěrnost - údaje poskytovány jen omezenému okruhu pracovníků školy podle vnitřních směrnic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53177"/>
                  </a:ext>
                </a:extLst>
              </a:tr>
              <a:tr h="29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Datum narození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323739"/>
                  </a:ext>
                </a:extLst>
              </a:tr>
              <a:tr h="29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Třída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530706"/>
                  </a:ext>
                </a:extLst>
              </a:tr>
              <a:tr h="14884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Údaje o způsobu testování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nutný souhlas za účelem provedení orientačního testování přítomnosti návykových látek v lidském organismu v průběhu školního roku, existuje-li důvodné podezření z požití návykové látky a možného ohrožení jeho zdraví žáka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26599"/>
                  </a:ext>
                </a:extLst>
              </a:tr>
              <a:tr h="165218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Údaje o výsledku testování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8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95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30561" y="476672"/>
            <a:ext cx="8229600" cy="927100"/>
          </a:xfrm>
        </p:spPr>
        <p:txBody>
          <a:bodyPr/>
          <a:lstStyle/>
          <a:p>
            <a:pPr algn="l"/>
            <a:r>
              <a:rPr lang="cs-CZ" sz="2800" dirty="0">
                <a:solidFill>
                  <a:schemeClr val="tx2"/>
                </a:solidFill>
              </a:rPr>
              <a:t>Bezpečnost osobních údajů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4493-A4C4-41C3-B714-427BF9D5110D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9C80182-F415-4C7A-936F-1B601F0119DA}"/>
              </a:ext>
            </a:extLst>
          </p:cNvPr>
          <p:cNvSpPr/>
          <p:nvPr/>
        </p:nvSpPr>
        <p:spPr>
          <a:xfrm>
            <a:off x="471013" y="1460599"/>
            <a:ext cx="8189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Organizační opatření: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„čistý stůl a čistá obrazovka“,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tisk a uchování dokumentů (IVP)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využívání e-mailu / internetu (úložiště)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Technická opatření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politika hesel, přihlašování do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užívání mobilních zařízení a médií,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zálohování informací, šifrování, antivirová ochrana </a:t>
            </a:r>
          </a:p>
        </p:txBody>
      </p:sp>
    </p:spTree>
    <p:extLst>
      <p:ext uri="{BB962C8B-B14F-4D97-AF65-F5344CB8AC3E}">
        <p14:creationId xmlns:p14="http://schemas.microsoft.com/office/powerpoint/2010/main" val="95064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  <a:latin typeface="Arial" charset="0"/>
              </a:rPr>
              <a:t>Posouzení vlivu na ochranu osobních údajů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9176" y="1417638"/>
            <a:ext cx="8229600" cy="453164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„Data </a:t>
            </a:r>
            <a:r>
              <a:rPr lang="cs-CZ" sz="2400" dirty="0" err="1"/>
              <a:t>Protection</a:t>
            </a:r>
            <a:r>
              <a:rPr lang="cs-CZ" sz="2400" dirty="0"/>
              <a:t> </a:t>
            </a:r>
            <a:r>
              <a:rPr lang="cs-CZ" sz="2400" dirty="0" err="1"/>
              <a:t>Impact</a:t>
            </a:r>
            <a:r>
              <a:rPr lang="cs-CZ" sz="2400" dirty="0"/>
              <a:t> </a:t>
            </a:r>
            <a:r>
              <a:rPr lang="cs-CZ" sz="2400" dirty="0" err="1"/>
              <a:t>Assessment</a:t>
            </a:r>
            <a:r>
              <a:rPr lang="cs-CZ" sz="2400" dirty="0"/>
              <a:t>“</a:t>
            </a:r>
          </a:p>
          <a:p>
            <a:pPr algn="just"/>
            <a:r>
              <a:rPr lang="cs-CZ" sz="2400" dirty="0"/>
              <a:t>Pokud je pravděpodobné, že určitý druh zpracování bude mít za následek vysoké riziko pro práva a svobody fyzických osob</a:t>
            </a:r>
          </a:p>
          <a:p>
            <a:pPr algn="just"/>
            <a:r>
              <a:rPr lang="cs-CZ" sz="2400" dirty="0"/>
              <a:t>Povinnost provést před zahájením zpracování</a:t>
            </a:r>
          </a:p>
          <a:p>
            <a:pPr algn="just"/>
            <a:r>
              <a:rPr lang="cs-CZ" sz="2400" dirty="0"/>
              <a:t>Správce si vyžádá </a:t>
            </a:r>
            <a:r>
              <a:rPr lang="cs-CZ" sz="2400" b="1" dirty="0"/>
              <a:t>posudek pověřence pro ochranu osobních údajů</a:t>
            </a:r>
          </a:p>
          <a:p>
            <a:pPr algn="just"/>
            <a:r>
              <a:rPr lang="cs-CZ" sz="2400" dirty="0"/>
              <a:t>Možnost „předchozí konzultace“ s ÚOOÚ</a:t>
            </a:r>
          </a:p>
          <a:p>
            <a:pPr algn="just"/>
            <a:r>
              <a:rPr lang="cs-CZ" sz="2400" dirty="0"/>
              <a:t>V případě nejistoty, zda je zpracování v souladu se zákonem a GDPR</a:t>
            </a:r>
          </a:p>
        </p:txBody>
      </p:sp>
    </p:spTree>
    <p:extLst>
      <p:ext uri="{BB962C8B-B14F-4D97-AF65-F5344CB8AC3E}">
        <p14:creationId xmlns:p14="http://schemas.microsoft.com/office/powerpoint/2010/main" val="1682673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869</Words>
  <Application>Microsoft Office PowerPoint</Application>
  <PresentationFormat>Předvádění na obrazovce (4:3)</PresentationFormat>
  <Paragraphs>169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Dozvuky GDPR ve školách Nejasnosti a nové poznatky  Mgr. Radomír Pivoda</vt:lpstr>
      <vt:lpstr>Dozvuky GDPR ve školách</vt:lpstr>
      <vt:lpstr>Bezpečnost osobních údajů</vt:lpstr>
      <vt:lpstr>Bezpečnost osobních údajů</vt:lpstr>
      <vt:lpstr>Zvláštní osobní údaje – IVP, inkluze</vt:lpstr>
      <vt:lpstr>Zvláštní osobní údaje – „pohyb“ citlivých údajů</vt:lpstr>
      <vt:lpstr>Zvláštní osobní údaje – přítomnost OPL</vt:lpstr>
      <vt:lpstr>Bezpečnost osobních údajů</vt:lpstr>
      <vt:lpstr>Posouzení vlivu na ochranu osobních údajů</vt:lpstr>
      <vt:lpstr>Nejčastější slabá místa</vt:lpstr>
      <vt:lpstr>Kontroly dodržování GDPR</vt:lpstr>
      <vt:lpstr>Kontroly dodržování GDPR</vt:lpstr>
      <vt:lpstr>Kontroly dodržování GDPR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Nakladatelstvi Forum</dc:creator>
  <cp:lastModifiedBy>Radomír Pivoda</cp:lastModifiedBy>
  <cp:revision>29</cp:revision>
  <dcterms:created xsi:type="dcterms:W3CDTF">2011-12-05T11:44:11Z</dcterms:created>
  <dcterms:modified xsi:type="dcterms:W3CDTF">2018-11-06T11:06:28Z</dcterms:modified>
</cp:coreProperties>
</file>