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89" r:id="rId3"/>
    <p:sldId id="279" r:id="rId4"/>
    <p:sldId id="284" r:id="rId5"/>
    <p:sldId id="281" r:id="rId6"/>
    <p:sldId id="282" r:id="rId7"/>
    <p:sldId id="286" r:id="rId8"/>
    <p:sldId id="271" r:id="rId9"/>
    <p:sldId id="280" r:id="rId10"/>
    <p:sldId id="277" r:id="rId11"/>
    <p:sldId id="275" r:id="rId12"/>
    <p:sldId id="287" r:id="rId13"/>
    <p:sldId id="278" r:id="rId14"/>
    <p:sldId id="291" r:id="rId15"/>
    <p:sldId id="25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1CC624"/>
    <a:srgbClr val="238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249EF-DC35-4B43-A6BA-C54CE747D33B}" type="datetimeFigureOut">
              <a:rPr lang="cs-CZ"/>
              <a:pPr>
                <a:defRPr/>
              </a:pPr>
              <a:t>12. 11. 2018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54E1BA-3876-46DD-8117-DF67C65BC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2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C0F946-C896-4F9A-A2D5-BDCFEC50DA1C}" type="datetimeFigureOut">
              <a:rPr lang="cs-CZ"/>
              <a:pPr>
                <a:defRPr/>
              </a:pPr>
              <a:t>12. 11. 2018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B020CF-0020-45B5-B904-2CFE26880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283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E02E6F-D19D-4500-B740-447D60FBA7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91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BDE46-2E6F-4945-AA47-81E7E9F6B7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25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D2CD-5640-47C7-9BE3-5444DB0A3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54A-13A6-431A-959F-758ABACDA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E92-2F6D-4714-B389-5099512E5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C6E-634E-485A-B280-3B8C1F93F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D639-FC5D-4FEF-974D-67B32D3CF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7786-A3E1-4F5A-8717-06B353FAB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443F-2108-4698-A674-68E99B754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9B2-75CA-4144-B2DA-8A8F67163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E08-6ACB-48F2-9533-C370E1379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AAA8-D335-4E16-9F89-48BDC885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1B1-C7B2-4384-A20B-946E35479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4AE95-1582-40D7-8D48-32AD1DD39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forum-media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forum-media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33CC33"/>
                </a:solidFill>
              </a:rPr>
              <a:t>Nadaní žáci v naší škole</a:t>
            </a:r>
            <a:br>
              <a:rPr lang="cs-CZ" b="1" dirty="0" smtClean="0">
                <a:solidFill>
                  <a:srgbClr val="33CC33"/>
                </a:solidFill>
              </a:rPr>
            </a:br>
            <a:r>
              <a:rPr lang="cs-CZ" sz="4000" b="1" dirty="0" smtClean="0">
                <a:solidFill>
                  <a:srgbClr val="002060"/>
                </a:solidFill>
              </a:rPr>
              <a:t>PhDr. Eva Vondráková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Hotel Artemis Praha, 19.11.2018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50825" y="5949950"/>
            <a:ext cx="8497888" cy="7715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Nakladatelství FORUM s.r.o., divize školení a vzdělávání, </a:t>
            </a:r>
            <a:r>
              <a:rPr lang="cs-CZ" dirty="0" err="1" smtClean="0"/>
              <a:t>Střelničná</a:t>
            </a:r>
            <a:r>
              <a:rPr lang="cs-CZ" dirty="0" smtClean="0"/>
              <a:t> 1861/8a, Praha 8</a:t>
            </a:r>
          </a:p>
          <a:p>
            <a:pPr>
              <a:defRPr/>
            </a:pPr>
            <a:r>
              <a:rPr lang="cs-CZ" dirty="0" smtClean="0"/>
              <a:t>tel: +420 251 115 579, fax: +420 251 512 422, </a:t>
            </a:r>
            <a:r>
              <a:rPr lang="cs-CZ" u="sng" dirty="0" smtClean="0">
                <a:hlinkClick r:id="rId3"/>
              </a:rPr>
              <a:t>office@forum-media.cz</a:t>
            </a:r>
            <a:r>
              <a:rPr lang="cs-CZ" dirty="0" smtClean="0"/>
              <a:t>, </a:t>
            </a:r>
            <a:r>
              <a:rPr lang="cs-CZ" u="sng" dirty="0" smtClean="0">
                <a:hlinkClick r:id="rId4"/>
              </a:rPr>
              <a:t>www.forum-media.cz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45FCB-FD9F-4D77-8B84-6EB6B7FCBFE7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15365" name="Obrázek 9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88913"/>
            <a:ext cx="1801813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942" y="332656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rgbClr val="1CC624"/>
                </a:solidFill>
              </a:rPr>
              <a:t>Leo </a:t>
            </a:r>
            <a:r>
              <a:rPr lang="en-US" sz="3000" b="1" dirty="0" err="1">
                <a:solidFill>
                  <a:srgbClr val="1CC624"/>
                </a:solidFill>
              </a:rPr>
              <a:t>Pahkin</a:t>
            </a:r>
            <a:r>
              <a:rPr lang="en-US" sz="3000" b="1" dirty="0">
                <a:solidFill>
                  <a:srgbClr val="1CC624"/>
                </a:solidFill>
              </a:rPr>
              <a:t>, </a:t>
            </a:r>
            <a:r>
              <a:rPr lang="cs-CZ" sz="3000" dirty="0" smtClean="0">
                <a:solidFill>
                  <a:srgbClr val="1CC624"/>
                </a:solidFill>
              </a:rPr>
              <a:t>člen Národní rady pro vzdělávání, </a:t>
            </a:r>
            <a:r>
              <a:rPr lang="en-US" sz="3000" dirty="0" err="1" smtClean="0">
                <a:solidFill>
                  <a:srgbClr val="1CC624"/>
                </a:solidFill>
              </a:rPr>
              <a:t>Finsko</a:t>
            </a:r>
            <a:r>
              <a:rPr lang="cs-CZ" sz="3000" dirty="0">
                <a:solidFill>
                  <a:srgbClr val="1CC624"/>
                </a:solidFill>
              </a:rPr>
              <a:t/>
            </a:r>
            <a:br>
              <a:rPr lang="cs-CZ" sz="3000" dirty="0">
                <a:solidFill>
                  <a:srgbClr val="1CC624"/>
                </a:solidFill>
              </a:rPr>
            </a:br>
            <a:endParaRPr lang="cs-CZ" sz="3000" dirty="0">
              <a:solidFill>
                <a:srgbClr val="1CC62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942" y="1052736"/>
            <a:ext cx="8502116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cs-CZ" dirty="0"/>
          </a:p>
          <a:p>
            <a:r>
              <a:rPr lang="en-US" sz="11200" dirty="0">
                <a:solidFill>
                  <a:srgbClr val="002060"/>
                </a:solidFill>
                <a:latin typeface="+mj-lt"/>
              </a:rPr>
              <a:t>Je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třeba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podporovat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rozvoj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každého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jedince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– </a:t>
            </a:r>
            <a:endParaRPr lang="cs-CZ" sz="112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cs-CZ" sz="11200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od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handicapovaných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po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nadané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(</a:t>
            </a:r>
            <a:r>
              <a:rPr lang="en-US" sz="11200" dirty="0" err="1" smtClean="0">
                <a:solidFill>
                  <a:srgbClr val="002060"/>
                </a:solidFill>
                <a:latin typeface="+mj-lt"/>
              </a:rPr>
              <a:t>včetně</a:t>
            </a:r>
            <a:r>
              <a:rPr lang="cs-CZ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 smtClean="0">
                <a:solidFill>
                  <a:srgbClr val="002060"/>
                </a:solidFill>
                <a:latin typeface="+mj-lt"/>
              </a:rPr>
              <a:t>nadaných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).</a:t>
            </a:r>
            <a:endParaRPr lang="cs-CZ" sz="11200" dirty="0">
              <a:solidFill>
                <a:srgbClr val="002060"/>
              </a:solidFill>
              <a:latin typeface="+mj-lt"/>
            </a:endParaRPr>
          </a:p>
          <a:p>
            <a:r>
              <a:rPr lang="en-US" sz="11200" dirty="0" err="1" smtClean="0">
                <a:solidFill>
                  <a:srgbClr val="002060"/>
                </a:solidFill>
                <a:latin typeface="+mj-lt"/>
              </a:rPr>
              <a:t>Interpretace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že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je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třeba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pomáhat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jen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slabším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cs-CZ" sz="11200" dirty="0">
                <a:solidFill>
                  <a:srgbClr val="002060"/>
                </a:solidFill>
                <a:latin typeface="+mj-lt"/>
              </a:rPr>
              <a:t>                    </a:t>
            </a:r>
          </a:p>
          <a:p>
            <a:pPr marL="0" indent="0">
              <a:buNone/>
            </a:pPr>
            <a:r>
              <a:rPr lang="cs-CZ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cs-CZ" sz="11200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aby se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snížil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rozdíl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mezi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oběma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skupinami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, je </a:t>
            </a:r>
            <a:r>
              <a:rPr lang="en-US" sz="11200" dirty="0" err="1">
                <a:solidFill>
                  <a:srgbClr val="002060"/>
                </a:solidFill>
                <a:latin typeface="+mj-lt"/>
              </a:rPr>
              <a:t>mylná</a:t>
            </a:r>
            <a:r>
              <a:rPr lang="en-US" sz="11200" dirty="0">
                <a:solidFill>
                  <a:srgbClr val="002060"/>
                </a:solidFill>
                <a:latin typeface="+mj-lt"/>
              </a:rPr>
              <a:t>.</a:t>
            </a:r>
            <a:endParaRPr lang="cs-CZ" sz="112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cs-CZ" sz="11200" dirty="0"/>
          </a:p>
          <a:p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diskuze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rámci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tématické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sekce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moderované</a:t>
            </a:r>
            <a:r>
              <a:rPr lang="en-US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cs-CZ" sz="11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en-US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Leo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Pahkinem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19.10. </a:t>
            </a:r>
            <a:r>
              <a:rPr lang="en-US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osobního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rozhovoru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L.P. </a:t>
            </a:r>
            <a:endParaRPr lang="cs-CZ" sz="11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  <a:r>
              <a:rPr lang="en-US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autorky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(E.V.) 20.10.2012 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konferenci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cs-CZ" sz="11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1200" b="1" i="1" dirty="0" smtClean="0"/>
              <a:t>    </a:t>
            </a:r>
            <a:r>
              <a:rPr lang="cs-CZ" sz="11200" i="1" dirty="0" err="1" smtClean="0">
                <a:solidFill>
                  <a:srgbClr val="1CC624"/>
                </a:solidFill>
              </a:rPr>
              <a:t>Systemic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err="1">
                <a:solidFill>
                  <a:srgbClr val="1CC624"/>
                </a:solidFill>
              </a:rPr>
              <a:t>s</a:t>
            </a:r>
            <a:r>
              <a:rPr lang="cs-CZ" sz="11200" i="1" dirty="0" err="1" smtClean="0">
                <a:solidFill>
                  <a:srgbClr val="1CC624"/>
                </a:solidFill>
              </a:rPr>
              <a:t>trategies</a:t>
            </a:r>
            <a:r>
              <a:rPr lang="cs-CZ" sz="11200" i="1" dirty="0" smtClean="0">
                <a:solidFill>
                  <a:srgbClr val="1CC624"/>
                </a:solidFill>
              </a:rPr>
              <a:t> in </a:t>
            </a:r>
            <a:r>
              <a:rPr lang="cs-CZ" sz="11200" i="1" dirty="0" err="1" smtClean="0">
                <a:solidFill>
                  <a:srgbClr val="1CC624"/>
                </a:solidFill>
              </a:rPr>
              <a:t>teaching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err="1" smtClean="0">
                <a:solidFill>
                  <a:srgbClr val="1CC624"/>
                </a:solidFill>
              </a:rPr>
              <a:t>gifted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err="1" smtClean="0">
                <a:solidFill>
                  <a:srgbClr val="1CC624"/>
                </a:solidFill>
              </a:rPr>
              <a:t>students</a:t>
            </a:r>
            <a:r>
              <a:rPr lang="cs-CZ" sz="11200" i="1" dirty="0" smtClean="0">
                <a:solidFill>
                  <a:srgbClr val="1CC624"/>
                </a:solidFill>
              </a:rPr>
              <a:t> – </a:t>
            </a:r>
            <a:endParaRPr lang="cs-CZ" sz="11200" i="1" dirty="0" smtClean="0">
              <a:solidFill>
                <a:srgbClr val="1CC624"/>
              </a:solidFill>
            </a:endParaRPr>
          </a:p>
          <a:p>
            <a:pPr marL="0" indent="0">
              <a:buNone/>
            </a:pPr>
            <a:r>
              <a:rPr lang="cs-CZ" sz="11200" i="1" dirty="0" smtClean="0">
                <a:solidFill>
                  <a:srgbClr val="1CC624"/>
                </a:solidFill>
              </a:rPr>
              <a:t>    a </a:t>
            </a:r>
            <a:r>
              <a:rPr lang="cs-CZ" sz="11200" i="1" dirty="0" err="1" smtClean="0">
                <a:solidFill>
                  <a:srgbClr val="1CC624"/>
                </a:solidFill>
              </a:rPr>
              <a:t>way</a:t>
            </a:r>
            <a:r>
              <a:rPr lang="cs-CZ" sz="11200" i="1" dirty="0" smtClean="0">
                <a:solidFill>
                  <a:srgbClr val="1CC624"/>
                </a:solidFill>
              </a:rPr>
              <a:t> to </a:t>
            </a:r>
            <a:r>
              <a:rPr lang="cs-CZ" sz="11200" i="1" dirty="0" err="1" smtClean="0">
                <a:solidFill>
                  <a:srgbClr val="1CC624"/>
                </a:solidFill>
              </a:rPr>
              <a:t>the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err="1" smtClean="0">
                <a:solidFill>
                  <a:srgbClr val="1CC624"/>
                </a:solidFill>
              </a:rPr>
              <a:t>future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err="1" smtClean="0">
                <a:solidFill>
                  <a:srgbClr val="1CC624"/>
                </a:solidFill>
              </a:rPr>
              <a:t>of</a:t>
            </a:r>
            <a:r>
              <a:rPr lang="cs-CZ" sz="11200" i="1" dirty="0" smtClean="0">
                <a:solidFill>
                  <a:srgbClr val="1CC624"/>
                </a:solidFill>
              </a:rPr>
              <a:t> </a:t>
            </a:r>
            <a:r>
              <a:rPr lang="cs-CZ" sz="11200" i="1" dirty="0" err="1" smtClean="0">
                <a:solidFill>
                  <a:srgbClr val="1CC624"/>
                </a:solidFill>
              </a:rPr>
              <a:t>education</a:t>
            </a:r>
            <a:r>
              <a:rPr lang="cs-CZ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endParaRPr lang="cs-CZ" sz="112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cs-CZ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cs-CZ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19</a:t>
            </a:r>
            <a:r>
              <a:rPr lang="cs-CZ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.-20.10.2012 </a:t>
            </a:r>
            <a:r>
              <a:rPr lang="en-US" sz="1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</a:t>
            </a:r>
            <a:r>
              <a:rPr lang="en-US" sz="11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2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Varšavě</a:t>
            </a:r>
            <a:r>
              <a:rPr lang="en-US" sz="1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 sz="1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12800" dirty="0"/>
          </a:p>
        </p:txBody>
      </p:sp>
    </p:spTree>
    <p:extLst>
      <p:ext uri="{BB962C8B-B14F-4D97-AF65-F5344CB8AC3E}">
        <p14:creationId xmlns:p14="http://schemas.microsoft.com/office/powerpoint/2010/main" val="22529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573" y="116632"/>
            <a:ext cx="7886700" cy="623623"/>
          </a:xfrm>
        </p:spPr>
        <p:txBody>
          <a:bodyPr>
            <a:normAutofit/>
          </a:bodyPr>
          <a:lstStyle/>
          <a:p>
            <a:r>
              <a:rPr lang="cs-CZ" sz="3000" b="1" dirty="0">
                <a:solidFill>
                  <a:srgbClr val="33CC33"/>
                </a:solidFill>
              </a:rPr>
              <a:t>Péče o nadané, definice, legislativa,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727" y="740255"/>
            <a:ext cx="7886700" cy="3761581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Více než na formalitách záleží na dobré vůli: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1CC624"/>
                </a:solidFill>
              </a:rPr>
              <a:t>Když je zájem, finance se najdou </a:t>
            </a:r>
            <a:r>
              <a:rPr lang="cs-CZ" sz="2800" dirty="0" smtClean="0">
                <a:solidFill>
                  <a:srgbClr val="002060"/>
                </a:solidFill>
              </a:rPr>
              <a:t>(Joan Freemanová)</a:t>
            </a:r>
          </a:p>
          <a:p>
            <a:pPr marL="0" indent="0">
              <a:buNone/>
            </a:pPr>
            <a:endParaRPr lang="cs-CZ" sz="1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Jižní Korea má vedle školského zákona zvlášť zákon o vzdělávání nadaných.</a:t>
            </a:r>
          </a:p>
          <a:p>
            <a:pPr marL="0" indent="0">
              <a:buNone/>
            </a:pPr>
            <a:endParaRPr lang="cs-CZ" sz="1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Izrael nemá legislativu k nadaným, má ale fungující systém.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Na dotaz (na izraelském ministerstvu školství), jak je možné,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že je tedy péče o nadané financována, jsme dostali odpověď: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„</a:t>
            </a:r>
            <a:r>
              <a:rPr lang="cs-CZ" sz="2800" b="1" dirty="0" smtClean="0">
                <a:solidFill>
                  <a:srgbClr val="1CC624"/>
                </a:solidFill>
              </a:rPr>
              <a:t>Naše vláda ví, že je to důležité</a:t>
            </a:r>
            <a:r>
              <a:rPr lang="cs-CZ" sz="2800" dirty="0" smtClean="0">
                <a:solidFill>
                  <a:srgbClr val="002060"/>
                </a:solidFill>
              </a:rPr>
              <a:t>“.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2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26" y="332656"/>
            <a:ext cx="9128674" cy="1273496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>
                <a:solidFill>
                  <a:srgbClr val="C00000"/>
                </a:solidFill>
              </a:rPr>
              <a:t>Změna paradigmatu </a:t>
            </a:r>
            <a:r>
              <a:rPr lang="cs-CZ" sz="2700" dirty="0" smtClean="0">
                <a:solidFill>
                  <a:srgbClr val="C00000"/>
                </a:solidFill>
              </a:rPr>
              <a:t>v excelenci</a:t>
            </a:r>
            <a:r>
              <a:rPr lang="cs-CZ" sz="2700" dirty="0">
                <a:solidFill>
                  <a:srgbClr val="C00000"/>
                </a:solidFill>
              </a:rPr>
              <a:t>, inovaci, tvořivosti, </a:t>
            </a:r>
            <a:r>
              <a:rPr lang="cs-CZ" sz="2700" dirty="0" smtClean="0">
                <a:solidFill>
                  <a:srgbClr val="C00000"/>
                </a:solidFill>
              </a:rPr>
              <a:t>vzdělávání nadaných</a:t>
            </a:r>
            <a:r>
              <a:rPr lang="cs-CZ" sz="750" dirty="0">
                <a:solidFill>
                  <a:srgbClr val="C00000"/>
                </a:solidFill>
              </a:rPr>
              <a:t/>
            </a:r>
            <a:br>
              <a:rPr lang="cs-CZ" sz="750" dirty="0">
                <a:solidFill>
                  <a:srgbClr val="C00000"/>
                </a:solidFill>
              </a:rPr>
            </a:br>
            <a:r>
              <a:rPr lang="cs-CZ" sz="750" dirty="0">
                <a:solidFill>
                  <a:srgbClr val="C00000"/>
                </a:solidFill>
              </a:rPr>
              <a:t/>
            </a:r>
            <a:br>
              <a:rPr lang="cs-CZ" sz="750" dirty="0">
                <a:solidFill>
                  <a:srgbClr val="C00000"/>
                </a:solidFill>
              </a:rPr>
            </a:br>
            <a:r>
              <a:rPr lang="cs-CZ" sz="2700" dirty="0">
                <a:solidFill>
                  <a:srgbClr val="002060"/>
                </a:solidFill>
              </a:rPr>
              <a:t>Prof. </a:t>
            </a:r>
            <a:r>
              <a:rPr lang="cs-CZ" sz="2700" dirty="0" err="1">
                <a:solidFill>
                  <a:srgbClr val="002060"/>
                </a:solidFill>
              </a:rPr>
              <a:t>Taisir</a:t>
            </a:r>
            <a:r>
              <a:rPr lang="cs-CZ" sz="2700" dirty="0">
                <a:solidFill>
                  <a:srgbClr val="002060"/>
                </a:solidFill>
              </a:rPr>
              <a:t> </a:t>
            </a:r>
            <a:r>
              <a:rPr lang="cs-CZ" sz="2700" dirty="0" err="1">
                <a:solidFill>
                  <a:srgbClr val="002060"/>
                </a:solidFill>
              </a:rPr>
              <a:t>Subhi</a:t>
            </a:r>
            <a:r>
              <a:rPr lang="cs-CZ" sz="2700" dirty="0">
                <a:solidFill>
                  <a:srgbClr val="002060"/>
                </a:solidFill>
              </a:rPr>
              <a:t> </a:t>
            </a:r>
            <a:r>
              <a:rPr lang="cs-CZ" sz="2700" dirty="0" err="1">
                <a:solidFill>
                  <a:srgbClr val="002060"/>
                </a:solidFill>
              </a:rPr>
              <a:t>Yamin</a:t>
            </a:r>
            <a:r>
              <a:rPr lang="cs-CZ" sz="2700" dirty="0">
                <a:solidFill>
                  <a:srgbClr val="002060"/>
                </a:solidFill>
              </a:rPr>
              <a:t>, ICIE </a:t>
            </a:r>
            <a:r>
              <a:rPr lang="cs-CZ" sz="2200" dirty="0">
                <a:solidFill>
                  <a:srgbClr val="002060"/>
                </a:solidFill>
              </a:rPr>
              <a:t>(Mezinárodní centrum inovací ve vzdělávání</a:t>
            </a:r>
            <a:r>
              <a:rPr lang="cs-CZ" sz="2200" dirty="0" smtClean="0">
                <a:solidFill>
                  <a:srgbClr val="002060"/>
                </a:solidFill>
              </a:rPr>
              <a:t>)</a:t>
            </a:r>
            <a:r>
              <a:rPr lang="cs-CZ" sz="2200" dirty="0">
                <a:solidFill>
                  <a:srgbClr val="002060"/>
                </a:solidFill>
              </a:rPr>
              <a:t> 2017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975" dirty="0">
                <a:solidFill>
                  <a:srgbClr val="002060"/>
                </a:solidFill>
              </a:rPr>
              <a:t/>
            </a:r>
            <a:br>
              <a:rPr lang="cs-CZ" sz="975" dirty="0">
                <a:solidFill>
                  <a:srgbClr val="002060"/>
                </a:solidFill>
              </a:rPr>
            </a:br>
            <a:r>
              <a:rPr lang="cs-CZ" sz="975" dirty="0">
                <a:solidFill>
                  <a:srgbClr val="002060"/>
                </a:solidFill>
              </a:rPr>
              <a:t/>
            </a:r>
            <a:br>
              <a:rPr lang="cs-CZ" sz="975" dirty="0">
                <a:solidFill>
                  <a:srgbClr val="002060"/>
                </a:solidFill>
              </a:rPr>
            </a:br>
            <a:endParaRPr lang="cs-CZ" sz="27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8520" y="1412776"/>
            <a:ext cx="9036495" cy="426392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Změna </a:t>
            </a:r>
            <a:r>
              <a:rPr lang="cs-CZ" sz="2800" b="1" dirty="0" smtClean="0">
                <a:solidFill>
                  <a:schemeClr val="bg1">
                    <a:lumMod val="50000"/>
                  </a:schemeClr>
                </a:solidFill>
              </a:rPr>
              <a:t>paradigmatu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je důležitá radikální významná změna, která se stane, když obvyklý způsob myšlení a konání je nahrazen novým, zcela odlišným.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Např. ve fyzice jsme si dlouho mysleli, že atom je nejmenší možnou částicí. Nová technologie a výzkum ve fyzice ukázaly nesprávnost této teorie.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Podobně ve vzdělávání nadaných dochází ke změně paradigmatu a je tu zoufalá potřeba změny a otevření nových horizontů pro výzkum a praxi. Z rozsáhlého vědeckého přehledu vyplývá, že </a:t>
            </a:r>
            <a:r>
              <a:rPr lang="cs-CZ" sz="2800" b="1" dirty="0">
                <a:solidFill>
                  <a:schemeClr val="bg1">
                    <a:lumMod val="50000"/>
                  </a:schemeClr>
                </a:solidFill>
              </a:rPr>
              <a:t>mnohé aspekty vzdělávání nadaných jsou chybné či dokonce škodlivé a nemělo by se v nich pokračovat.</a:t>
            </a:r>
            <a:endParaRPr lang="cs-CZ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075084" cy="576064"/>
          </a:xfrm>
        </p:spPr>
        <p:txBody>
          <a:bodyPr>
            <a:noAutofit/>
          </a:bodyPr>
          <a:lstStyle/>
          <a:p>
            <a:pPr algn="l"/>
            <a:r>
              <a:rPr lang="cs-CZ" sz="3600" dirty="0">
                <a:solidFill>
                  <a:srgbClr val="C00000"/>
                </a:solidFill>
              </a:rPr>
              <a:t>Co ztrácíme, nepodporujeme-li nadané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651148" cy="55446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+mj-lt"/>
              </a:rPr>
              <a:t>„Mnoho nadaných a talentovaných dětí, jestliže se jim nedostává odpovídající podpory, upadá a nerozvíjí své nadání, </a:t>
            </a:r>
            <a:r>
              <a:rPr lang="cs-CZ" altLang="cs-CZ" sz="2800" dirty="0">
                <a:solidFill>
                  <a:srgbClr val="002060"/>
                </a:solidFill>
                <a:latin typeface="+mj-lt"/>
              </a:rPr>
              <a:t>které by je mohlo dovést k vědeckým objevům, umělecké tvorbě, umožnilo by jim stát se vůdčími osobnostmi nebo prostě jen šťastnými lidmi, s přiměřenou sebedůvěrou. </a:t>
            </a:r>
            <a:r>
              <a:rPr lang="cs-CZ" altLang="cs-CZ" sz="2800" b="1" dirty="0">
                <a:solidFill>
                  <a:srgbClr val="002060"/>
                </a:solidFill>
                <a:latin typeface="+mj-lt"/>
              </a:rPr>
              <a:t>Ignorováním talentů ztrácí i společnost.</a:t>
            </a:r>
            <a:r>
              <a:rPr lang="cs-CZ" altLang="cs-CZ" sz="2800" dirty="0">
                <a:solidFill>
                  <a:srgbClr val="002060"/>
                </a:solidFill>
                <a:latin typeface="+mj-lt"/>
              </a:rPr>
              <a:t> Ztrácí </a:t>
            </a:r>
            <a:r>
              <a:rPr lang="cs-CZ" altLang="cs-CZ" sz="2800" b="1" dirty="0">
                <a:solidFill>
                  <a:srgbClr val="C00000"/>
                </a:solidFill>
                <a:latin typeface="+mj-lt"/>
              </a:rPr>
              <a:t>tvořivé vůdčí osobnosti ve vědě, umění, politice </a:t>
            </a:r>
            <a:r>
              <a:rPr lang="cs-CZ" altLang="cs-CZ" sz="2800" dirty="0">
                <a:solidFill>
                  <a:srgbClr val="002060"/>
                </a:solidFill>
                <a:latin typeface="+mj-lt"/>
              </a:rPr>
              <a:t>a získává frustrované odpadlíky ze škol, společnosti, veřejného života a někdy i ze života vůbec.“ </a:t>
            </a:r>
          </a:p>
          <a:p>
            <a:pPr marL="0" indent="0" algn="just">
              <a:buNone/>
            </a:pPr>
            <a:endParaRPr lang="cs-CZ" altLang="cs-CZ" sz="1600" b="1" dirty="0">
              <a:solidFill>
                <a:srgbClr val="0070C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+mj-lt"/>
              </a:rPr>
              <a:t>Erika </a:t>
            </a:r>
            <a:r>
              <a:rPr lang="cs-CZ" altLang="cs-CZ" sz="2800" b="1" dirty="0" err="1">
                <a:solidFill>
                  <a:srgbClr val="002060"/>
                </a:solidFill>
                <a:latin typeface="+mj-lt"/>
              </a:rPr>
              <a:t>Landau</a:t>
            </a:r>
            <a:r>
              <a:rPr lang="cs-CZ" altLang="cs-CZ" sz="2800" dirty="0">
                <a:solidFill>
                  <a:srgbClr val="002060"/>
                </a:solidFill>
                <a:latin typeface="+mj-lt"/>
              </a:rPr>
              <a:t>, </a:t>
            </a:r>
            <a:endParaRPr lang="cs-CZ" altLang="cs-CZ" sz="2800" dirty="0" smtClean="0">
              <a:solidFill>
                <a:srgbClr val="00206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altLang="cs-CZ" sz="2800" dirty="0" smtClean="0">
                <a:solidFill>
                  <a:srgbClr val="002060"/>
                </a:solidFill>
                <a:latin typeface="+mj-lt"/>
              </a:rPr>
              <a:t>zakladatelka </a:t>
            </a:r>
            <a:r>
              <a:rPr lang="cs-CZ" altLang="cs-CZ" sz="2800" dirty="0">
                <a:solidFill>
                  <a:srgbClr val="002060"/>
                </a:solidFill>
                <a:latin typeface="+mj-lt"/>
              </a:rPr>
              <a:t>Institutu pro nadané a talentované děti, </a:t>
            </a:r>
            <a:endParaRPr lang="cs-CZ" altLang="cs-CZ" sz="2800" dirty="0" smtClean="0">
              <a:solidFill>
                <a:srgbClr val="002060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altLang="cs-CZ" sz="2800" dirty="0" smtClean="0">
                <a:solidFill>
                  <a:srgbClr val="002060"/>
                </a:solidFill>
                <a:latin typeface="+mj-lt"/>
              </a:rPr>
              <a:t>Tel </a:t>
            </a:r>
            <a:r>
              <a:rPr lang="cs-CZ" altLang="cs-CZ" sz="2800" dirty="0">
                <a:solidFill>
                  <a:srgbClr val="002060"/>
                </a:solidFill>
                <a:latin typeface="+mj-lt"/>
              </a:rPr>
              <a:t>Aviv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97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967" y="-1143000"/>
            <a:ext cx="8229600" cy="114300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8640"/>
            <a:ext cx="8208912" cy="6167710"/>
          </a:xfrm>
        </p:spPr>
        <p:txBody>
          <a:bodyPr/>
          <a:lstStyle/>
          <a:p>
            <a:r>
              <a:rPr lang="cs-CZ" dirty="0" smtClean="0">
                <a:solidFill>
                  <a:srgbClr val="33CC33"/>
                </a:solidFill>
              </a:rPr>
              <a:t>Potřebujeme tedy zlepšit informovanost a tím i postoj společnosti/školy k nadaným.</a:t>
            </a:r>
          </a:p>
          <a:p>
            <a:r>
              <a:rPr lang="cs-CZ" dirty="0" smtClean="0">
                <a:solidFill>
                  <a:srgbClr val="33CC33"/>
                </a:solidFill>
              </a:rPr>
              <a:t>Upravit výuku tak, aby odpovídala vzdělávacím, emocionálním a sociálním potřebám nadaných. Přiměřenou náročnost, tempo, témata a přátelskou atmosféru.</a:t>
            </a:r>
          </a:p>
          <a:p>
            <a:r>
              <a:rPr lang="cs-CZ" dirty="0" smtClean="0">
                <a:solidFill>
                  <a:srgbClr val="33CC33"/>
                </a:solidFill>
              </a:rPr>
              <a:t>Získávat informace ze solidních zdrojů (respektovat odbornost a etiku).</a:t>
            </a:r>
          </a:p>
          <a:p>
            <a:r>
              <a:rPr lang="cs-CZ" dirty="0" smtClean="0">
                <a:solidFill>
                  <a:srgbClr val="33CC33"/>
                </a:solidFill>
              </a:rPr>
              <a:t>Sledovat aktuální situaci a na mezinárodní úrovni spolupracovat s odborníky na zlepšování podmínek pro zdravý rozvoj osobnosti a realizaci potenciálu nadaných.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4C6E-634E-485A-B280-3B8C1F93F1E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7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435975" cy="428133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cs-CZ" dirty="0" smtClean="0"/>
              <a:t>Děkuji za pozornost!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 smtClean="0"/>
              <a:t>© 2018 </a:t>
            </a:r>
            <a:r>
              <a:rPr lang="cs-CZ" sz="2700" b="1" dirty="0" smtClean="0">
                <a:solidFill>
                  <a:srgbClr val="33CC33"/>
                </a:solidFill>
              </a:rPr>
              <a:t>PhDr. Eva Vondráková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700" dirty="0" smtClean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 smtClean="0"/>
              <a:t>Tuto konferenci pořádá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700" dirty="0" smtClean="0"/>
              <a:t>Nakladatelství FORUM s.r.o., divize školení a vzdělávání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Střelničná 1861/8a, Praha 8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tel: +420 251 115 576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fax: +420 251 512 422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 smtClean="0">
                <a:hlinkClick r:id="rId3"/>
              </a:rPr>
              <a:t>office@</a:t>
            </a:r>
            <a:r>
              <a:rPr lang="cs-CZ" sz="2000" u="sng" dirty="0" err="1" smtClean="0">
                <a:hlinkClick r:id="rId3"/>
              </a:rPr>
              <a:t>forum</a:t>
            </a:r>
            <a:r>
              <a:rPr lang="cs-CZ" sz="2000" u="sng" dirty="0" smtClean="0">
                <a:hlinkClick r:id="rId3"/>
              </a:rPr>
              <a:t>-media.cz</a:t>
            </a:r>
            <a:r>
              <a:rPr lang="cs-CZ" sz="2000" dirty="0" smtClean="0"/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u="sng" dirty="0" smtClean="0">
                <a:hlinkClick r:id="rId4"/>
              </a:rPr>
              <a:t>www.</a:t>
            </a:r>
            <a:r>
              <a:rPr lang="cs-CZ" sz="2000" u="sng" dirty="0" err="1" smtClean="0">
                <a:hlinkClick r:id="rId4"/>
              </a:rPr>
              <a:t>forum</a:t>
            </a:r>
            <a:r>
              <a:rPr lang="cs-CZ" sz="2000" u="sng" dirty="0" smtClean="0">
                <a:hlinkClick r:id="rId4"/>
              </a:rPr>
              <a:t>-media.cz</a:t>
            </a:r>
            <a:r>
              <a:rPr lang="cs-CZ" sz="2000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B8F6-5A27-48A3-A261-B19B74228E71}" type="slidenum">
              <a:rPr lang="cs-CZ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25603" name="Obrázek 7" descr="forum logo 2010_275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115888"/>
            <a:ext cx="1801812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797552" cy="720080"/>
          </a:xfrm>
        </p:spPr>
        <p:txBody>
          <a:bodyPr/>
          <a:lstStyle/>
          <a:p>
            <a:r>
              <a:rPr lang="cs-CZ" sz="3600" dirty="0" smtClean="0">
                <a:solidFill>
                  <a:srgbClr val="33CC33"/>
                </a:solidFill>
              </a:rPr>
              <a:t/>
            </a:r>
            <a:br>
              <a:rPr lang="cs-CZ" sz="3600" dirty="0" smtClean="0">
                <a:solidFill>
                  <a:srgbClr val="33CC33"/>
                </a:solidFill>
              </a:rPr>
            </a:br>
            <a:r>
              <a:rPr lang="cs-CZ" sz="3600" dirty="0" smtClean="0">
                <a:solidFill>
                  <a:srgbClr val="33CC33"/>
                </a:solidFill>
              </a:rPr>
              <a:t>Co potřebuje vědět škola o nadaných</a:t>
            </a:r>
            <a:br>
              <a:rPr lang="cs-CZ" sz="3600" dirty="0" smtClean="0">
                <a:solidFill>
                  <a:srgbClr val="33CC33"/>
                </a:solidFill>
              </a:rPr>
            </a:br>
            <a:endParaRPr lang="cs-CZ" sz="4000" dirty="0">
              <a:solidFill>
                <a:srgbClr val="33CC3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6792" y="1698832"/>
            <a:ext cx="7530008" cy="4908787"/>
          </a:xfrm>
        </p:spPr>
        <p:txBody>
          <a:bodyPr/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Vzdělávací, emocionální a sociální potřeby nadaných v souvislostech.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SENG - nadané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děti stále jako ohrožený druh.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HELP – mezinárodní spolupráce praktiků.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STEM - radost z poznávání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Zajímavosti z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 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mezinárodních konferencí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    o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nadaných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ICIE, WCGTC, </a:t>
            </a:r>
            <a:r>
              <a:rPr lang="cs-CZ" sz="2800" dirty="0" err="1" smtClean="0">
                <a:solidFill>
                  <a:schemeClr val="bg1">
                    <a:lumMod val="50000"/>
                  </a:schemeClr>
                </a:solidFill>
              </a:rPr>
              <a:t>MiB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 aj.). 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Zkušenosti s inkluzí nadaných v zahraničí.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PARADIGMA – potřeba/nutnost změny. 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4C6E-634E-485A-B280-3B8C1F93F1E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9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2412" y="-515722"/>
            <a:ext cx="8568952" cy="1724745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rgbClr val="002060"/>
                </a:solidFill>
              </a:rPr>
              <a:t/>
            </a:r>
            <a:br>
              <a:rPr lang="cs-CZ" sz="2800" dirty="0" smtClean="0">
                <a:solidFill>
                  <a:srgbClr val="002060"/>
                </a:solidFill>
              </a:rPr>
            </a:br>
            <a:endParaRPr lang="cs-CZ" sz="1800" dirty="0">
              <a:solidFill>
                <a:srgbClr val="002060"/>
              </a:solidFill>
            </a:endParaRPr>
          </a:p>
        </p:txBody>
      </p:sp>
      <p:pic>
        <p:nvPicPr>
          <p:cNvPr id="7" name="Zástupný symbol pro obsah 6" descr="dva vědci při pokusu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37801"/>
            <a:ext cx="2545854" cy="3394472"/>
          </a:xfrm>
        </p:spPr>
      </p:pic>
      <p:pic>
        <p:nvPicPr>
          <p:cNvPr id="8" name="Zástupný symbol pro obsah 7" descr="magne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84277" y="1416065"/>
            <a:ext cx="2545854" cy="3394472"/>
          </a:xfrm>
        </p:spPr>
      </p:pic>
      <p:sp>
        <p:nvSpPr>
          <p:cNvPr id="3" name="TextovéPole 2"/>
          <p:cNvSpPr txBox="1"/>
          <p:nvPr/>
        </p:nvSpPr>
        <p:spPr>
          <a:xfrm>
            <a:off x="498196" y="4810537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Nadšení malí vědci v bývalé třídě Sovičky v MŠ Rozmarýnek Praha 13 a jejich vědecká příprava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na úspěšné umístění v mezinárodní soutěži Mise X, určené školákům od 8 let výše.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98196" y="52806"/>
            <a:ext cx="88915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33CC33"/>
                </a:solidFill>
              </a:rPr>
              <a:t>Jak prožívají své vzdělávání a výuku nadané děti?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Jaké jsou „oblíbené omyly“ používaných postupů 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a postojů k nadaným?</a:t>
            </a:r>
            <a:endParaRPr lang="cs-CZ" sz="28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8001" y="332656"/>
            <a:ext cx="8799490" cy="2489027"/>
          </a:xfrm>
        </p:spPr>
        <p:txBody>
          <a:bodyPr>
            <a:normAutofit fontScale="90000"/>
          </a:bodyPr>
          <a:lstStyle/>
          <a:p>
            <a:pPr algn="l"/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700" b="1" dirty="0" err="1">
                <a:solidFill>
                  <a:srgbClr val="002060"/>
                </a:solidFill>
              </a:rPr>
              <a:t>Bloomova</a:t>
            </a:r>
            <a:r>
              <a:rPr lang="cs-CZ" sz="2700" b="1" dirty="0">
                <a:solidFill>
                  <a:srgbClr val="002060"/>
                </a:solidFill>
              </a:rPr>
              <a:t> taxonomie:</a:t>
            </a:r>
            <a:br>
              <a:rPr lang="cs-CZ" sz="2700" b="1" dirty="0">
                <a:solidFill>
                  <a:srgbClr val="002060"/>
                </a:solidFill>
              </a:rPr>
            </a:br>
            <a:r>
              <a:rPr lang="cs-CZ" sz="2700" dirty="0"/>
              <a:t>6. </a:t>
            </a:r>
            <a:r>
              <a:rPr lang="cs-CZ" sz="2700" b="1" dirty="0">
                <a:solidFill>
                  <a:srgbClr val="C00000"/>
                </a:solidFill>
              </a:rPr>
              <a:t>hodnocení</a:t>
            </a:r>
            <a:r>
              <a:rPr lang="cs-CZ" sz="2700" b="1" dirty="0"/>
              <a:t> </a:t>
            </a:r>
            <a:r>
              <a:rPr lang="cs-CZ" sz="2700" dirty="0">
                <a:solidFill>
                  <a:schemeClr val="bg1">
                    <a:lumMod val="50000"/>
                  </a:schemeClr>
                </a:solidFill>
              </a:rPr>
              <a:t>– umím to zhodnotit a případně změnit k lepšímu </a:t>
            </a:r>
            <a:br>
              <a:rPr lang="cs-CZ" sz="2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700" dirty="0"/>
              <a:t>5. </a:t>
            </a:r>
            <a:r>
              <a:rPr lang="cs-CZ" sz="2700" b="1" dirty="0">
                <a:solidFill>
                  <a:srgbClr val="C00000"/>
                </a:solidFill>
              </a:rPr>
              <a:t>syntéza</a:t>
            </a:r>
            <a:r>
              <a:rPr lang="cs-CZ" sz="2700" dirty="0"/>
              <a:t> </a:t>
            </a:r>
            <a:r>
              <a:rPr lang="cs-CZ" sz="2700" dirty="0">
                <a:solidFill>
                  <a:schemeClr val="bg1">
                    <a:lumMod val="50000"/>
                  </a:schemeClr>
                </a:solidFill>
              </a:rPr>
              <a:t>– chápu souvislosti, umím to zase složit - /po zhodnocení vylepšit</a:t>
            </a:r>
            <a:br>
              <a:rPr lang="cs-CZ" sz="2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700" dirty="0"/>
              <a:t>4. </a:t>
            </a:r>
            <a:r>
              <a:rPr lang="cs-CZ" sz="2700" b="1" dirty="0">
                <a:solidFill>
                  <a:srgbClr val="C00000"/>
                </a:solidFill>
              </a:rPr>
              <a:t>analýza</a:t>
            </a:r>
            <a:r>
              <a:rPr lang="cs-CZ" sz="2700" dirty="0">
                <a:solidFill>
                  <a:srgbClr val="C00000"/>
                </a:solidFill>
              </a:rPr>
              <a:t> </a:t>
            </a:r>
            <a:r>
              <a:rPr lang="cs-CZ" sz="2700" dirty="0">
                <a:solidFill>
                  <a:schemeClr val="bg1">
                    <a:lumMod val="50000"/>
                  </a:schemeClr>
                </a:solidFill>
              </a:rPr>
              <a:t>– vím, z čeho se to skládá, umím to rozebrat, rozumím tomu</a:t>
            </a:r>
            <a:br>
              <a:rPr lang="cs-CZ" sz="2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700" dirty="0"/>
              <a:t>-----------------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3. </a:t>
            </a:r>
            <a:r>
              <a:rPr lang="cs-CZ" sz="2700" b="1" dirty="0">
                <a:solidFill>
                  <a:srgbClr val="002060"/>
                </a:solidFill>
              </a:rPr>
              <a:t>aplikace</a:t>
            </a:r>
            <a:r>
              <a:rPr lang="cs-CZ" sz="2700" dirty="0"/>
              <a:t> – </a:t>
            </a:r>
            <a:r>
              <a:rPr lang="cs-CZ" sz="2700" dirty="0">
                <a:solidFill>
                  <a:schemeClr val="bg1">
                    <a:lumMod val="50000"/>
                  </a:schemeClr>
                </a:solidFill>
              </a:rPr>
              <a:t>vím, jak se to používá</a:t>
            </a:r>
            <a:br>
              <a:rPr lang="cs-CZ" sz="27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2700" dirty="0"/>
              <a:t>2. </a:t>
            </a:r>
            <a:r>
              <a:rPr lang="cs-CZ" sz="2700" b="1" dirty="0">
                <a:solidFill>
                  <a:srgbClr val="002060"/>
                </a:solidFill>
              </a:rPr>
              <a:t>porozumění</a:t>
            </a:r>
            <a:r>
              <a:rPr lang="cs-CZ" sz="2700" dirty="0"/>
              <a:t>/pochopení </a:t>
            </a:r>
            <a:r>
              <a:rPr lang="cs-CZ" sz="2700" dirty="0">
                <a:solidFill>
                  <a:schemeClr val="bg1">
                    <a:lumMod val="50000"/>
                  </a:schemeClr>
                </a:solidFill>
              </a:rPr>
              <a:t>– vím, k čemu se to používá</a:t>
            </a: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/>
              <a:t>1. </a:t>
            </a:r>
            <a:r>
              <a:rPr lang="cs-CZ" sz="2700" b="1" dirty="0">
                <a:solidFill>
                  <a:srgbClr val="002060"/>
                </a:solidFill>
              </a:rPr>
              <a:t>znalost</a:t>
            </a:r>
            <a:r>
              <a:rPr lang="cs-CZ" sz="2700" dirty="0"/>
              <a:t>/zapamatování </a:t>
            </a:r>
            <a:r>
              <a:rPr lang="cs-CZ" sz="2700" dirty="0">
                <a:solidFill>
                  <a:schemeClr val="bg1">
                    <a:lumMod val="50000"/>
                  </a:schemeClr>
                </a:solidFill>
              </a:rPr>
              <a:t>– vím, co to je, umím to pojmenovat </a:t>
            </a:r>
            <a:endParaRPr lang="cs-CZ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" y="3861048"/>
            <a:ext cx="9117491" cy="260926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Nadané děti mají potřebu porozumět </a:t>
            </a:r>
            <a:r>
              <a:rPr lang="cs-CZ" b="1" dirty="0" smtClean="0">
                <a:solidFill>
                  <a:srgbClr val="C00000"/>
                </a:solidFill>
              </a:rPr>
              <a:t>podstatě věcí</a:t>
            </a:r>
            <a:r>
              <a:rPr lang="cs-CZ" b="1" dirty="0">
                <a:solidFill>
                  <a:srgbClr val="C00000"/>
                </a:solidFill>
              </a:rPr>
              <a:t>.</a:t>
            </a:r>
          </a:p>
          <a:p>
            <a:r>
              <a:rPr lang="cs-CZ" b="1" dirty="0">
                <a:solidFill>
                  <a:srgbClr val="002060"/>
                </a:solidFill>
              </a:rPr>
              <a:t>Běžná školní výuka to většinou nenabízí.</a:t>
            </a:r>
          </a:p>
          <a:p>
            <a:r>
              <a:rPr lang="cs-CZ" sz="2800" dirty="0"/>
              <a:t>Ke kurzům CTY:  absolventka kurzů, studentka Keplerova G:</a:t>
            </a:r>
          </a:p>
          <a:p>
            <a:r>
              <a:rPr lang="cs-CZ" sz="2800" dirty="0"/>
              <a:t>Pochopila jsem nejen </a:t>
            </a:r>
            <a:r>
              <a:rPr lang="cs-CZ" sz="2800" b="1" dirty="0">
                <a:solidFill>
                  <a:srgbClr val="C00000"/>
                </a:solidFill>
              </a:rPr>
              <a:t>jak </a:t>
            </a:r>
            <a:r>
              <a:rPr lang="cs-CZ" sz="2800" dirty="0">
                <a:solidFill>
                  <a:srgbClr val="C00000"/>
                </a:solidFill>
              </a:rPr>
              <a:t>věci fungují</a:t>
            </a:r>
            <a:r>
              <a:rPr lang="cs-CZ" sz="2800" dirty="0"/>
              <a:t>,</a:t>
            </a:r>
          </a:p>
          <a:p>
            <a:r>
              <a:rPr lang="cs-CZ" sz="2800" dirty="0"/>
              <a:t>ale i </a:t>
            </a:r>
            <a:r>
              <a:rPr lang="cs-CZ" sz="2800" b="1" dirty="0">
                <a:solidFill>
                  <a:srgbClr val="C00000"/>
                </a:solidFill>
              </a:rPr>
              <a:t>proč </a:t>
            </a:r>
            <a:r>
              <a:rPr lang="cs-CZ" sz="2800" dirty="0">
                <a:solidFill>
                  <a:srgbClr val="C00000"/>
                </a:solidFill>
              </a:rPr>
              <a:t>tomu </a:t>
            </a:r>
            <a:r>
              <a:rPr lang="cs-CZ" sz="2800" dirty="0">
                <a:solidFill>
                  <a:srgbClr val="C00000"/>
                </a:solidFill>
              </a:rPr>
              <a:t>t</a:t>
            </a:r>
            <a:r>
              <a:rPr lang="cs-CZ" sz="2800" dirty="0">
                <a:solidFill>
                  <a:srgbClr val="C00000"/>
                </a:solidFill>
              </a:rPr>
              <a:t>ak je.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006" y="980728"/>
            <a:ext cx="8855968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</a:rPr>
              <a:t>Úrovně nadání</a:t>
            </a:r>
            <a:br>
              <a:rPr lang="cs-CZ" sz="4000" b="1" dirty="0">
                <a:solidFill>
                  <a:srgbClr val="0070C0"/>
                </a:solidFill>
              </a:rPr>
            </a:br>
            <a:r>
              <a:rPr lang="cs-CZ" sz="3100" dirty="0" err="1">
                <a:solidFill>
                  <a:schemeClr val="bg1">
                    <a:lumMod val="50000"/>
                  </a:schemeClr>
                </a:solidFill>
              </a:rPr>
              <a:t>Miraca</a:t>
            </a:r>
            <a:r>
              <a:rPr lang="cs-CZ" sz="3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3100" dirty="0" err="1">
                <a:solidFill>
                  <a:schemeClr val="bg1">
                    <a:lumMod val="50000"/>
                  </a:schemeClr>
                </a:solidFill>
              </a:rPr>
              <a:t>U.M.Gross</a:t>
            </a:r>
            <a:r>
              <a:rPr lang="cs-CZ" sz="31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cs-CZ" sz="3100" dirty="0"/>
              <a:t>Charakteristiky </a:t>
            </a:r>
            <a:r>
              <a:rPr lang="cs-CZ" sz="3100" dirty="0" smtClean="0"/>
              <a:t>nadaných,</a:t>
            </a:r>
            <a:br>
              <a:rPr lang="cs-CZ" sz="3100" dirty="0" smtClean="0"/>
            </a:br>
            <a:r>
              <a:rPr lang="cs-CZ" sz="2700" dirty="0" smtClean="0">
                <a:solidFill>
                  <a:schemeClr val="bg1">
                    <a:lumMod val="50000"/>
                  </a:schemeClr>
                </a:solidFill>
              </a:rPr>
              <a:t>in: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100" b="1" dirty="0" err="1" smtClean="0">
                <a:solidFill>
                  <a:srgbClr val="33CC33"/>
                </a:solidFill>
              </a:rPr>
              <a:t>Applied</a:t>
            </a:r>
            <a:r>
              <a:rPr lang="cs-CZ" sz="3100" b="1" dirty="0" smtClean="0">
                <a:solidFill>
                  <a:srgbClr val="33CC33"/>
                </a:solidFill>
              </a:rPr>
              <a:t> </a:t>
            </a:r>
            <a:r>
              <a:rPr lang="cs-CZ" sz="3100" b="1" dirty="0" err="1">
                <a:solidFill>
                  <a:srgbClr val="33CC33"/>
                </a:solidFill>
              </a:rPr>
              <a:t>Practice</a:t>
            </a:r>
            <a:r>
              <a:rPr lang="cs-CZ" sz="3100" b="1" dirty="0">
                <a:solidFill>
                  <a:srgbClr val="33CC33"/>
                </a:solidFill>
              </a:rPr>
              <a:t> </a:t>
            </a:r>
            <a:r>
              <a:rPr lang="cs-CZ" sz="3100" b="1" dirty="0" err="1">
                <a:solidFill>
                  <a:srgbClr val="33CC33"/>
                </a:solidFill>
              </a:rPr>
              <a:t>for</a:t>
            </a:r>
            <a:r>
              <a:rPr lang="cs-CZ" sz="3100" b="1" dirty="0">
                <a:solidFill>
                  <a:srgbClr val="33CC33"/>
                </a:solidFill>
              </a:rPr>
              <a:t> </a:t>
            </a:r>
            <a:r>
              <a:rPr lang="cs-CZ" sz="3100" b="1" dirty="0" err="1">
                <a:solidFill>
                  <a:srgbClr val="33CC33"/>
                </a:solidFill>
              </a:rPr>
              <a:t>Educators</a:t>
            </a:r>
            <a:r>
              <a:rPr lang="cs-CZ" sz="3100" b="1" dirty="0">
                <a:solidFill>
                  <a:srgbClr val="33CC33"/>
                </a:solidFill>
              </a:rPr>
              <a:t> </a:t>
            </a:r>
            <a:r>
              <a:rPr lang="cs-CZ" sz="3100" b="1" dirty="0" err="1">
                <a:solidFill>
                  <a:srgbClr val="33CC33"/>
                </a:solidFill>
              </a:rPr>
              <a:t>of</a:t>
            </a:r>
            <a:r>
              <a:rPr lang="cs-CZ" sz="3100" b="1" dirty="0">
                <a:solidFill>
                  <a:srgbClr val="33CC33"/>
                </a:solidFill>
              </a:rPr>
              <a:t> </a:t>
            </a:r>
            <a:r>
              <a:rPr lang="cs-CZ" sz="3100" b="1" dirty="0" err="1">
                <a:solidFill>
                  <a:srgbClr val="33CC33"/>
                </a:solidFill>
              </a:rPr>
              <a:t>Gifted</a:t>
            </a:r>
            <a:r>
              <a:rPr lang="cs-CZ" sz="3100" b="1" dirty="0">
                <a:solidFill>
                  <a:srgbClr val="33CC33"/>
                </a:solidFill>
              </a:rPr>
              <a:t> and </a:t>
            </a:r>
            <a:r>
              <a:rPr lang="cs-CZ" sz="3100" b="1" dirty="0" err="1">
                <a:solidFill>
                  <a:srgbClr val="33CC33"/>
                </a:solidFill>
              </a:rPr>
              <a:t>Able</a:t>
            </a:r>
            <a:r>
              <a:rPr lang="cs-CZ" sz="3100" b="1" dirty="0">
                <a:solidFill>
                  <a:srgbClr val="33CC33"/>
                </a:solidFill>
              </a:rPr>
              <a:t> </a:t>
            </a:r>
            <a:r>
              <a:rPr lang="cs-CZ" sz="3100" b="1" dirty="0" err="1">
                <a:solidFill>
                  <a:srgbClr val="33CC33"/>
                </a:solidFill>
              </a:rPr>
              <a:t>Learners</a:t>
            </a:r>
            <a:r>
              <a:rPr lang="cs-CZ" sz="3100" b="1" dirty="0">
                <a:solidFill>
                  <a:srgbClr val="33CC33"/>
                </a:solidFill>
              </a:rPr>
              <a:t>, </a:t>
            </a:r>
            <a:r>
              <a:rPr lang="cs-CZ" sz="3100" b="1" dirty="0" smtClean="0">
                <a:solidFill>
                  <a:srgbClr val="33CC33"/>
                </a:solidFill>
              </a:rPr>
              <a:t/>
            </a:r>
            <a:br>
              <a:rPr lang="cs-CZ" sz="3100" b="1" dirty="0" smtClean="0">
                <a:solidFill>
                  <a:srgbClr val="33CC33"/>
                </a:solidFill>
              </a:rPr>
            </a:br>
            <a:r>
              <a:rPr lang="cs-CZ" sz="3100" dirty="0" err="1" smtClean="0">
                <a:solidFill>
                  <a:srgbClr val="0070C0"/>
                </a:solidFill>
              </a:rPr>
              <a:t>Hava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>
                <a:solidFill>
                  <a:srgbClr val="0070C0"/>
                </a:solidFill>
              </a:rPr>
              <a:t>E.Vidergor</a:t>
            </a:r>
            <a:r>
              <a:rPr lang="cs-CZ" sz="3100" dirty="0">
                <a:solidFill>
                  <a:srgbClr val="0070C0"/>
                </a:solidFill>
              </a:rPr>
              <a:t> </a:t>
            </a:r>
            <a:r>
              <a:rPr lang="cs-CZ" sz="3100" dirty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cs-CZ" sz="3100" dirty="0"/>
              <a:t> </a:t>
            </a:r>
            <a:r>
              <a:rPr lang="cs-CZ" sz="3100" dirty="0">
                <a:solidFill>
                  <a:srgbClr val="0070C0"/>
                </a:solidFill>
              </a:rPr>
              <a:t>Carole Ruth </a:t>
            </a:r>
            <a:r>
              <a:rPr lang="cs-CZ" sz="3100" dirty="0" err="1">
                <a:solidFill>
                  <a:srgbClr val="0070C0"/>
                </a:solidFill>
              </a:rPr>
              <a:t>Harris</a:t>
            </a:r>
            <a:r>
              <a:rPr lang="cs-CZ" sz="3100" dirty="0">
                <a:solidFill>
                  <a:srgbClr val="0070C0"/>
                </a:solidFill>
              </a:rPr>
              <a:t> </a:t>
            </a:r>
            <a:r>
              <a:rPr lang="cs-CZ" sz="31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cs-CZ" sz="3100" dirty="0" err="1">
                <a:solidFill>
                  <a:schemeClr val="bg1">
                    <a:lumMod val="50000"/>
                  </a:schemeClr>
                </a:solidFill>
              </a:rPr>
              <a:t>Eds</a:t>
            </a:r>
            <a:r>
              <a:rPr lang="cs-CZ" sz="3100" dirty="0">
                <a:solidFill>
                  <a:schemeClr val="bg1">
                    <a:lumMod val="50000"/>
                  </a:schemeClr>
                </a:solidFill>
              </a:rPr>
              <a:t>.) 2015</a:t>
            </a:r>
            <a:endParaRPr lang="cs-CZ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140968"/>
            <a:ext cx="9036496" cy="3063612"/>
          </a:xfrm>
        </p:spPr>
        <p:txBody>
          <a:bodyPr/>
          <a:lstStyle/>
          <a:p>
            <a:r>
              <a:rPr lang="cs-CZ" sz="2800" u="sng" dirty="0" smtClean="0"/>
              <a:t>Úroveň:		</a:t>
            </a:r>
            <a:r>
              <a:rPr lang="cs-CZ" sz="2800" u="sng" dirty="0" smtClean="0"/>
              <a:t>IQ</a:t>
            </a:r>
            <a:r>
              <a:rPr lang="cs-CZ" sz="2800" u="sng" dirty="0" smtClean="0"/>
              <a:t>:		</a:t>
            </a:r>
            <a:r>
              <a:rPr lang="cs-CZ" sz="2800" u="sng" dirty="0" smtClean="0"/>
              <a:t>Výskyt </a:t>
            </a:r>
            <a:r>
              <a:rPr lang="cs-CZ" sz="2800" u="sng" dirty="0" smtClean="0"/>
              <a:t>v populaci: </a:t>
            </a:r>
          </a:p>
          <a:p>
            <a:pPr marL="0" indent="0">
              <a:buNone/>
            </a:pPr>
            <a:endParaRPr lang="cs-CZ" sz="1200" u="sng" dirty="0" smtClean="0"/>
          </a:p>
          <a:p>
            <a:r>
              <a:rPr lang="cs-CZ" sz="2800" b="1" dirty="0" smtClean="0">
                <a:solidFill>
                  <a:srgbClr val="FFC000"/>
                </a:solidFill>
              </a:rPr>
              <a:t>Základní		</a:t>
            </a:r>
            <a:r>
              <a:rPr lang="cs-CZ" sz="2800" b="1" dirty="0" smtClean="0">
                <a:solidFill>
                  <a:srgbClr val="FFC000"/>
                </a:solidFill>
              </a:rPr>
              <a:t>115 </a:t>
            </a:r>
            <a:r>
              <a:rPr lang="cs-CZ" sz="2800" b="1" dirty="0" smtClean="0">
                <a:solidFill>
                  <a:srgbClr val="FFC000"/>
                </a:solidFill>
              </a:rPr>
              <a:t>– 129	</a:t>
            </a:r>
            <a:r>
              <a:rPr lang="cs-CZ" sz="2800" b="1" dirty="0" smtClean="0">
                <a:solidFill>
                  <a:srgbClr val="FFC000"/>
                </a:solidFill>
              </a:rPr>
              <a:t>1:6 </a:t>
            </a:r>
            <a:r>
              <a:rPr lang="cs-CZ" sz="2800" b="1" dirty="0" smtClean="0">
                <a:solidFill>
                  <a:srgbClr val="FFC000"/>
                </a:solidFill>
              </a:rPr>
              <a:t>až 1:30	</a:t>
            </a:r>
          </a:p>
          <a:p>
            <a:r>
              <a:rPr lang="cs-CZ" sz="2800" b="1" dirty="0" smtClean="0">
                <a:solidFill>
                  <a:srgbClr val="33CC33"/>
                </a:solidFill>
              </a:rPr>
              <a:t>Střední		</a:t>
            </a:r>
            <a:r>
              <a:rPr lang="cs-CZ" sz="2800" b="1" dirty="0" smtClean="0">
                <a:solidFill>
                  <a:srgbClr val="33CC33"/>
                </a:solidFill>
              </a:rPr>
              <a:t>130 </a:t>
            </a:r>
            <a:r>
              <a:rPr lang="cs-CZ" sz="2800" b="1" dirty="0" smtClean="0">
                <a:solidFill>
                  <a:srgbClr val="33CC33"/>
                </a:solidFill>
              </a:rPr>
              <a:t>– 144	</a:t>
            </a:r>
            <a:r>
              <a:rPr lang="cs-CZ" sz="2800" b="1" dirty="0" smtClean="0">
                <a:solidFill>
                  <a:srgbClr val="33CC33"/>
                </a:solidFill>
              </a:rPr>
              <a:t>1:40 </a:t>
            </a:r>
            <a:r>
              <a:rPr lang="cs-CZ" sz="2800" b="1" dirty="0" smtClean="0">
                <a:solidFill>
                  <a:srgbClr val="33CC33"/>
                </a:solidFill>
              </a:rPr>
              <a:t>až 1:1000</a:t>
            </a:r>
            <a:endParaRPr lang="cs-CZ" sz="2800" b="1" dirty="0">
              <a:solidFill>
                <a:srgbClr val="33CC33"/>
              </a:solidFill>
            </a:endParaRPr>
          </a:p>
          <a:p>
            <a:r>
              <a:rPr lang="cs-CZ" sz="2800" b="1" dirty="0" smtClean="0">
                <a:solidFill>
                  <a:srgbClr val="0043C8"/>
                </a:solidFill>
              </a:rPr>
              <a:t>Vysoká		</a:t>
            </a:r>
            <a:r>
              <a:rPr lang="cs-CZ" sz="2800" b="1" dirty="0" smtClean="0">
                <a:solidFill>
                  <a:srgbClr val="0043C8"/>
                </a:solidFill>
              </a:rPr>
              <a:t>145 </a:t>
            </a:r>
            <a:r>
              <a:rPr lang="cs-CZ" sz="2800" b="1" dirty="0" smtClean="0">
                <a:solidFill>
                  <a:srgbClr val="0043C8"/>
                </a:solidFill>
              </a:rPr>
              <a:t>– 159	</a:t>
            </a:r>
            <a:r>
              <a:rPr lang="cs-CZ" sz="2800" b="1" dirty="0" smtClean="0">
                <a:solidFill>
                  <a:srgbClr val="0043C8"/>
                </a:solidFill>
              </a:rPr>
              <a:t>1:1000 </a:t>
            </a:r>
            <a:r>
              <a:rPr lang="cs-CZ" sz="2800" b="1" dirty="0" smtClean="0">
                <a:solidFill>
                  <a:srgbClr val="0043C8"/>
                </a:solidFill>
              </a:rPr>
              <a:t>až 1:10 000</a:t>
            </a:r>
          </a:p>
          <a:p>
            <a:r>
              <a:rPr lang="cs-CZ" sz="2800" b="1" dirty="0" smtClean="0">
                <a:solidFill>
                  <a:srgbClr val="FF0066"/>
                </a:solidFill>
              </a:rPr>
              <a:t>Výjimečná	</a:t>
            </a:r>
            <a:r>
              <a:rPr lang="cs-CZ" sz="2800" b="1" dirty="0" smtClean="0">
                <a:solidFill>
                  <a:srgbClr val="FF0066"/>
                </a:solidFill>
              </a:rPr>
              <a:t>160 </a:t>
            </a:r>
            <a:r>
              <a:rPr lang="cs-CZ" sz="2800" b="1" dirty="0" smtClean="0">
                <a:solidFill>
                  <a:srgbClr val="FF0066"/>
                </a:solidFill>
              </a:rPr>
              <a:t>– 179	</a:t>
            </a:r>
            <a:r>
              <a:rPr lang="cs-CZ" sz="2800" b="1" dirty="0" smtClean="0">
                <a:solidFill>
                  <a:srgbClr val="FF0066"/>
                </a:solidFill>
              </a:rPr>
              <a:t>1:10 </a:t>
            </a:r>
            <a:r>
              <a:rPr lang="cs-CZ" sz="2800" b="1" dirty="0" smtClean="0">
                <a:solidFill>
                  <a:srgbClr val="FF0066"/>
                </a:solidFill>
              </a:rPr>
              <a:t>000 až 1:1 000 000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Mimořádná	</a:t>
            </a:r>
            <a:r>
              <a:rPr lang="cs-CZ" sz="2800" b="1" dirty="0" smtClean="0">
                <a:solidFill>
                  <a:srgbClr val="FF0000"/>
                </a:solidFill>
              </a:rPr>
              <a:t>180</a:t>
            </a:r>
            <a:r>
              <a:rPr lang="cs-CZ" sz="2800" b="1" dirty="0" smtClean="0">
                <a:solidFill>
                  <a:srgbClr val="FF0000"/>
                </a:solidFill>
              </a:rPr>
              <a:t>+		</a:t>
            </a:r>
            <a:r>
              <a:rPr lang="cs-CZ" sz="2800" b="1" dirty="0" smtClean="0">
                <a:solidFill>
                  <a:srgbClr val="FF0000"/>
                </a:solidFill>
              </a:rPr>
              <a:t>Jeden </a:t>
            </a:r>
            <a:r>
              <a:rPr lang="cs-CZ" sz="2800" b="1" dirty="0" smtClean="0">
                <a:solidFill>
                  <a:srgbClr val="FF0000"/>
                </a:solidFill>
              </a:rPr>
              <a:t>z více než milionu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04C6E-634E-485A-B280-3B8C1F93F1E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23528" y="908720"/>
            <a:ext cx="84969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C00000"/>
                </a:solidFill>
              </a:rPr>
              <a:t>politici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chtějí vybudovat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prosperující společnost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–tak začal zájem o studium nadaných </a:t>
            </a:r>
            <a:endParaRPr lang="cs-CZ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na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počátku existence USA a takto se z rybářské vesnice stala jedna  z nejúspěšnějších ekonomik světa –Singapur; </a:t>
            </a:r>
            <a:endParaRPr lang="cs-CZ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800" b="1" dirty="0" smtClean="0">
                <a:solidFill>
                  <a:srgbClr val="C00000"/>
                </a:solidFill>
              </a:rPr>
              <a:t>vědci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kterým dělá starost nedostatek uchazečů o studium –zejména přírodovědných a technických oborů, neboť o to méně mezi nimi bude i mimořádných talentů, schopných posunout hranice poznání dále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C00000"/>
                </a:solidFill>
              </a:rPr>
              <a:t>zaměstnavatelé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navzdory nezaměstnanosti obtížně hledají odborníky na některé kvalifikované profese; 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504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33CC33"/>
                </a:solidFill>
              </a:rPr>
              <a:t>Kdo se o vzdělávání nadaných zajímá a proč</a:t>
            </a:r>
            <a:br>
              <a:rPr lang="pt-BR" sz="3200" dirty="0">
                <a:solidFill>
                  <a:srgbClr val="33CC33"/>
                </a:solidFill>
              </a:rPr>
            </a:br>
            <a:endParaRPr lang="cs-CZ" sz="32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66E08-6ACB-48F2-9533-C370E13795B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77888" y="1375201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33CC33"/>
                </a:solidFill>
              </a:rPr>
              <a:t>rodiče</a:t>
            </a:r>
            <a:r>
              <a:rPr lang="cs-CZ" sz="2800" dirty="0">
                <a:solidFill>
                  <a:srgbClr val="33CC33"/>
                </a:solidFill>
              </a:rPr>
              <a:t>, 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kteří na základě zkušeností se vzděláváním dětí iniciovali změny v legislativě a vzdělávání nadaných ve svých zemích (například Holandsko, Německo, Velká Británie, poslední dobou i Francie a země severní Evropy);</a:t>
            </a:r>
          </a:p>
          <a:p>
            <a:pPr>
              <a:defRPr/>
            </a:pPr>
            <a:endParaRPr lang="cs-CZ" sz="2800" b="1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sz="2800" b="1" dirty="0" smtClean="0">
                <a:solidFill>
                  <a:srgbClr val="33CC33"/>
                </a:solidFill>
              </a:rPr>
              <a:t>učitelé</a:t>
            </a:r>
            <a:r>
              <a:rPr lang="cs-CZ" sz="2800" dirty="0">
                <a:solidFill>
                  <a:srgbClr val="33CC33"/>
                </a:solidFill>
              </a:rPr>
              <a:t>,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kterým záleží na tom, aby se co nejlépe rozvíjeli všichni jejich žáci –tedy i nadaní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pPr>
              <a:defRPr/>
            </a:pP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33CC33"/>
                </a:solidFill>
              </a:rPr>
              <a:t>nadaní studenti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hledající vzdělávání, které by pro ně bylo opravdu přínosné.</a:t>
            </a:r>
          </a:p>
          <a:p>
            <a:pPr marL="0" indent="0">
              <a:buNone/>
              <a:defRPr/>
            </a:pPr>
            <a:endParaRPr lang="cs-CZ" alt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9513" y="332656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C00000"/>
                </a:solidFill>
              </a:rPr>
              <a:t>Kdo se o vzdělávání nadaných zajímá a proč</a:t>
            </a:r>
            <a:br>
              <a:rPr lang="pt-BR" sz="3200" dirty="0">
                <a:solidFill>
                  <a:srgbClr val="C00000"/>
                </a:solidFill>
              </a:rPr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561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886700" cy="83671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1CC624"/>
                </a:solidFill>
              </a:rPr>
              <a:t>Problémy</a:t>
            </a:r>
            <a:r>
              <a:rPr lang="cs-CZ" sz="3600" dirty="0">
                <a:solidFill>
                  <a:srgbClr val="1CC624"/>
                </a:solidFill>
              </a:rPr>
              <a:t>, které je třeba řešit: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85392"/>
            <a:ext cx="8064896" cy="5472608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>
                <a:solidFill>
                  <a:srgbClr val="002060"/>
                </a:solidFill>
              </a:rPr>
              <a:t>Rozvoj potenciálu každého jednotlivce</a:t>
            </a:r>
          </a:p>
          <a:p>
            <a:r>
              <a:rPr lang="cs-CZ" sz="11200" b="1" dirty="0">
                <a:solidFill>
                  <a:srgbClr val="002060"/>
                </a:solidFill>
              </a:rPr>
              <a:t>Péče o (mimořádně) nadané</a:t>
            </a:r>
          </a:p>
          <a:p>
            <a:r>
              <a:rPr lang="cs-CZ" sz="11200" b="1" dirty="0">
                <a:solidFill>
                  <a:srgbClr val="002060"/>
                </a:solidFill>
              </a:rPr>
              <a:t>Inteligentní nakládání s vlastním životem</a:t>
            </a:r>
          </a:p>
          <a:p>
            <a:r>
              <a:rPr lang="cs-CZ" sz="11200" b="1" dirty="0">
                <a:solidFill>
                  <a:srgbClr val="002060"/>
                </a:solidFill>
              </a:rPr>
              <a:t>Inteligentní způsob fungování společnosti</a:t>
            </a:r>
          </a:p>
          <a:p>
            <a:endParaRPr lang="cs-CZ" sz="6400" dirty="0"/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Týká se jednotlivců</a:t>
            </a:r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Menších skupin</a:t>
            </a:r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Společnosti</a:t>
            </a:r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Lidstva</a:t>
            </a:r>
          </a:p>
          <a:p>
            <a:endParaRPr lang="cs-CZ" sz="6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Současnosti</a:t>
            </a:r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Blízké budoucnosti</a:t>
            </a:r>
          </a:p>
          <a:p>
            <a:r>
              <a:rPr lang="cs-CZ" sz="1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Vzdálené budoucnosti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7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524" y="419100"/>
            <a:ext cx="8208912" cy="1872208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rgbClr val="33CC33"/>
                </a:solidFill>
              </a:rPr>
              <a:t>V </a:t>
            </a:r>
            <a:r>
              <a:rPr lang="cs-CZ" sz="2800" dirty="0">
                <a:solidFill>
                  <a:srgbClr val="33CC33"/>
                </a:solidFill>
              </a:rPr>
              <a:t>Obřadní síni radnice Prahy </a:t>
            </a:r>
            <a:r>
              <a:rPr lang="cs-CZ" sz="2800" dirty="0" smtClean="0">
                <a:solidFill>
                  <a:srgbClr val="33CC33"/>
                </a:solidFill>
              </a:rPr>
              <a:t>13 se </a:t>
            </a:r>
            <a:r>
              <a:rPr lang="cs-CZ" sz="2800" dirty="0">
                <a:solidFill>
                  <a:srgbClr val="33CC33"/>
                </a:solidFill>
              </a:rPr>
              <a:t>konají </a:t>
            </a:r>
            <a:r>
              <a:rPr lang="cs-CZ" sz="2800" dirty="0" smtClean="0">
                <a:solidFill>
                  <a:srgbClr val="33CC33"/>
                </a:solidFill>
              </a:rPr>
              <a:t>.</a:t>
            </a:r>
            <a:r>
              <a:rPr lang="cs-CZ" sz="2800" b="1" dirty="0" smtClean="0">
                <a:solidFill>
                  <a:srgbClr val="33CC33"/>
                </a:solidFill>
              </a:rPr>
              <a:t>Pracovní </a:t>
            </a:r>
            <a:r>
              <a:rPr lang="cs-CZ" sz="2800" b="1" dirty="0" smtClean="0">
                <a:solidFill>
                  <a:srgbClr val="33CC33"/>
                </a:solidFill>
              </a:rPr>
              <a:t>dny </a:t>
            </a:r>
            <a:r>
              <a:rPr lang="cs-CZ" sz="2800" dirty="0" smtClean="0">
                <a:solidFill>
                  <a:srgbClr val="33CC33"/>
                </a:solidFill>
              </a:rPr>
              <a:t>a </a:t>
            </a:r>
            <a:r>
              <a:rPr lang="cs-CZ" sz="2800" b="1" dirty="0" smtClean="0">
                <a:solidFill>
                  <a:srgbClr val="33CC33"/>
                </a:solidFill>
              </a:rPr>
              <a:t>konference </a:t>
            </a:r>
            <a:r>
              <a:rPr lang="cs-CZ" sz="2800" dirty="0" smtClean="0">
                <a:solidFill>
                  <a:srgbClr val="33CC33"/>
                </a:solidFill>
              </a:rPr>
              <a:t>Společnosti pro talent a nadání</a:t>
            </a:r>
            <a:r>
              <a:rPr lang="cs-CZ" sz="2800" dirty="0" smtClean="0">
                <a:solidFill>
                  <a:srgbClr val="33CC33"/>
                </a:solidFill>
              </a:rPr>
              <a:t>/</a:t>
            </a:r>
            <a:r>
              <a:rPr lang="cs-CZ" sz="2800" b="1" dirty="0" err="1" smtClean="0">
                <a:solidFill>
                  <a:srgbClr val="33CC33"/>
                </a:solidFill>
              </a:rPr>
              <a:t>STaN</a:t>
            </a:r>
            <a:r>
              <a:rPr lang="cs-CZ" sz="2800" dirty="0" smtClean="0">
                <a:solidFill>
                  <a:srgbClr val="33CC33"/>
                </a:solidFill>
              </a:rPr>
              <a:t>/,</a:t>
            </a:r>
            <a:r>
              <a:rPr lang="cs-CZ" sz="2800" dirty="0" err="1" smtClean="0">
                <a:solidFill>
                  <a:srgbClr val="33CC33"/>
                </a:solidFill>
              </a:rPr>
              <a:t>z.s</a:t>
            </a:r>
            <a:r>
              <a:rPr lang="cs-CZ" sz="2800" dirty="0" smtClean="0">
                <a:solidFill>
                  <a:srgbClr val="33CC33"/>
                </a:solidFill>
              </a:rPr>
              <a:t>.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Na snímku prezentace „Využití otázek ve vzdělávání nadaných“,   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Univerzita Hradec Králové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2800" dirty="0">
                <a:solidFill>
                  <a:schemeClr val="bg1">
                    <a:lumMod val="50000"/>
                  </a:schemeClr>
                </a:solidFill>
              </a:rPr>
            </a:b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9698" name="Picture 2" descr="C:\Users\Eva\Documents\3.STaN foto\P13 UHK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68781"/>
            <a:ext cx="4932504" cy="3394472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1187623" y="6165304"/>
            <a:ext cx="856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rgbClr val="33CC33"/>
                </a:solidFill>
              </a:rPr>
              <a:t>Činnost Klubu rodičů a učitelů </a:t>
            </a:r>
            <a:r>
              <a:rPr lang="cs-CZ" i="1" dirty="0" err="1">
                <a:solidFill>
                  <a:srgbClr val="33CC33"/>
                </a:solidFill>
              </a:rPr>
              <a:t>STaN</a:t>
            </a:r>
            <a:r>
              <a:rPr lang="cs-CZ" i="1" dirty="0">
                <a:solidFill>
                  <a:srgbClr val="33CC33"/>
                </a:solidFill>
              </a:rPr>
              <a:t> je podporována </a:t>
            </a:r>
            <a:r>
              <a:rPr lang="cs-CZ" i="1" dirty="0" smtClean="0">
                <a:solidFill>
                  <a:srgbClr val="33CC33"/>
                </a:solidFill>
              </a:rPr>
              <a:t>dotací </a:t>
            </a:r>
            <a:r>
              <a:rPr lang="cs-CZ" i="1" dirty="0">
                <a:solidFill>
                  <a:srgbClr val="33CC33"/>
                </a:solidFill>
              </a:rPr>
              <a:t>Prahy 13</a:t>
            </a:r>
            <a:endParaRPr lang="cs-CZ" dirty="0">
              <a:solidFill>
                <a:srgbClr val="33CC33"/>
              </a:solidFill>
              <a:effectLst/>
            </a:endParaRPr>
          </a:p>
        </p:txBody>
      </p:sp>
      <p:pic>
        <p:nvPicPr>
          <p:cNvPr id="6" name="obrázek 1" descr="C:\Users\Eva\Downloads\Logo Praha 13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08059" y="5991166"/>
            <a:ext cx="360040" cy="4129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54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799</Words>
  <Application>Microsoft Office PowerPoint</Application>
  <PresentationFormat>Předvádění na obrazovce (4:3)</PresentationFormat>
  <Paragraphs>116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systému Office</vt:lpstr>
      <vt:lpstr>Nadaní žáci v naší škole PhDr. Eva Vondráková</vt:lpstr>
      <vt:lpstr> Co potřebuje vědět škola o nadaných </vt:lpstr>
      <vt:lpstr> </vt:lpstr>
      <vt:lpstr>  Bloomova taxonomie: 6. hodnocení – umím to zhodnotit a případně změnit k lepšímu  5. syntéza – chápu souvislosti, umím to zase složit - /po zhodnocení vylepšit 4. analýza – vím, z čeho se to skládá, umím to rozebrat, rozumím tomu ----------------- 3. aplikace – vím, jak se to používá 2. porozumění/pochopení – vím, k čemu se to používá 1. znalost/zapamatování – vím, co to je, umím to pojmenovat </vt:lpstr>
      <vt:lpstr>Úrovně nadání Miraca U.M.Gross: Charakteristiky nadaných, in: Applied Practice for Educators of Gifted and Able Learners,  Hava E.Vidergor and Carole Ruth Harris (Eds.) 2015</vt:lpstr>
      <vt:lpstr>Prezentace aplikace PowerPoint</vt:lpstr>
      <vt:lpstr>Prezentace aplikace PowerPoint</vt:lpstr>
      <vt:lpstr>Problémy, které je třeba řešit:</vt:lpstr>
      <vt:lpstr>V Obřadní síni radnice Prahy 13 se konají .Pracovní dny a konference Společnosti pro talent a nadání/STaN/,z.s. Na snímku prezentace „Využití otázek ve vzdělávání nadaných“,   Univerzita Hradec Králové </vt:lpstr>
      <vt:lpstr>Leo Pahkin, člen Národní rady pro vzdělávání, Finsko </vt:lpstr>
      <vt:lpstr>Péče o nadané, definice, legislativa, financování</vt:lpstr>
      <vt:lpstr>Změna paradigmatu v excelenci, inovaci, tvořivosti, vzdělávání nadaných  Prof. Taisir Subhi Yamin, ICIE (Mezinárodní centrum inovací ve vzdělávání) 2017   </vt:lpstr>
      <vt:lpstr>Co ztrácíme, nepodporujeme-li nadané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Nakladatelstvi Forum</dc:creator>
  <cp:lastModifiedBy>Eva Vondráková</cp:lastModifiedBy>
  <cp:revision>87</cp:revision>
  <dcterms:created xsi:type="dcterms:W3CDTF">2011-12-05T11:44:11Z</dcterms:created>
  <dcterms:modified xsi:type="dcterms:W3CDTF">2018-11-13T07:22:03Z</dcterms:modified>
</cp:coreProperties>
</file>